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753600" cy="7315200"/>
  <p:notesSz cx="6858000" cy="9144000"/>
  <p:embeddedFontLst>
    <p:embeddedFont>
      <p:font typeface="Calibri (MS)" panose="020B0604020202020204" charset="0"/>
      <p:regular r:id="rId47"/>
    </p:embeddedFont>
    <p:embeddedFont>
      <p:font typeface="Calibri (MS) Bold" panose="020B0604020202020204" charset="0"/>
      <p:regular r:id="rId48"/>
    </p:embeddedFont>
    <p:embeddedFont>
      <p:font typeface="Calibri (MS) Bold Italics" panose="020B0604020202020204" charset="0"/>
      <p:regular r:id="rId49"/>
    </p:embeddedFont>
    <p:embeddedFont>
      <p:font typeface="TT Rounds Condensed" panose="020B0604020202020204" charset="0"/>
      <p:regular r:id="rId50"/>
    </p:embeddedFont>
    <p:embeddedFont>
      <p:font typeface="TT Rounds Condensed Bold" panose="020B0604020202020204" charset="0"/>
      <p:regular r:id="rId51"/>
    </p:embeddedFont>
    <p:embeddedFont>
      <p:font typeface="Vollkorn" panose="020B0604020202020204" charset="0"/>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3evT8QcfeAtHDX/d/RYQow==" hashData="RYrYiGEznfGW4KE9y/9ac/3LCm4rdQUuanTlSzTdooOUNuAIntg+Odzx2Y9K1giXPSxIfx2opv09k1HsRUK0W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6903A9-4196-4A2C-8385-DF1F1B311DB6}" v="1" dt="2026-09-15T15:01:42.5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046" autoAdjust="0"/>
  </p:normalViewPr>
  <p:slideViewPr>
    <p:cSldViewPr snapToGrid="0">
      <p:cViewPr varScale="1">
        <p:scale>
          <a:sx n="90" d="100"/>
          <a:sy n="90" d="100"/>
        </p:scale>
        <p:origin x="204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ck, Laurie" userId="9bbf5309-a0e6-4021-954a-8ed6e72b307d" providerId="ADAL" clId="{4055D052-6F7C-4E55-B7E6-1A901C01F222}"/>
    <pc:docChg chg="mod">
      <pc:chgData name="Black, Laurie" userId="9bbf5309-a0e6-4021-954a-8ed6e72b307d" providerId="ADAL" clId="{4055D052-6F7C-4E55-B7E6-1A901C01F222}" dt="2026-09-15T15:07:55.841" v="1"/>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Marijuana (Cannabis/THC): Information for Teens was created by the Chippewa Valley Coalition for Youth and Families, a school-community coalition in mid-Macomb County, Michigan. It provides research-based information from national sources, including the Centers for Disease Control and Prevention (CDC) and others. </a:t>
            </a:r>
          </a:p>
          <a:p>
            <a:r>
              <a:rPr lang="en-US"/>
              <a:t>Please note that the term "marijuana" is used throughout the lesson because it is the term still used in the Michigan Model for Health. The terms "cannabis/THC" are also used in this lesson for increased clarity.</a:t>
            </a:r>
          </a:p>
          <a:p>
            <a:endParaRPr lang="en-US"/>
          </a:p>
          <a:p>
            <a:r>
              <a:rPr lang="en-US"/>
              <a:t>This lesson takes approximately 2 hours to present, with activities and discussion. </a:t>
            </a:r>
          </a:p>
          <a:p>
            <a:r>
              <a:rPr lang="en-US"/>
              <a:t>The lesson has been reviewed by Sara Orris, Health Consultant at Macomb ISD and can be used to complement the Michigan Model for Health. National Health Education Standards were considered during the creation of this </a:t>
            </a:r>
          </a:p>
          <a:p>
            <a:r>
              <a:rPr lang="en-US"/>
              <a:t>lesson and can be found at: https://shapeamerica.org/standards/health/new-he-standards/</a:t>
            </a:r>
          </a:p>
          <a:p>
            <a:endParaRPr lang="en-US"/>
          </a:p>
          <a:p>
            <a:r>
              <a:rPr lang="en-US"/>
              <a:t>A Message to Teachers and Others Using Marijuana (Cannabis/THC): Information for Teens</a:t>
            </a:r>
          </a:p>
          <a:p>
            <a:endParaRPr lang="en-US"/>
          </a:p>
          <a:p>
            <a:r>
              <a:rPr lang="en-US"/>
              <a:t>Many children and adolescents today have significant misperceptions about marijuana.  </a:t>
            </a:r>
          </a:p>
          <a:p>
            <a:r>
              <a:rPr lang="en-US"/>
              <a:t>National drug survey data, Monitoring the Future 2025, shows a positive trend across </a:t>
            </a:r>
          </a:p>
          <a:p>
            <a:r>
              <a:rPr lang="en-US"/>
              <a:t>the grade levels, including high school, in the perception that marijuana use can be harmful.</a:t>
            </a:r>
          </a:p>
          <a:p>
            <a:endParaRPr lang="en-US"/>
          </a:p>
          <a:p>
            <a:r>
              <a:rPr lang="en-US"/>
              <a:t>The intention of this PowerPoint lesson, with video, is to provide accurate, research-based information to educate youth about the real dangers of marijuana use, especially during adolescence.</a:t>
            </a:r>
          </a:p>
          <a:p>
            <a:r>
              <a:rPr lang="en-US"/>
              <a:t>This lesson is intended to be used as an instructional unit for students in high school health or other classes and/or for educational presentations to youth groups in other settings, e.g., churches, recreational centers, etc.</a:t>
            </a:r>
          </a:p>
          <a:p>
            <a:endParaRPr lang="en-US"/>
          </a:p>
          <a:p>
            <a:r>
              <a:rPr lang="en-US"/>
              <a:t>When some adolescents are provided with information about the dangers of marijuana use, they may respond with adamant disbelief, given their lack of fact-based information </a:t>
            </a:r>
          </a:p>
          <a:p>
            <a:r>
              <a:rPr lang="en-US"/>
              <a:t>and the likelihood that some are marijuana users. In piloting this unit, we discovered that expressions of disbelief can lead to stimulating and helpful discussions.  </a:t>
            </a:r>
          </a:p>
          <a:p>
            <a:endParaRPr lang="en-US"/>
          </a:p>
          <a:p>
            <a:r>
              <a:rPr lang="en-US"/>
              <a:t>We have also found it constructive to take the following positions, in presenting this information:</a:t>
            </a:r>
          </a:p>
          <a:p>
            <a:r>
              <a:rPr lang="en-US"/>
              <a:t>I am not trying to convince you of anything. I am providing you with research-based information to consider.</a:t>
            </a:r>
          </a:p>
          <a:p>
            <a:r>
              <a:rPr lang="en-US"/>
              <a:t>You might do some research yourself to see what you discover, however, there is much misinformation about marijuana on the internet. I can give you some reliable and research-based resources to review. Be careful to separate opinion from research-based facts.</a:t>
            </a:r>
          </a:p>
          <a:p>
            <a:endParaRPr lang="en-US"/>
          </a:p>
          <a:p>
            <a:r>
              <a:rPr lang="en-US"/>
              <a:t>Information to assist in using Marijuana (Cannabis/THC): Information for Teens:</a:t>
            </a:r>
          </a:p>
          <a:p>
            <a:r>
              <a:rPr lang="en-US"/>
              <a:t>Many of the slides have accompanying information.  </a:t>
            </a:r>
          </a:p>
          <a:p>
            <a:r>
              <a:rPr lang="en-US"/>
              <a:t>These include TEACHER NOTES that provide supplemental information for teachers. </a:t>
            </a:r>
          </a:p>
          <a:p>
            <a:r>
              <a:rPr lang="en-US"/>
              <a:t>Other slides may have TEACHER COMMENTS,  statements found useful during the piloting of the curriculum to enhance student learning. Some Teacher Comments are purposefully informal to be “student friendly”. </a:t>
            </a:r>
          </a:p>
          <a:p>
            <a:r>
              <a:rPr lang="en-US"/>
              <a:t>In addition, some slides provide suggested Group Activities to promote discussion. </a:t>
            </a:r>
          </a:p>
          <a:p>
            <a:endParaRPr lang="en-US"/>
          </a:p>
          <a:p>
            <a:r>
              <a:rPr lang="en-US"/>
              <a:t>Supplemental materials-Cannabis: The Facts You Need to Know, created by the National Institute on Drug Abuse-are available for this lesson at:  https://nida.nih.gov/sites/default/files/NIDA_YR20_INS1_StudentMagazine.pdf</a:t>
            </a:r>
          </a:p>
          <a:p>
            <a:endParaRPr lang="en-US"/>
          </a:p>
          <a:p>
            <a:r>
              <a:rPr lang="en-US"/>
              <a:t>https://nida.nih.gov/research-topics/parents-educators/lesson-plans/cannabis-the-facts-you-need-to-know</a:t>
            </a:r>
          </a:p>
          <a:p>
            <a:endParaRPr lang="en-US"/>
          </a:p>
          <a:p>
            <a:r>
              <a:rPr lang="en-US"/>
              <a:t>This presentation was updated during August 2026.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Reminder – some of the following slides have</a:t>
            </a:r>
          </a:p>
          <a:p>
            <a:r>
              <a:rPr lang="en-US"/>
              <a:t>TEACHER COMMENTS, statements that may be used in class to enhance the lesson, and/or</a:t>
            </a:r>
          </a:p>
          <a:p>
            <a:r>
              <a:rPr lang="en-US"/>
              <a:t>TEACHER NOTES, supplemental information for teachers</a:t>
            </a:r>
          </a:p>
          <a:p>
            <a:endParaRPr lang="en-US"/>
          </a:p>
          <a:p>
            <a:r>
              <a:rPr lang="en-US"/>
              <a:t>Teacher Notes: </a:t>
            </a:r>
          </a:p>
          <a:p>
            <a:r>
              <a:rPr lang="en-US"/>
              <a:t>What is marijuana?</a:t>
            </a:r>
          </a:p>
          <a:p>
            <a:r>
              <a:rPr lang="en-US"/>
              <a:t>Marijuana refers to the dried leaves, flowers, stems, and seeds from the Cannabis plant. </a:t>
            </a:r>
          </a:p>
          <a:p>
            <a:r>
              <a:rPr lang="en-US"/>
              <a:t>The plant contains the mind-altering chemical THC and other similar compounds. </a:t>
            </a:r>
          </a:p>
          <a:p>
            <a:r>
              <a:rPr lang="en-US"/>
              <a:t>Extracts can also be made from the cannabis plant.</a:t>
            </a:r>
          </a:p>
          <a:p>
            <a:r>
              <a:rPr lang="en-US"/>
              <a:t>Marijuana is often vaped and sometimes mixed into foods, “edible marijuana”, or drinks. </a:t>
            </a:r>
          </a:p>
          <a:p>
            <a:endParaRPr lang="en-US"/>
          </a:p>
          <a:p>
            <a:r>
              <a:rPr lang="en-US"/>
              <a:t>https://www.cdc.gov/cannabis/about/index.html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 (Preparing students for next slide):</a:t>
            </a:r>
          </a:p>
          <a:p>
            <a:r>
              <a:rPr lang="en-US"/>
              <a:t>Estimate the percentage of 12th graders that reported never using marijuana in an anonymous national survey.   </a:t>
            </a:r>
          </a:p>
          <a:p>
            <a:endParaRPr lang="en-US"/>
          </a:p>
          <a:p>
            <a:r>
              <a:rPr lang="en-US"/>
              <a:t>Write the estimated percentages on the board.</a:t>
            </a:r>
          </a:p>
          <a:p>
            <a:endParaRPr lang="en-US"/>
          </a:p>
          <a:p>
            <a:r>
              <a:rPr lang="en-US"/>
              <a:t>(The next slide provides the answer.)</a:t>
            </a:r>
          </a:p>
          <a:p>
            <a:endParaRPr lang="en-US"/>
          </a:p>
          <a:p>
            <a:r>
              <a:rPr lang="en-US"/>
              <a:t>The survey is the Monitoring the Future Survey conducted by the University of Michigan each year.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Many people your age overestimate the number of teens that use marijuana.  </a:t>
            </a:r>
          </a:p>
          <a:p>
            <a:r>
              <a:rPr lang="en-US"/>
              <a:t>Over 65% of 12th grade students that took an anonymous national survey said they HAD NEVER used marijuana. </a:t>
            </a:r>
          </a:p>
          <a:p>
            <a:endParaRPr lang="en-US"/>
          </a:p>
          <a:p>
            <a:r>
              <a:rPr lang="en-US"/>
              <a:t>How does this compare to your guess?  </a:t>
            </a:r>
          </a:p>
          <a:p>
            <a:endParaRPr lang="en-US"/>
          </a:p>
          <a:p>
            <a:r>
              <a:rPr lang="en-US"/>
              <a:t>MOST TEENS DO NOT USE MARIJUANA.</a:t>
            </a:r>
          </a:p>
          <a:p>
            <a:endParaRPr lang="en-US"/>
          </a:p>
          <a:p>
            <a:r>
              <a:rPr lang="en-US"/>
              <a:t>Teacher Notes:</a:t>
            </a:r>
          </a:p>
          <a:p>
            <a:r>
              <a:rPr lang="en-US"/>
              <a:t>The Monitoring the Future Survey is funded by the National Institute on Drug Abuse (NIDA), part of the National Institutes of Health (NIH). The survey is conducted by the University of Michigan.</a:t>
            </a:r>
          </a:p>
          <a:p>
            <a:endParaRPr lang="en-US"/>
          </a:p>
          <a:p>
            <a:r>
              <a:rPr lang="en-US"/>
              <a:t>To view full survey data, visit https://monitoringthefuture.org/wp-content/uploads/2025/12/mtfvol12026.pdf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  </a:t>
            </a:r>
          </a:p>
          <a:p>
            <a:r>
              <a:rPr lang="en-US"/>
              <a:t>Read the slide and encourage discussion.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In 2018, Michigan legalized the use of commercialized marijuana for individuals over the age of 21. </a:t>
            </a:r>
          </a:p>
          <a:p>
            <a:endParaRPr lang="en-US"/>
          </a:p>
          <a:p>
            <a:r>
              <a:rPr lang="en-US"/>
              <a:t>This does not mean that marijuana is a safe drug, especially for teens and young adults.</a:t>
            </a:r>
          </a:p>
          <a:p>
            <a:endParaRPr lang="en-US"/>
          </a:p>
          <a:p>
            <a:r>
              <a:rPr lang="en-US"/>
              <a:t>https://www.cdc.gov/cannabis/health-effects/brain-health.html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 (Preparing students for next slide): </a:t>
            </a:r>
          </a:p>
          <a:p>
            <a:r>
              <a:rPr lang="en-US"/>
              <a:t>Ask students more specifically “Why do you think some teens try marijuana after they have been given information about how risky marijuana use is?” </a:t>
            </a:r>
          </a:p>
          <a:p>
            <a:endParaRPr lang="en-US"/>
          </a:p>
          <a:p>
            <a:r>
              <a:rPr lang="en-US"/>
              <a:t>Brainstorm and write their answers on the board.  </a:t>
            </a:r>
          </a:p>
          <a:p>
            <a:r>
              <a:rPr lang="en-US"/>
              <a:t>Discuss their answers.  </a:t>
            </a:r>
          </a:p>
          <a:p>
            <a:endParaRPr lang="en-US"/>
          </a:p>
          <a:p>
            <a:r>
              <a:rPr lang="en-US"/>
              <a:t>(The next slide provides the answers.)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 </a:t>
            </a:r>
          </a:p>
          <a:p>
            <a:r>
              <a:rPr lang="en-US"/>
              <a:t>This automated slide reveals common answers based on research from Partnership to End Addiction. </a:t>
            </a:r>
          </a:p>
          <a:p>
            <a:endParaRPr lang="en-US"/>
          </a:p>
          <a:p>
            <a:r>
              <a:rPr lang="en-US"/>
              <a:t>Compare student answers with the slide. </a:t>
            </a:r>
          </a:p>
          <a:p>
            <a:endParaRPr lang="en-US"/>
          </a:p>
          <a:p>
            <a:r>
              <a:rPr lang="en-US"/>
              <a:t>Note and discuss any reason why teens use marijuana that hasn’t been mentioned. </a:t>
            </a:r>
          </a:p>
          <a:p>
            <a:endParaRPr lang="en-US"/>
          </a:p>
          <a:p>
            <a:r>
              <a:rPr lang="en-US"/>
              <a:t>https://drugfree.org/article/why-teens-drink-and-experiment-with-drugs/   April 2024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Delta-9-tetrahydrocannabinol (THC) is one of over 400 chemicals in marijuana. It is the main addictive ingredient in marijuana, responsible for many of its known negative effects. </a:t>
            </a:r>
          </a:p>
          <a:p>
            <a:endParaRPr lang="en-US"/>
          </a:p>
          <a:p>
            <a:r>
              <a:rPr lang="en-US"/>
              <a:t>Teacher Notes:  </a:t>
            </a:r>
          </a:p>
          <a:p>
            <a:r>
              <a:rPr lang="en-US"/>
              <a:t>All forms of marijuana are mind-altering (psychoactive). </a:t>
            </a:r>
          </a:p>
          <a:p>
            <a:r>
              <a:rPr lang="en-US"/>
              <a:t>In other words, they change how the brain works. Since THC is the main addictive chemical in marijuana, the amount of THC in marijuana determines its strength or potency and therefore its effects. </a:t>
            </a:r>
          </a:p>
          <a:p>
            <a:r>
              <a:rPr lang="en-US"/>
              <a:t>The THC content of marijuana has been increasing since the 1980s due to the engineering of the cannabis plant by the cannabis industry. </a:t>
            </a:r>
          </a:p>
          <a:p>
            <a:endParaRPr lang="en-US"/>
          </a:p>
          <a:p>
            <a:r>
              <a:rPr lang="en-US"/>
              <a:t>New Scientist. Is cannabis today really much more potent than 50 years ago? 11 October 2023</a:t>
            </a:r>
          </a:p>
          <a:p>
            <a:r>
              <a:rPr lang="en-US"/>
              <a:t>https://www.newscientist.com/article/2396976-is-cannabis-today-really-much-more-potent-than-50-years-ago/#:~:text=The%20data%20shows%20a%20clear,has%20increased%20more%20than%20tenfold.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Addiction is a powerful urge to keep taking a drug, even when it is causing harm (problems in relationships, with academics, legal issues, emotional problems, etc.). </a:t>
            </a:r>
          </a:p>
          <a:p>
            <a:endParaRPr lang="en-US"/>
          </a:p>
          <a:p>
            <a:r>
              <a:rPr lang="en-US"/>
              <a:t>Cannabis Use Disorder is the diagnosis given by doctors to people who are addicted to marijuana.</a:t>
            </a:r>
          </a:p>
          <a:p>
            <a:endParaRPr lang="en-US"/>
          </a:p>
          <a:p>
            <a:r>
              <a:rPr lang="en-US"/>
              <a:t>Further explanation of addiction is provided later in this PowerPoint.</a:t>
            </a:r>
          </a:p>
          <a:p>
            <a:endParaRPr lang="en-US"/>
          </a:p>
          <a:p>
            <a:r>
              <a:rPr lang="en-US"/>
              <a:t>American Psychiatric Association. (2022). Diagnostic and statistical manual of mental disorders (5th ed., text rev.)</a:t>
            </a:r>
          </a:p>
          <a:p>
            <a:endParaRPr lang="en-US"/>
          </a:p>
          <a:p>
            <a:r>
              <a:rPr lang="en-US"/>
              <a:t>Teacher Notes:</a:t>
            </a:r>
          </a:p>
          <a:p>
            <a:r>
              <a:rPr lang="en-US"/>
              <a:t>THC, the addictive element in marijuana, has increased significantly over time.</a:t>
            </a:r>
          </a:p>
          <a:p>
            <a:r>
              <a:rPr lang="en-US"/>
              <a:t>The data shows a clear trend: over the last 50 years, the average amount of tetrahydrocannabinol (THC) </a:t>
            </a:r>
          </a:p>
          <a:p>
            <a:r>
              <a:rPr lang="en-US"/>
              <a:t>in cannabis – the plant’s main psychoactive component – has increased more than tenfold.</a:t>
            </a:r>
          </a:p>
          <a:p>
            <a:endParaRPr lang="en-US"/>
          </a:p>
          <a:p>
            <a:r>
              <a:rPr lang="en-US"/>
              <a:t>New Scientist. Is cannabis today really much more potent than 50 years ago? 11 October 2023</a:t>
            </a:r>
          </a:p>
          <a:p>
            <a:r>
              <a:rPr lang="en-US"/>
              <a:t>https://www.newscientist.com/article/2396976-is-cannabis-today-really-much-more-potent-than-50-years-ago/#:~:text=The%20data%20shows%20a%20clear,has%20increased%20more%20than%20tenfold.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About 1 in 6 teens who use marijuana become addicted. </a:t>
            </a:r>
          </a:p>
          <a:p>
            <a:r>
              <a:rPr lang="en-US"/>
              <a:t>It is estimated that 11% (about 1 in 10) of adults who use marijuana will become dependent on it.</a:t>
            </a:r>
          </a:p>
          <a:p>
            <a:endParaRPr lang="en-US"/>
          </a:p>
          <a:p>
            <a:r>
              <a:rPr lang="en-US"/>
              <a:t>https://www.samhsa.gov/marijuana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https://www.cdc.gov/cannabis/health-effects/brain-health.html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a:t>
            </a:r>
          </a:p>
          <a:p>
            <a:r>
              <a:rPr lang="en-US"/>
              <a:t>Ask the class “What are some of  the other effects of using marijuana?”</a:t>
            </a:r>
          </a:p>
          <a:p>
            <a:endParaRPr lang="en-US"/>
          </a:p>
          <a:p>
            <a:r>
              <a:rPr lang="en-US"/>
              <a:t>Write student answers on the board.</a:t>
            </a:r>
          </a:p>
          <a:p>
            <a:endParaRPr lang="en-US"/>
          </a:p>
          <a:p>
            <a:r>
              <a:rPr lang="en-US"/>
              <a:t>Proceed to show the next two slides.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Every time a drug is used, including marijuana, there are risks.</a:t>
            </a:r>
          </a:p>
          <a:p>
            <a:r>
              <a:rPr lang="en-US"/>
              <a:t>No one can predict the effects marijuana use will have.</a:t>
            </a:r>
          </a:p>
          <a:p>
            <a:r>
              <a:rPr lang="en-US"/>
              <a:t>Effects for the same person using marijuana may be different over time.  </a:t>
            </a:r>
          </a:p>
          <a:p>
            <a:r>
              <a:rPr lang="en-US"/>
              <a:t>Some problems such as concentration/learning problems, and paranoia (unreasonable fear)/panic can last for days after marijuana is used.</a:t>
            </a:r>
          </a:p>
          <a:p>
            <a:endParaRPr lang="en-US"/>
          </a:p>
          <a:p>
            <a:r>
              <a:rPr lang="en-US"/>
              <a:t>Scholastic, NIDA, NIH, Department of HHS. Real News About Drugs and Your Body, 2023</a:t>
            </a:r>
          </a:p>
          <a:p>
            <a:r>
              <a:rPr lang="en-US"/>
              <a:t>https://nida.nih.gov/sites/default/files/NIDA_YR20_INS1_StudentMagazine.pdf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The use of marijuana can lead to many long-term problems. </a:t>
            </a:r>
          </a:p>
          <a:p>
            <a:endParaRPr lang="en-US"/>
          </a:p>
          <a:p>
            <a:r>
              <a:rPr lang="en-US"/>
              <a:t>Scholastic, NIDA, NIH, Department of HHS. Real News About Drugs and Your Body, 2023</a:t>
            </a:r>
          </a:p>
          <a:p>
            <a:r>
              <a:rPr lang="en-US"/>
              <a:t>https://nida.nih.gov/sites/default/files/NIDA_YR20_INS1_StudentMagazine.pdf</a:t>
            </a:r>
          </a:p>
          <a:p>
            <a:endParaRPr lang="en-US"/>
          </a:p>
          <a:p>
            <a:r>
              <a:rPr lang="en-US"/>
              <a:t>Centers for Disease Control and Prevention</a:t>
            </a:r>
          </a:p>
          <a:p>
            <a:r>
              <a:rPr lang="en-US"/>
              <a:t>https://www.cdc.gov/cannabis/health-effects/brain-health.html</a:t>
            </a:r>
          </a:p>
          <a:p>
            <a:endParaRPr lang="en-US"/>
          </a:p>
          <a:p>
            <a:r>
              <a:rPr lang="en-US"/>
              <a:t>https://www.upi.com/Health_News/2021/06/16/marijuana-teens-brain-development-study/4721623852022/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 </a:t>
            </a:r>
          </a:p>
          <a:p>
            <a:r>
              <a:rPr lang="en-US"/>
              <a:t>This video shows the brain effects of addiction.  </a:t>
            </a:r>
          </a:p>
          <a:p>
            <a:endParaRPr lang="en-US"/>
          </a:p>
          <a:p>
            <a:r>
              <a:rPr lang="en-US"/>
              <a:t>Video link: https://www.youtube.com/watch?v=MbOAKmzKmJo&amp;t=1s</a:t>
            </a:r>
          </a:p>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Though cannabis vaping is thought to generate fewer toxic emissions than cannabis smoking, it has been associated with several cases of acute lung injury and often involves high-potency forms of cannabis, exposing youth to several acute and long-term health risks.</a:t>
            </a:r>
          </a:p>
          <a:p>
            <a:endParaRPr lang="en-US"/>
          </a:p>
          <a:p>
            <a:r>
              <a:rPr lang="en-US"/>
              <a:t>https://scienceinsights.org/what-is-inside-vapes-chemicals-and-hidden-risks/</a:t>
            </a:r>
          </a:p>
          <a:p>
            <a:endParaRPr lang="en-US"/>
          </a:p>
          <a:p>
            <a:r>
              <a:rPr lang="en-US"/>
              <a:t>Chadi N, Minato C, Stanwick R. Cannabis vaping: Understanding the health risks of a rapidly emerging trend. </a:t>
            </a:r>
          </a:p>
          <a:p>
            <a:r>
              <a:rPr lang="en-US"/>
              <a:t>Pediatric Child Health. 2020;25(Suppl 1):S16-S20. doi:10.1093/pch/pxaa016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https://www.healthychildren.org/English/ages-stages/teen/substance-abuse/Pages/Edible-Marijuana-Dangers.aspx</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https://www.healthychildren.org/English/ages-stages/teen/substance-abuse/Pages/Edible-Marijuana-Dangers.aspx</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Some people feel nothing at all when they use marijuana. </a:t>
            </a:r>
          </a:p>
          <a:p>
            <a:r>
              <a:rPr lang="en-US"/>
              <a:t>Others may feel relaxed or "high.“</a:t>
            </a:r>
          </a:p>
          <a:p>
            <a:r>
              <a:rPr lang="en-US"/>
              <a:t>Some experience sudden feelings of anxiety and paranoid thoughts.</a:t>
            </a:r>
          </a:p>
          <a:p>
            <a:r>
              <a:rPr lang="en-US"/>
              <a:t>The effects can be unpredictable, especially when other drugs are mixed with it.</a:t>
            </a:r>
          </a:p>
          <a:p>
            <a:endParaRPr lang="en-US"/>
          </a:p>
          <a:p>
            <a:r>
              <a:rPr lang="en-US"/>
              <a:t>https://www.cdc.gov/cannabis/about/index.html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https://www.cdc.gov/cannabis/about/index.html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  </a:t>
            </a:r>
          </a:p>
          <a:p>
            <a:r>
              <a:rPr lang="en-US"/>
              <a:t>Have students answer the question, “How long does the THC in marijuana stay in a person’s body?”</a:t>
            </a:r>
          </a:p>
          <a:p>
            <a:r>
              <a:rPr lang="en-US"/>
              <a:t>Write their answers on the board.   </a:t>
            </a:r>
          </a:p>
          <a:p>
            <a:r>
              <a:rPr lang="en-US"/>
              <a:t>Comment on longest time and shortest time suggested by the class.</a:t>
            </a:r>
          </a:p>
          <a:p>
            <a:endParaRPr lang="en-US"/>
          </a:p>
          <a:p>
            <a:r>
              <a:rPr lang="en-US"/>
              <a:t>(The next slide provides the answer.)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 </a:t>
            </a:r>
          </a:p>
          <a:p>
            <a:r>
              <a:rPr lang="en-US"/>
              <a:t>Detection of THC in urine samples is not an exact science.</a:t>
            </a:r>
          </a:p>
          <a:p>
            <a:r>
              <a:rPr lang="en-US"/>
              <a:t>The number of days THC can be detected varies, based on THC content and the metabolism of the person being tested.  </a:t>
            </a:r>
          </a:p>
          <a:p>
            <a:endParaRPr lang="en-US"/>
          </a:p>
          <a:p>
            <a:r>
              <a:rPr lang="en-US"/>
              <a:t>Web MD</a:t>
            </a:r>
          </a:p>
          <a:p>
            <a:r>
              <a:rPr lang="en-US"/>
              <a:t>https://www.webmd.com/mental-health/addiction/what-to-know-about-how-long-marijuana-stays-in-your-system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American Psychiatric Association. (2022). Diagnostic and statistical manual of mental disorders (5th ed., text rev.). </a:t>
            </a:r>
          </a:p>
          <a:p>
            <a:r>
              <a:rPr lang="en-US"/>
              <a:t>https://doi.org/10.1176/appi.books.9780890425787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Anxiety and depression are the most common disorders of childhood.  </a:t>
            </a:r>
          </a:p>
          <a:p>
            <a:endParaRPr lang="en-US"/>
          </a:p>
          <a:p>
            <a:r>
              <a:rPr lang="en-US"/>
              <a:t>Regular use, particularly of high potency marijuana, has been linked to anxiety, depression, and other mental health disorders. Much more research needs to be done to discover the connection between marijuana and mental health.</a:t>
            </a:r>
          </a:p>
          <a:p>
            <a:endParaRPr lang="en-US"/>
          </a:p>
          <a:p>
            <a:r>
              <a:rPr lang="en-US"/>
              <a:t>https://www.cdc.gov/cannabis/health-effects/cannabis-and-teens.html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A reminder about suicidal thoughts – </a:t>
            </a:r>
          </a:p>
          <a:p>
            <a:r>
              <a:rPr lang="en-US"/>
              <a:t>if you or anyone you know is experiencing suicidal thoughts it is very important to talk with an adult you trust.</a:t>
            </a:r>
          </a:p>
          <a:p>
            <a:endParaRPr lang="en-US"/>
          </a:p>
          <a:p>
            <a:r>
              <a:rPr lang="en-US"/>
              <a:t>https://www.columbiapsychiatry.org/news/recreational-cannabis-use-among-u-s-adolescents-poses-risk-adverse-mental-health-and-life-outcomes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Episodes of panic involve extremely high levels of anxiety.  </a:t>
            </a:r>
          </a:p>
          <a:p>
            <a:endParaRPr lang="en-US"/>
          </a:p>
          <a:p>
            <a:r>
              <a:rPr lang="en-US"/>
              <a:t>https://medlineplus.gov/ency/article/000952.htm (National Institutes of Health)</a:t>
            </a:r>
          </a:p>
          <a:p>
            <a:endParaRPr lang="en-US"/>
          </a:p>
          <a:p>
            <a:r>
              <a:rPr lang="en-US"/>
              <a:t>https://pubmed.ncbi.nlm.nih.gov/37252542/</a:t>
            </a:r>
          </a:p>
          <a:p>
            <a:r>
              <a:rPr lang="en-US"/>
              <a:t>Keung MY, Leach E, Kreuser K, et al. Cannabis-Induced Anxiety Disorder in the Emergency Department. Cureus. 2023;15(4):e38158. </a:t>
            </a:r>
          </a:p>
          <a:p>
            <a:r>
              <a:rPr lang="en-US"/>
              <a:t>Published 2023 Apr 26. doi:10.7759/cureus.38158</a:t>
            </a:r>
          </a:p>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https://www.cdc.gov/cannabis/about/index.html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https://www.getsmartaboutdrugs.gov/content/school-failure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a:t>
            </a:r>
          </a:p>
          <a:p>
            <a:r>
              <a:rPr lang="en-US"/>
              <a:t>Ask: ​</a:t>
            </a:r>
          </a:p>
          <a:p>
            <a:r>
              <a:rPr lang="en-US"/>
              <a:t>How many of you are part of a sports team?​</a:t>
            </a:r>
          </a:p>
          <a:p>
            <a:r>
              <a:rPr lang="en-US"/>
              <a:t>How many hours a week do you practice during your season?​</a:t>
            </a:r>
          </a:p>
          <a:p>
            <a:r>
              <a:rPr lang="en-US"/>
              <a:t>How important is it for you to be a good athlete?​</a:t>
            </a:r>
          </a:p>
          <a:p>
            <a:r>
              <a:rPr lang="en-US"/>
              <a:t>​</a:t>
            </a:r>
          </a:p>
          <a:p>
            <a:r>
              <a:rPr lang="en-US"/>
              <a:t>Teacher Comments:</a:t>
            </a:r>
          </a:p>
          <a:p>
            <a:r>
              <a:rPr lang="en-US"/>
              <a:t>Let’s review the effects of marijuana use on athletic performance.​</a:t>
            </a:r>
          </a:p>
          <a:p>
            <a:r>
              <a:rPr lang="en-US"/>
              <a:t>​</a:t>
            </a:r>
          </a:p>
          <a:p>
            <a:r>
              <a:rPr lang="en-US"/>
              <a:t>Marijuana use can:​</a:t>
            </a:r>
          </a:p>
          <a:p>
            <a:r>
              <a:rPr lang="en-US"/>
              <a:t>Decrease eye-hand coordination​</a:t>
            </a:r>
          </a:p>
          <a:p>
            <a:r>
              <a:rPr lang="en-US"/>
              <a:t>Slow reaction time​</a:t>
            </a:r>
          </a:p>
          <a:p>
            <a:r>
              <a:rPr lang="en-US"/>
              <a:t>Reduce motor coordination​</a:t>
            </a:r>
          </a:p>
          <a:p>
            <a:r>
              <a:rPr lang="en-US"/>
              <a:t>Slow reflexes​</a:t>
            </a:r>
          </a:p>
          <a:p>
            <a:r>
              <a:rPr lang="en-US"/>
              <a:t>Impair tracking ability and perceptual accuracy​</a:t>
            </a:r>
          </a:p>
          <a:p>
            <a:r>
              <a:rPr lang="en-US"/>
              <a:t>Impair concentration, and time appears to move more slowly​</a:t>
            </a:r>
          </a:p>
          <a:p>
            <a:r>
              <a:rPr lang="en-US"/>
              <a:t>Cause short and long-term memory loss, "I can't remember the plays, coach"​</a:t>
            </a:r>
          </a:p>
          <a:p>
            <a:r>
              <a:rPr lang="en-US"/>
              <a:t>Create difficulty with thinking and problem solving, ​</a:t>
            </a:r>
          </a:p>
          <a:p>
            <a:r>
              <a:rPr lang="en-US"/>
              <a:t>Decrease motivation to perform and/or give maximum effort​</a:t>
            </a:r>
          </a:p>
          <a:p>
            <a:r>
              <a:rPr lang="en-US"/>
              <a:t>​</a:t>
            </a:r>
          </a:p>
          <a:p>
            <a:r>
              <a:rPr lang="en-US"/>
              <a:t>Staying away from marijuana helps your team succeed.​</a:t>
            </a:r>
          </a:p>
          <a:p>
            <a:r>
              <a:rPr lang="en-US"/>
              <a:t>​</a:t>
            </a:r>
          </a:p>
          <a:p>
            <a:r>
              <a:rPr lang="en-US"/>
              <a:t>https://www.samhsa.gov/substance-use/learn/marijuana/risks</a:t>
            </a:r>
          </a:p>
          <a:p>
            <a:endParaRPr lang="en-US"/>
          </a:p>
          <a:p>
            <a:r>
              <a:rPr lang="en-US"/>
              <a:t>SAMHSA: Know the Risks of Marijuana 2024</a:t>
            </a:r>
          </a:p>
          <a:p>
            <a:r>
              <a:rPr lang="en-US"/>
              <a:t>https://www.samhsa.gov/marijuana</a:t>
            </a:r>
          </a:p>
          <a:p>
            <a:endParaRPr lang="en-US"/>
          </a:p>
          <a:p>
            <a:r>
              <a:rPr lang="en-US"/>
              <a:t>Talking with your teen about marijuana: Keeping Your Kids Safe</a:t>
            </a:r>
          </a:p>
          <a:p>
            <a:r>
              <a:rPr lang="en-US"/>
              <a:t>https://library.samhsa.gov/sites/default/files/PEP20-03-01-004-508C.pdf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slide is automated to produce the sound of a door slamming.</a:t>
            </a:r>
          </a:p>
          <a:p>
            <a:endParaRPr lang="en-US"/>
          </a:p>
          <a:p>
            <a:r>
              <a:rPr lang="en-US"/>
              <a:t>Teacher Comments:</a:t>
            </a:r>
          </a:p>
          <a:p>
            <a:r>
              <a:rPr lang="en-US"/>
              <a:t>The use of any drug, including marijuana, has the potential of creating negative lifelong changes.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https://www.cdc.gov/cannabis/health-effects/cannabis-and-teens.html</a:t>
            </a:r>
          </a:p>
          <a:p>
            <a:r>
              <a:rPr lang="en-US"/>
              <a:t> ​</a:t>
            </a:r>
          </a:p>
          <a:p>
            <a:r>
              <a:rPr lang="en-US"/>
              <a:t>https://www.insidehighered.com/news/2023/02/23/study-increased-marijuana-use-college-campuses#:~:text=Research%20has%20shown%20that%20the,it%20takes%20them%20to%20graduate.</a:t>
            </a:r>
          </a:p>
          <a:p>
            <a:endParaRPr lang="en-US"/>
          </a:p>
          <a:p>
            <a:r>
              <a:rPr lang="en-US"/>
              <a:t>https://nap.nationalacademies.org/catalog/24625/the-health-effects-of-cannabis-and-cannabinoids-the-current-state.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As part of the Free Application for Federal Student Aid (FAFSA) process, students convicted of a drug offense must complete an eligibility worksheet that will determine if they are eligible, partially eligible, or ineligible for student aid.</a:t>
            </a:r>
          </a:p>
          <a:p>
            <a:endParaRPr lang="en-US"/>
          </a:p>
          <a:p>
            <a:r>
              <a:rPr lang="en-US"/>
              <a:t>https://www.justthinktwice.gov/you-might-lose-your-student-loans-or-scholarship-drug-use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Using marijuana can significantly affect someone's life. </a:t>
            </a:r>
          </a:p>
          <a:p>
            <a:endParaRPr lang="en-US"/>
          </a:p>
          <a:p>
            <a:r>
              <a:rPr lang="en-US"/>
              <a:t>https://www.samhsa.gov/marijuana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Michigan Marijuana Laws use an “h” instead of “j” to spell marijuana.</a:t>
            </a:r>
          </a:p>
          <a:p>
            <a:endParaRPr lang="en-US"/>
          </a:p>
          <a:p>
            <a:r>
              <a:rPr lang="en-US"/>
              <a:t>MICHIGAN REGULATION AND TAXATION OF MARIHUANA ACT</a:t>
            </a:r>
          </a:p>
          <a:p>
            <a:r>
              <a:rPr lang="en-US"/>
              <a:t>333.27954 </a:t>
            </a:r>
          </a:p>
          <a:p>
            <a:r>
              <a:rPr lang="en-US"/>
              <a:t>Sec. 4. 3. This act does not require an employer to permit or accommodate conduct otherwise allowed by this act in any workplace or on the employer's property. This act does not prohibit an employer from disciplining an employee for violation of a workplace drug policy or for working while under the influence of marihuana. This act does not prevent an employer from refusing to hire, discharging, disciplining, or otherwise taking an adverse employment action against a person with respect to hire, tenure, terms, conditions, or privileges of employment because of that person's violation of a workplace drug policy or because that person was working while under the influence of marihuana.</a:t>
            </a:r>
          </a:p>
          <a:p>
            <a:endParaRPr lang="en-US"/>
          </a:p>
          <a:p>
            <a:r>
              <a:rPr lang="en-US"/>
              <a:t>Michigan Proposal 1, Marijuana Legalization Initiative (2018)</a:t>
            </a:r>
          </a:p>
          <a:p>
            <a:r>
              <a:rPr lang="en-US"/>
              <a:t>333.27954 Section 4 State of Michigan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University of Michigan Injury Prevention Center. Impact of Recreational Cannabis Legalization in Michigan. </a:t>
            </a:r>
          </a:p>
          <a:p>
            <a:r>
              <a:rPr lang="en-US"/>
              <a:t>University of Michigan. Ann Arbor, MI. April 2025.</a:t>
            </a:r>
          </a:p>
          <a:p>
            <a:endParaRPr lang="en-US"/>
          </a:p>
          <a:p>
            <a:r>
              <a:rPr lang="en-US"/>
              <a:t>https://injurycenter.umich.edu/wp-content/uploads/2025/09/Cannabis-Report-2025.pdf</a:t>
            </a:r>
          </a:p>
          <a:p>
            <a:endParaRPr lang="en-US"/>
          </a:p>
          <a:p>
            <a:r>
              <a:rPr lang="en-US"/>
              <a:t>https://www.samhsa.gov/marijuana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After alcohol, marijuana is the drug most often associated with impaired driving. </a:t>
            </a:r>
          </a:p>
          <a:p>
            <a:endParaRPr lang="en-US"/>
          </a:p>
          <a:p>
            <a:r>
              <a:rPr lang="en-US"/>
              <a:t>https://www.michigan.gov/-/media/Project/Websites/msp/ohsp/pdfs3/4200_Marihuana_and_Driving_brochure.pdf?rev=86ac18d9bef042cf9854c06c7f1b6063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If you are asked about points on a driver’s license you can explain as follows:</a:t>
            </a:r>
          </a:p>
          <a:p>
            <a:r>
              <a:rPr lang="en-US"/>
              <a:t>Each traffic violation or crime is worth a certain number of points, which is determined by the Michigan Vehicle Code. </a:t>
            </a:r>
          </a:p>
          <a:p>
            <a:r>
              <a:rPr lang="en-US"/>
              <a:t>Minor offenses are often two points, while serious crimes are up to six points.</a:t>
            </a:r>
          </a:p>
          <a:p>
            <a:r>
              <a:rPr lang="en-US"/>
              <a:t>Every point placed on your driver record stays there for two years from the date of your conviction. </a:t>
            </a:r>
          </a:p>
          <a:p>
            <a:r>
              <a:rPr lang="en-US"/>
              <a:t>If you plead guilty to a traffic violation, or you are found guilty by a court, then you will have driver’s license points assigned, and they will stay there the entire two years.</a:t>
            </a:r>
          </a:p>
          <a:p>
            <a:r>
              <a:rPr lang="en-US"/>
              <a:t>Accumulation of points can result in increased insurance cost, suspension of license and other consequences. </a:t>
            </a:r>
          </a:p>
          <a:p>
            <a:endParaRPr lang="en-US"/>
          </a:p>
          <a:p>
            <a:r>
              <a:rPr lang="en-US"/>
              <a:t>https://www.michigan.gov/-/media/Project/Websites/msp/ohsp/pdfs3/4200_Marihuana_and_Driving_brochure.pdf?rev=86ac18d9bef042cf9854c06c7f1b6063</a:t>
            </a:r>
          </a:p>
          <a:p>
            <a:endParaRPr lang="en-US"/>
          </a:p>
          <a:p>
            <a:r>
              <a:rPr lang="en-US"/>
              <a:t>https://www.lansingattorney.com/practice-areas/criminal-defense-overview/traffic-violations/drivers-license-point-system/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Is cannabidiol (CBD) medicine?</a:t>
            </a:r>
          </a:p>
          <a:p>
            <a:r>
              <a:rPr lang="en-US"/>
              <a:t>Scientists are still learning about how CBD affects the body. </a:t>
            </a:r>
          </a:p>
          <a:p>
            <a:endParaRPr lang="en-US"/>
          </a:p>
          <a:p>
            <a:r>
              <a:rPr lang="en-US"/>
              <a:t>The U.S. Food and Drug Administration (FDA) approved Epidiolex, a medicine that contains purified CBD from cannabis plants, to help treat seizure disorders. </a:t>
            </a:r>
          </a:p>
          <a:p>
            <a:r>
              <a:rPr lang="en-US"/>
              <a:t>The FDA has concluded that this drug is safe and effective for the intended use. </a:t>
            </a:r>
          </a:p>
          <a:p>
            <a:r>
              <a:rPr lang="en-US"/>
              <a:t>However, other marketed uses of CBD are not FDA approved.</a:t>
            </a:r>
          </a:p>
          <a:p>
            <a:endParaRPr lang="en-US"/>
          </a:p>
          <a:p>
            <a:r>
              <a:rPr lang="en-US"/>
              <a:t>There is ongoing research on the use of CBD-containing products for conditions such as epilepsy, , PTSD, Tourette’s disorder, pain, and other diagnoses. For now, the use of CBD is only FDA-approved in children for rare forms of epilepsy. At this time, there is not enough evidence to recommend CBD for other uses, in children and adolescents including the treatment of autism and other developmental disorders. The approved CBD requires a prescription. Many stores sell CBD products. However, these are not FDA approved and thus there are no nationally regulated safety and quality standard. They may have harmful additives or interfere with prescription medication. </a:t>
            </a:r>
          </a:p>
          <a:p>
            <a:endParaRPr lang="en-US"/>
          </a:p>
          <a:p>
            <a:r>
              <a:rPr lang="en-US"/>
              <a:t>https://www.aacap.org/AACAP/Families_and_Youth/Facts_for_Families/FFF-Guide/Marijuana-and-Teens-106.aspx</a:t>
            </a:r>
          </a:p>
          <a:p>
            <a:endParaRPr lang="en-US"/>
          </a:p>
          <a:p>
            <a:r>
              <a:rPr lang="en-US"/>
              <a:t>For more information visit SAMHSA: </a:t>
            </a:r>
          </a:p>
          <a:p>
            <a:endParaRPr lang="en-US"/>
          </a:p>
          <a:p>
            <a:r>
              <a:rPr lang="en-US"/>
              <a:t>https://store.samhsa.gov/sites/default/files/pep22-06-04-003.pdf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 </a:t>
            </a:r>
          </a:p>
          <a:p>
            <a:r>
              <a:rPr lang="en-US"/>
              <a:t>This video summarizes key elements related to the dangers of marijuana.  </a:t>
            </a:r>
          </a:p>
          <a:p>
            <a:endParaRPr lang="en-US"/>
          </a:p>
          <a:p>
            <a:r>
              <a:rPr lang="en-US"/>
              <a:t>https://www.youtube.com/watch?v=Z7ePHutb6Os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This slide presents a summary of key issues related to teen marijuana use.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This slide presents a summary of key issues related to teen marijuana use.  </a:t>
            </a:r>
          </a:p>
          <a:p>
            <a:endParaRPr lang="en-US"/>
          </a:p>
          <a:p>
            <a:r>
              <a:rPr lang="en-US"/>
              <a:t>If you would like to provide your students with an informational sheet on managing difficult emotions,  it can be accessed on the Kids Health website:  </a:t>
            </a:r>
          </a:p>
          <a:p>
            <a:endParaRPr lang="en-US"/>
          </a:p>
          <a:p>
            <a:r>
              <a:rPr lang="en-US"/>
              <a:t>https://kidshealth.org/en/teens/stressful-feelings.prt-en.html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There is much misinformation about marijuana. To learn the facts, you can visit any of these websites. ​</a:t>
            </a:r>
          </a:p>
          <a:p>
            <a:r>
              <a:rPr lang="en-US"/>
              <a:t>Check out the games, blogs, and interactive quizzes for your age.​</a:t>
            </a:r>
          </a:p>
          <a:p>
            <a:r>
              <a:rPr lang="en-US"/>
              <a:t>​</a:t>
            </a:r>
          </a:p>
          <a:p>
            <a:r>
              <a:rPr lang="en-US"/>
              <a:t>Optional Assignment:​</a:t>
            </a:r>
          </a:p>
          <a:p>
            <a:r>
              <a:rPr lang="en-US"/>
              <a:t>Give your students 10 minutes to explore one of these options and report back what they find.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Chippewa Valley Coalition for Youth and Families is a school-community coalition in </a:t>
            </a:r>
          </a:p>
          <a:p>
            <a:r>
              <a:rPr lang="en-US"/>
              <a:t>mid-Macomb County, Michigan.  We provide research-based prevention lessons on marijuana use for middle school students and vaping. These are also available free of charge on our website.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ideo" Target="https://www.youtube.com/watch?v=MbOAKmzKmJo" TargetMode="External"/><Relationship Id="rId5" Type="http://schemas.openxmlformats.org/officeDocument/2006/relationships/image" Target="../media/image10.jpe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4.jpeg"/><Relationship Id="rId5" Type="http://schemas.openxmlformats.org/officeDocument/2006/relationships/image" Target="../media/image1.jpe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ideo" Target="https://www.youtube.com/watch?v=Z7ePHutb6Os" TargetMode="External"/><Relationship Id="rId4" Type="http://schemas.openxmlformats.org/officeDocument/2006/relationships/image" Target="../media/image10.jpe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8" Type="http://schemas.openxmlformats.org/officeDocument/2006/relationships/hyperlink" Target="http://www.niaaa.nih.gov/" TargetMode="External"/><Relationship Id="rId3" Type="http://schemas.openxmlformats.org/officeDocument/2006/relationships/image" Target="../media/image1.jpeg"/><Relationship Id="rId7" Type="http://schemas.openxmlformats.org/officeDocument/2006/relationships/hyperlink" Target="http://www.nimh.nih.gov/"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hyperlink" Target="http://www.cadca.org/" TargetMode="External"/><Relationship Id="rId5" Type="http://schemas.openxmlformats.org/officeDocument/2006/relationships/hyperlink" Target="http://www.teens.drugabuse.gov/" TargetMode="External"/><Relationship Id="rId10" Type="http://schemas.openxmlformats.org/officeDocument/2006/relationships/image" Target="../media/image35.png"/><Relationship Id="rId4" Type="http://schemas.openxmlformats.org/officeDocument/2006/relationships/hyperlink" Target="http://www.drugabuse.gov/" TargetMode="External"/><Relationship Id="rId9" Type="http://schemas.openxmlformats.org/officeDocument/2006/relationships/hyperlink" Target="http://www.fda.gov/"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hyperlink" Target="http://www.cvcoalition.org/" TargetMode="Externa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D9D9D9">
                <a:alpha val="100000"/>
              </a:srgbClr>
            </a:gs>
            <a:gs pos="65000">
              <a:srgbClr val="FFFCF3">
                <a:alpha val="100000"/>
              </a:srgbClr>
            </a:gs>
            <a:gs pos="74000">
              <a:srgbClr val="BFBFBF">
                <a:alpha val="100000"/>
              </a:srgbClr>
            </a:gs>
            <a:gs pos="87000">
              <a:srgbClr val="A6A6A6">
                <a:alpha val="100000"/>
              </a:srgbClr>
            </a:gs>
            <a:gs pos="93500">
              <a:srgbClr val="B4B0AC">
                <a:alpha val="100000"/>
              </a:srgbClr>
            </a:gs>
            <a:gs pos="96750">
              <a:srgbClr val="C1BAB1">
                <a:alpha val="100000"/>
              </a:srgbClr>
            </a:gs>
            <a:gs pos="100000">
              <a:srgbClr val="DCCDBB">
                <a:alpha val="100000"/>
              </a:srgbClr>
            </a:gs>
            <a:gs pos="100000">
              <a:srgbClr val="FFEFB5">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2543" y="6827520"/>
            <a:ext cx="9751057" cy="487680"/>
            <a:chOff x="0" y="0"/>
            <a:chExt cx="13001409" cy="650240"/>
          </a:xfrm>
        </p:grpSpPr>
        <p:sp>
          <p:nvSpPr>
            <p:cNvPr id="7" name="Freeform 7"/>
            <p:cNvSpPr/>
            <p:nvPr/>
          </p:nvSpPr>
          <p:spPr>
            <a:xfrm>
              <a:off x="0" y="0"/>
              <a:ext cx="13001371" cy="650240"/>
            </a:xfrm>
            <a:custGeom>
              <a:avLst/>
              <a:gdLst/>
              <a:ahLst/>
              <a:cxnLst/>
              <a:rect l="l" t="t" r="r" b="b"/>
              <a:pathLst>
                <a:path w="13001371" h="650240">
                  <a:moveTo>
                    <a:pt x="0" y="0"/>
                  </a:moveTo>
                  <a:lnTo>
                    <a:pt x="13001371" y="0"/>
                  </a:lnTo>
                  <a:lnTo>
                    <a:pt x="13001371" y="650240"/>
                  </a:lnTo>
                  <a:lnTo>
                    <a:pt x="0" y="650240"/>
                  </a:lnTo>
                  <a:close/>
                </a:path>
              </a:pathLst>
            </a:custGeom>
            <a:solidFill>
              <a:srgbClr val="F8931D"/>
            </a:solidFill>
          </p:spPr>
          <p:txBody>
            <a:bodyPr/>
            <a:lstStyle/>
            <a:p>
              <a:endParaRPr lang="en-US"/>
            </a:p>
          </p:txBody>
        </p:sp>
      </p:grpSp>
      <p:grpSp>
        <p:nvGrpSpPr>
          <p:cNvPr id="8" name="Group 8"/>
          <p:cNvGrpSpPr/>
          <p:nvPr/>
        </p:nvGrpSpPr>
        <p:grpSpPr>
          <a:xfrm>
            <a:off x="10" y="6756606"/>
            <a:ext cx="9751057" cy="68275"/>
            <a:chOff x="0" y="0"/>
            <a:chExt cx="13001409" cy="91034"/>
          </a:xfrm>
        </p:grpSpPr>
        <p:sp>
          <p:nvSpPr>
            <p:cNvPr id="9" name="Freeform 9"/>
            <p:cNvSpPr/>
            <p:nvPr/>
          </p:nvSpPr>
          <p:spPr>
            <a:xfrm>
              <a:off x="0" y="0"/>
              <a:ext cx="13001371" cy="91059"/>
            </a:xfrm>
            <a:custGeom>
              <a:avLst/>
              <a:gdLst/>
              <a:ahLst/>
              <a:cxnLst/>
              <a:rect l="l" t="t" r="r" b="b"/>
              <a:pathLst>
                <a:path w="13001371" h="91059">
                  <a:moveTo>
                    <a:pt x="0" y="0"/>
                  </a:moveTo>
                  <a:lnTo>
                    <a:pt x="13001371" y="0"/>
                  </a:lnTo>
                  <a:lnTo>
                    <a:pt x="13001371" y="91059"/>
                  </a:lnTo>
                  <a:lnTo>
                    <a:pt x="0" y="91059"/>
                  </a:lnTo>
                  <a:close/>
                </a:path>
              </a:pathLst>
            </a:custGeom>
            <a:solidFill>
              <a:srgbClr val="FFCA08"/>
            </a:solidFill>
          </p:spPr>
          <p:txBody>
            <a:bodyPr/>
            <a:lstStyle/>
            <a:p>
              <a:endParaRPr lang="en-US"/>
            </a:p>
          </p:txBody>
        </p:sp>
      </p:grpSp>
      <p:grpSp>
        <p:nvGrpSpPr>
          <p:cNvPr id="10" name="Group 10"/>
          <p:cNvGrpSpPr/>
          <p:nvPr/>
        </p:nvGrpSpPr>
        <p:grpSpPr>
          <a:xfrm>
            <a:off x="406403" y="218230"/>
            <a:ext cx="8752391" cy="2138893"/>
            <a:chOff x="0" y="0"/>
            <a:chExt cx="11669854" cy="2851857"/>
          </a:xfrm>
        </p:grpSpPr>
        <p:sp>
          <p:nvSpPr>
            <p:cNvPr id="11" name="Freeform 11"/>
            <p:cNvSpPr/>
            <p:nvPr/>
          </p:nvSpPr>
          <p:spPr>
            <a:xfrm>
              <a:off x="0" y="0"/>
              <a:ext cx="11669861" cy="2851857"/>
            </a:xfrm>
            <a:custGeom>
              <a:avLst/>
              <a:gdLst/>
              <a:ahLst/>
              <a:cxnLst/>
              <a:rect l="l" t="t" r="r" b="b"/>
              <a:pathLst>
                <a:path w="11669861" h="2851857">
                  <a:moveTo>
                    <a:pt x="0" y="0"/>
                  </a:moveTo>
                  <a:lnTo>
                    <a:pt x="11669861" y="0"/>
                  </a:lnTo>
                  <a:lnTo>
                    <a:pt x="11669861" y="2851857"/>
                  </a:lnTo>
                  <a:lnTo>
                    <a:pt x="0" y="2851857"/>
                  </a:lnTo>
                  <a:close/>
                </a:path>
              </a:pathLst>
            </a:custGeom>
            <a:blipFill>
              <a:blip r:embed="rId3">
                <a:alphaModFix amt="0"/>
              </a:blip>
              <a:stretch>
                <a:fillRect t="-32760" r="-662" b="-27762"/>
              </a:stretch>
            </a:blipFill>
          </p:spPr>
          <p:txBody>
            <a:bodyPr/>
            <a:lstStyle/>
            <a:p>
              <a:endParaRPr lang="en-US"/>
            </a:p>
          </p:txBody>
        </p:sp>
        <p:sp>
          <p:nvSpPr>
            <p:cNvPr id="12" name="TextBox 12"/>
            <p:cNvSpPr txBox="1"/>
            <p:nvPr/>
          </p:nvSpPr>
          <p:spPr>
            <a:xfrm>
              <a:off x="0" y="-9525"/>
              <a:ext cx="11669854" cy="2861382"/>
            </a:xfrm>
            <a:prstGeom prst="rect">
              <a:avLst/>
            </a:prstGeom>
          </p:spPr>
          <p:txBody>
            <a:bodyPr lIns="0" tIns="0" rIns="0" bIns="0" rtlCol="0" anchor="b"/>
            <a:lstStyle/>
            <a:p>
              <a:pPr algn="ctr">
                <a:lnSpc>
                  <a:spcPts val="4787"/>
                </a:lnSpc>
              </a:pPr>
              <a:r>
                <a:rPr lang="en-US" sz="4693" b="1" spc="-53">
                  <a:solidFill>
                    <a:srgbClr val="262626"/>
                  </a:solidFill>
                  <a:latin typeface="Calibri (MS) Bold"/>
                  <a:ea typeface="Calibri (MS) Bold"/>
                  <a:cs typeface="Calibri (MS) Bold"/>
                  <a:sym typeface="Calibri (MS) Bold"/>
                </a:rPr>
                <a:t>Marijuana</a:t>
              </a:r>
            </a:p>
            <a:p>
              <a:pPr algn="ctr">
                <a:lnSpc>
                  <a:spcPts val="4787"/>
                </a:lnSpc>
              </a:pPr>
              <a:r>
                <a:rPr lang="en-US" sz="4693" b="1" spc="-53">
                  <a:solidFill>
                    <a:srgbClr val="262626"/>
                  </a:solidFill>
                  <a:latin typeface="Calibri (MS) Bold"/>
                  <a:ea typeface="Calibri (MS) Bold"/>
                  <a:cs typeface="Calibri (MS) Bold"/>
                  <a:sym typeface="Calibri (MS) Bold"/>
                </a:rPr>
                <a:t>(Cannabis/THC): </a:t>
              </a:r>
            </a:p>
            <a:p>
              <a:pPr algn="ctr">
                <a:lnSpc>
                  <a:spcPts val="4787"/>
                </a:lnSpc>
              </a:pPr>
              <a:r>
                <a:rPr lang="en-US" sz="4693" b="1" spc="-53">
                  <a:solidFill>
                    <a:srgbClr val="262626"/>
                  </a:solidFill>
                  <a:latin typeface="Calibri (MS) Bold"/>
                  <a:ea typeface="Calibri (MS) Bold"/>
                  <a:cs typeface="Calibri (MS) Bold"/>
                  <a:sym typeface="Calibri (MS) Bold"/>
                </a:rPr>
                <a:t>Information for Teens</a:t>
              </a:r>
            </a:p>
          </p:txBody>
        </p:sp>
      </p:grpSp>
      <p:grpSp>
        <p:nvGrpSpPr>
          <p:cNvPr id="13" name="Group 13"/>
          <p:cNvGrpSpPr/>
          <p:nvPr/>
        </p:nvGrpSpPr>
        <p:grpSpPr>
          <a:xfrm>
            <a:off x="1682325" y="2440619"/>
            <a:ext cx="6258563" cy="3945207"/>
            <a:chOff x="0" y="0"/>
            <a:chExt cx="8344751" cy="5260276"/>
          </a:xfrm>
        </p:grpSpPr>
        <p:sp>
          <p:nvSpPr>
            <p:cNvPr id="14" name="Freeform 14" descr="I Talk to Your Teens All Day: Here's ..."/>
            <p:cNvSpPr/>
            <p:nvPr/>
          </p:nvSpPr>
          <p:spPr>
            <a:xfrm>
              <a:off x="0" y="0"/>
              <a:ext cx="8344789" cy="5260213"/>
            </a:xfrm>
            <a:custGeom>
              <a:avLst/>
              <a:gdLst/>
              <a:ahLst/>
              <a:cxnLst/>
              <a:rect l="l" t="t" r="r" b="b"/>
              <a:pathLst>
                <a:path w="8344789" h="5260213">
                  <a:moveTo>
                    <a:pt x="0" y="0"/>
                  </a:moveTo>
                  <a:lnTo>
                    <a:pt x="8344789" y="0"/>
                  </a:lnTo>
                  <a:lnTo>
                    <a:pt x="8344789" y="5260213"/>
                  </a:lnTo>
                  <a:lnTo>
                    <a:pt x="0" y="5260213"/>
                  </a:lnTo>
                  <a:lnTo>
                    <a:pt x="0" y="0"/>
                  </a:lnTo>
                  <a:close/>
                </a:path>
              </a:pathLst>
            </a:custGeom>
            <a:blipFill>
              <a:blip r:embed="rId4"/>
              <a:stretch>
                <a:fillRect r="-2434" b="-1"/>
              </a:stretch>
            </a:blipFill>
          </p:spPr>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53254" y="447037"/>
            <a:ext cx="8790746" cy="1381763"/>
            <a:chOff x="0" y="0"/>
            <a:chExt cx="11720995" cy="1842351"/>
          </a:xfrm>
        </p:grpSpPr>
        <p:sp>
          <p:nvSpPr>
            <p:cNvPr id="8" name="Freeform 8"/>
            <p:cNvSpPr/>
            <p:nvPr/>
          </p:nvSpPr>
          <p:spPr>
            <a:xfrm>
              <a:off x="0" y="0"/>
              <a:ext cx="11720993" cy="1842347"/>
            </a:xfrm>
            <a:custGeom>
              <a:avLst/>
              <a:gdLst/>
              <a:ahLst/>
              <a:cxnLst/>
              <a:rect l="l" t="t" r="r" b="b"/>
              <a:pathLst>
                <a:path w="11720993" h="1842347">
                  <a:moveTo>
                    <a:pt x="0" y="0"/>
                  </a:moveTo>
                  <a:lnTo>
                    <a:pt x="11720993" y="0"/>
                  </a:lnTo>
                  <a:lnTo>
                    <a:pt x="11720993" y="1842347"/>
                  </a:lnTo>
                  <a:lnTo>
                    <a:pt x="0" y="1842347"/>
                  </a:lnTo>
                  <a:close/>
                </a:path>
              </a:pathLst>
            </a:custGeom>
            <a:blipFill>
              <a:blip r:embed="rId3">
                <a:alphaModFix amt="0"/>
              </a:blip>
              <a:stretch>
                <a:fillRect t="-73963" b="-73963"/>
              </a:stretch>
            </a:blipFill>
          </p:spPr>
          <p:txBody>
            <a:bodyPr/>
            <a:lstStyle/>
            <a:p>
              <a:endParaRPr lang="en-US"/>
            </a:p>
          </p:txBody>
        </p:sp>
        <p:sp>
          <p:nvSpPr>
            <p:cNvPr id="9" name="TextBox 9"/>
            <p:cNvSpPr txBox="1"/>
            <p:nvPr/>
          </p:nvSpPr>
          <p:spPr>
            <a:xfrm>
              <a:off x="0" y="-9525"/>
              <a:ext cx="11720995" cy="1851876"/>
            </a:xfrm>
            <a:prstGeom prst="rect">
              <a:avLst/>
            </a:prstGeom>
          </p:spPr>
          <p:txBody>
            <a:bodyPr lIns="0" tIns="0" rIns="0" bIns="0" rtlCol="0" anchor="ctr"/>
            <a:lstStyle/>
            <a:p>
              <a:pPr algn="ctr">
                <a:lnSpc>
                  <a:spcPts val="4787"/>
                </a:lnSpc>
              </a:pPr>
              <a:r>
                <a:rPr lang="en-US" sz="4693" b="1" spc="-53">
                  <a:solidFill>
                    <a:srgbClr val="39302A"/>
                  </a:solidFill>
                  <a:latin typeface="Calibri (MS) Bold"/>
                  <a:ea typeface="Calibri (MS) Bold"/>
                  <a:cs typeface="Calibri (MS) Bold"/>
                  <a:sym typeface="Calibri (MS) Bold"/>
                </a:rPr>
                <a:t>What is Marijuana?</a:t>
              </a:r>
            </a:p>
          </p:txBody>
        </p:sp>
      </p:grpSp>
      <p:grpSp>
        <p:nvGrpSpPr>
          <p:cNvPr id="10" name="Group 10"/>
          <p:cNvGrpSpPr/>
          <p:nvPr/>
        </p:nvGrpSpPr>
        <p:grpSpPr>
          <a:xfrm>
            <a:off x="393897" y="1788157"/>
            <a:ext cx="8965806" cy="4927600"/>
            <a:chOff x="0" y="0"/>
            <a:chExt cx="11954408" cy="6570133"/>
          </a:xfrm>
        </p:grpSpPr>
        <p:sp>
          <p:nvSpPr>
            <p:cNvPr id="11" name="Freeform 11"/>
            <p:cNvSpPr/>
            <p:nvPr/>
          </p:nvSpPr>
          <p:spPr>
            <a:xfrm>
              <a:off x="0" y="0"/>
              <a:ext cx="11954412" cy="6570137"/>
            </a:xfrm>
            <a:custGeom>
              <a:avLst/>
              <a:gdLst/>
              <a:ahLst/>
              <a:cxnLst/>
              <a:rect l="l" t="t" r="r" b="b"/>
              <a:pathLst>
                <a:path w="11954412" h="6570137">
                  <a:moveTo>
                    <a:pt x="0" y="0"/>
                  </a:moveTo>
                  <a:lnTo>
                    <a:pt x="11954412" y="0"/>
                  </a:lnTo>
                  <a:lnTo>
                    <a:pt x="11954412" y="6570137"/>
                  </a:lnTo>
                  <a:lnTo>
                    <a:pt x="0" y="6570137"/>
                  </a:lnTo>
                  <a:close/>
                </a:path>
              </a:pathLst>
            </a:custGeom>
            <a:blipFill>
              <a:blip r:embed="rId3">
                <a:alphaModFix amt="0"/>
              </a:blip>
              <a:stretch>
                <a:fillRect l="-20515" r="-20515"/>
              </a:stretch>
            </a:blipFill>
          </p:spPr>
          <p:txBody>
            <a:bodyPr/>
            <a:lstStyle/>
            <a:p>
              <a:endParaRPr lang="en-US"/>
            </a:p>
          </p:txBody>
        </p:sp>
        <p:sp>
          <p:nvSpPr>
            <p:cNvPr id="12" name="TextBox 12"/>
            <p:cNvSpPr txBox="1"/>
            <p:nvPr/>
          </p:nvSpPr>
          <p:spPr>
            <a:xfrm>
              <a:off x="0" y="-28575"/>
              <a:ext cx="11954408" cy="6598708"/>
            </a:xfrm>
            <a:prstGeom prst="rect">
              <a:avLst/>
            </a:prstGeom>
          </p:spPr>
          <p:txBody>
            <a:bodyPr lIns="0" tIns="0" rIns="0" bIns="0" rtlCol="0" anchor="ctr"/>
            <a:lstStyle/>
            <a:p>
              <a:pPr algn="ctr">
                <a:lnSpc>
                  <a:spcPts val="3686"/>
                </a:lnSpc>
              </a:pPr>
              <a:r>
                <a:rPr lang="en-US" sz="3413">
                  <a:solidFill>
                    <a:srgbClr val="404040"/>
                  </a:solidFill>
                  <a:latin typeface="Calibri (MS)"/>
                  <a:ea typeface="Calibri (MS)"/>
                  <a:cs typeface="Calibri (MS)"/>
                  <a:sym typeface="Calibri (MS)"/>
                </a:rPr>
                <a:t>Also called </a:t>
              </a:r>
              <a:r>
                <a:rPr lang="en-US" sz="3413" b="1" i="1">
                  <a:solidFill>
                    <a:srgbClr val="404040"/>
                  </a:solidFill>
                  <a:latin typeface="Calibri (MS) Bold Italics"/>
                  <a:ea typeface="Calibri (MS) Bold Italics"/>
                  <a:cs typeface="Calibri (MS) Bold Italics"/>
                  <a:sym typeface="Calibri (MS) Bold Italics"/>
                </a:rPr>
                <a:t>cannabis, THC,  and dabbing</a:t>
              </a:r>
            </a:p>
            <a:p>
              <a:pPr algn="ctr">
                <a:lnSpc>
                  <a:spcPts val="3686"/>
                </a:lnSpc>
              </a:pPr>
              <a:endParaRPr lang="en-US" sz="3413" b="1" i="1">
                <a:solidFill>
                  <a:srgbClr val="404040"/>
                </a:solidFill>
                <a:latin typeface="Calibri (MS) Bold Italics"/>
                <a:ea typeface="Calibri (MS) Bold Italics"/>
                <a:cs typeface="Calibri (MS) Bold Italics"/>
                <a:sym typeface="Calibri (MS) Bold Italics"/>
              </a:endParaRPr>
            </a:p>
            <a:p>
              <a:pPr algn="ctr">
                <a:lnSpc>
                  <a:spcPts val="4095"/>
                </a:lnSpc>
              </a:pPr>
              <a:r>
                <a:rPr lang="en-US" sz="3413">
                  <a:solidFill>
                    <a:srgbClr val="404040"/>
                  </a:solidFill>
                  <a:latin typeface="Calibri (MS)"/>
                  <a:ea typeface="Calibri (MS)"/>
                  <a:cs typeface="Calibri (MS)"/>
                  <a:sym typeface="Calibri (MS)"/>
                </a:rPr>
                <a:t>A mixture of the dried and shredded leaves, stems, seeds, and flowers of the cannabis plant</a:t>
              </a:r>
            </a:p>
            <a:p>
              <a:pPr algn="ctr">
                <a:lnSpc>
                  <a:spcPts val="4095"/>
                </a:lnSpc>
              </a:pPr>
              <a:endParaRPr lang="en-US" sz="3413">
                <a:solidFill>
                  <a:srgbClr val="404040"/>
                </a:solidFill>
                <a:latin typeface="Calibri (MS)"/>
                <a:ea typeface="Calibri (MS)"/>
                <a:cs typeface="Calibri (MS)"/>
                <a:sym typeface="Calibri (MS)"/>
              </a:endParaRPr>
            </a:p>
            <a:p>
              <a:pPr algn="ctr">
                <a:lnSpc>
                  <a:spcPts val="4095"/>
                </a:lnSpc>
              </a:pPr>
              <a:r>
                <a:rPr lang="en-US" sz="3413">
                  <a:solidFill>
                    <a:srgbClr val="404040"/>
                  </a:solidFill>
                  <a:latin typeface="Calibri (MS)"/>
                  <a:ea typeface="Calibri (MS)"/>
                  <a:cs typeface="Calibri (MS)"/>
                  <a:sym typeface="Calibri (MS)"/>
                </a:rPr>
                <a:t>Has a chemical in it called </a:t>
              </a:r>
            </a:p>
            <a:p>
              <a:pPr algn="ctr">
                <a:lnSpc>
                  <a:spcPts val="4095"/>
                </a:lnSpc>
              </a:pPr>
              <a:r>
                <a:rPr lang="en-US" sz="3413">
                  <a:solidFill>
                    <a:srgbClr val="404040"/>
                  </a:solidFill>
                  <a:latin typeface="Calibri (MS)"/>
                  <a:ea typeface="Calibri (MS)"/>
                  <a:cs typeface="Calibri (MS)"/>
                  <a:sym typeface="Calibri (MS)"/>
                </a:rPr>
                <a:t>delta-9-</a:t>
              </a:r>
              <a:r>
                <a:rPr lang="en-US" sz="3413" b="1">
                  <a:solidFill>
                    <a:srgbClr val="404040"/>
                  </a:solidFill>
                  <a:latin typeface="Calibri (MS) Bold"/>
                  <a:ea typeface="Calibri (MS) Bold"/>
                  <a:cs typeface="Calibri (MS) Bold"/>
                  <a:sym typeface="Calibri (MS) Bold"/>
                </a:rPr>
                <a:t>tetrahydrocannabinol (THC),</a:t>
              </a:r>
            </a:p>
            <a:p>
              <a:pPr algn="ctr">
                <a:lnSpc>
                  <a:spcPts val="4095"/>
                </a:lnSpc>
              </a:pPr>
              <a:r>
                <a:rPr lang="en-US" sz="3413">
                  <a:solidFill>
                    <a:srgbClr val="404040"/>
                  </a:solidFill>
                  <a:latin typeface="Calibri (MS)"/>
                  <a:ea typeface="Calibri (MS)"/>
                  <a:cs typeface="Calibri (MS)"/>
                  <a:sym typeface="Calibri (MS)"/>
                </a:rPr>
                <a:t>the main addictive ingredient </a:t>
              </a:r>
            </a:p>
          </p:txBody>
        </p:sp>
      </p:grpSp>
      <p:sp>
        <p:nvSpPr>
          <p:cNvPr id="13" name="TextBox 13"/>
          <p:cNvSpPr txBox="1"/>
          <p:nvPr/>
        </p:nvSpPr>
        <p:spPr>
          <a:xfrm>
            <a:off x="5410111" y="5971664"/>
            <a:ext cx="5262877" cy="679673"/>
          </a:xfrm>
          <a:prstGeom prst="rect">
            <a:avLst/>
          </a:prstGeom>
        </p:spPr>
        <p:txBody>
          <a:bodyPr lIns="0" tIns="0" rIns="0" bIns="0" rtlCol="0" anchor="t">
            <a:spAutoFit/>
          </a:bodyPr>
          <a:lstStyle/>
          <a:p>
            <a:pPr algn="l">
              <a:lnSpc>
                <a:spcPts val="2304"/>
              </a:lnSpc>
            </a:pPr>
            <a:r>
              <a:rPr lang="en-US" sz="1920">
                <a:solidFill>
                  <a:srgbClr val="000000"/>
                </a:solidFill>
                <a:latin typeface="Calibri (MS)"/>
                <a:ea typeface="Calibri (MS)"/>
                <a:cs typeface="Calibri (MS)"/>
                <a:sym typeface="Calibri (MS)"/>
              </a:rPr>
              <a:t> 			      </a:t>
            </a:r>
          </a:p>
          <a:p>
            <a:pPr algn="l">
              <a:lnSpc>
                <a:spcPts val="1535"/>
              </a:lnSpc>
            </a:pPr>
            <a:r>
              <a:rPr lang="en-US" sz="1279">
                <a:solidFill>
                  <a:srgbClr val="000000"/>
                </a:solidFill>
                <a:latin typeface="Calibri (MS)"/>
                <a:ea typeface="Calibri (MS)"/>
                <a:cs typeface="Calibri (MS)"/>
                <a:sym typeface="Calibri (MS)"/>
              </a:rPr>
              <a:t>	</a:t>
            </a:r>
          </a:p>
          <a:p>
            <a:pPr algn="l">
              <a:lnSpc>
                <a:spcPts val="1535"/>
              </a:lnSpc>
            </a:pPr>
            <a:r>
              <a:rPr lang="en-US" sz="1279">
                <a:solidFill>
                  <a:srgbClr val="000000"/>
                </a:solidFill>
                <a:latin typeface="Calibri (MS)"/>
                <a:ea typeface="Calibri (MS)"/>
                <a:cs typeface="Calibri (MS)"/>
                <a:sym typeface="Calibri (MS)"/>
              </a:rPr>
              <a:t>Centers for Disease Control and Prevention (CDC)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877824" y="305714"/>
            <a:ext cx="8046720" cy="1547470"/>
            <a:chOff x="0" y="0"/>
            <a:chExt cx="10728960" cy="2063293"/>
          </a:xfrm>
        </p:grpSpPr>
        <p:sp>
          <p:nvSpPr>
            <p:cNvPr id="8" name="Freeform 8"/>
            <p:cNvSpPr/>
            <p:nvPr/>
          </p:nvSpPr>
          <p:spPr>
            <a:xfrm>
              <a:off x="0" y="0"/>
              <a:ext cx="10728960" cy="2063299"/>
            </a:xfrm>
            <a:custGeom>
              <a:avLst/>
              <a:gdLst/>
              <a:ahLst/>
              <a:cxnLst/>
              <a:rect l="l" t="t" r="r" b="b"/>
              <a:pathLst>
                <a:path w="10728960" h="2063299">
                  <a:moveTo>
                    <a:pt x="0" y="0"/>
                  </a:moveTo>
                  <a:lnTo>
                    <a:pt x="10728960" y="0"/>
                  </a:lnTo>
                  <a:lnTo>
                    <a:pt x="10728960" y="2063299"/>
                  </a:lnTo>
                  <a:lnTo>
                    <a:pt x="0" y="2063299"/>
                  </a:lnTo>
                  <a:close/>
                </a:path>
              </a:pathLst>
            </a:custGeom>
            <a:blipFill>
              <a:blip r:embed="rId3">
                <a:alphaModFix amt="0"/>
              </a:blip>
              <a:stretch>
                <a:fillRect t="-51320" b="-51320"/>
              </a:stretch>
            </a:blipFill>
          </p:spPr>
          <p:txBody>
            <a:bodyPr/>
            <a:lstStyle/>
            <a:p>
              <a:endParaRPr lang="en-US"/>
            </a:p>
          </p:txBody>
        </p:sp>
        <p:sp>
          <p:nvSpPr>
            <p:cNvPr id="9" name="TextBox 9"/>
            <p:cNvSpPr txBox="1"/>
            <p:nvPr/>
          </p:nvSpPr>
          <p:spPr>
            <a:xfrm>
              <a:off x="0" y="-28575"/>
              <a:ext cx="10728960" cy="2091868"/>
            </a:xfrm>
            <a:prstGeom prst="rect">
              <a:avLst/>
            </a:prstGeom>
          </p:spPr>
          <p:txBody>
            <a:bodyPr lIns="0" tIns="0" rIns="0" bIns="0" rtlCol="0" anchor="b"/>
            <a:lstStyle/>
            <a:p>
              <a:pPr algn="ctr">
                <a:lnSpc>
                  <a:spcPts val="5222"/>
                </a:lnSpc>
              </a:pPr>
              <a:r>
                <a:rPr lang="en-US" sz="5119" b="1" spc="-53">
                  <a:solidFill>
                    <a:srgbClr val="864A04"/>
                  </a:solidFill>
                  <a:latin typeface="Calibri (MS) Bold"/>
                  <a:ea typeface="Calibri (MS) Bold"/>
                  <a:cs typeface="Calibri (MS) Bold"/>
                  <a:sym typeface="Calibri (MS) Bold"/>
                </a:rPr>
                <a:t>Group Activity</a:t>
              </a:r>
            </a:p>
          </p:txBody>
        </p:sp>
      </p:grpSp>
      <p:sp>
        <p:nvSpPr>
          <p:cNvPr id="10" name="TextBox 10"/>
          <p:cNvSpPr txBox="1"/>
          <p:nvPr/>
        </p:nvSpPr>
        <p:spPr>
          <a:xfrm>
            <a:off x="3719016" y="1492148"/>
            <a:ext cx="5212756" cy="5335372"/>
          </a:xfrm>
          <a:prstGeom prst="rect">
            <a:avLst/>
          </a:prstGeom>
        </p:spPr>
        <p:txBody>
          <a:bodyPr lIns="0" tIns="0" rIns="0" bIns="0" rtlCol="0" anchor="t">
            <a:spAutoFit/>
          </a:bodyPr>
          <a:lstStyle/>
          <a:p>
            <a:pPr algn="l">
              <a:lnSpc>
                <a:spcPts val="4147"/>
              </a:lnSpc>
            </a:pPr>
            <a:endParaRPr/>
          </a:p>
          <a:p>
            <a:pPr algn="l">
              <a:lnSpc>
                <a:spcPts val="4147"/>
              </a:lnSpc>
            </a:pPr>
            <a:endParaRPr/>
          </a:p>
          <a:p>
            <a:pPr algn="ctr">
              <a:lnSpc>
                <a:spcPts val="4147"/>
              </a:lnSpc>
            </a:pPr>
            <a:r>
              <a:rPr lang="en-US" sz="3840" b="1" i="1">
                <a:solidFill>
                  <a:srgbClr val="404040"/>
                </a:solidFill>
                <a:latin typeface="Calibri (MS) Bold Italics"/>
                <a:ea typeface="Calibri (MS) Bold Italics"/>
                <a:cs typeface="Calibri (MS) Bold Italics"/>
                <a:sym typeface="Calibri (MS) Bold Italics"/>
              </a:rPr>
              <a:t>Estimate the percentage of 12ᵗʰ graders that reported </a:t>
            </a:r>
            <a:r>
              <a:rPr lang="en-US" sz="3840" b="1" i="1" u="sng">
                <a:solidFill>
                  <a:srgbClr val="404040"/>
                </a:solidFill>
                <a:latin typeface="Calibri (MS) Bold Italics"/>
                <a:ea typeface="Calibri (MS) Bold Italics"/>
                <a:cs typeface="Calibri (MS) Bold Italics"/>
                <a:sym typeface="Calibri (MS) Bold Italics"/>
              </a:rPr>
              <a:t>never</a:t>
            </a:r>
            <a:r>
              <a:rPr lang="en-US" sz="3840" b="1" i="1">
                <a:solidFill>
                  <a:srgbClr val="404040"/>
                </a:solidFill>
                <a:latin typeface="Calibri (MS) Bold Italics"/>
                <a:ea typeface="Calibri (MS) Bold Italics"/>
                <a:cs typeface="Calibri (MS) Bold Italics"/>
                <a:sym typeface="Calibri (MS) Bold Italics"/>
              </a:rPr>
              <a:t> using marijuana in an anonymous national survey. </a:t>
            </a:r>
            <a:r>
              <a:rPr lang="en-US" sz="3840">
                <a:solidFill>
                  <a:srgbClr val="404040"/>
                </a:solidFill>
                <a:latin typeface="Calibri (MS)"/>
                <a:ea typeface="Calibri (MS)"/>
                <a:cs typeface="Calibri (MS)"/>
                <a:sym typeface="Calibri (MS)"/>
              </a:rPr>
              <a:t>  </a:t>
            </a:r>
          </a:p>
          <a:p>
            <a:pPr algn="l">
              <a:lnSpc>
                <a:spcPts val="4147"/>
              </a:lnSpc>
            </a:pPr>
            <a:endParaRPr lang="en-US" sz="3840">
              <a:solidFill>
                <a:srgbClr val="404040"/>
              </a:solidFill>
              <a:latin typeface="Calibri (MS)"/>
              <a:ea typeface="Calibri (MS)"/>
              <a:cs typeface="Calibri (MS)"/>
              <a:sym typeface="Calibri (MS)"/>
            </a:endParaRPr>
          </a:p>
          <a:p>
            <a:pPr algn="l">
              <a:lnSpc>
                <a:spcPts val="4147"/>
              </a:lnSpc>
            </a:pPr>
            <a:endParaRPr lang="en-US" sz="3840">
              <a:solidFill>
                <a:srgbClr val="404040"/>
              </a:solidFill>
              <a:latin typeface="Calibri (MS)"/>
              <a:ea typeface="Calibri (MS)"/>
              <a:cs typeface="Calibri (MS)"/>
              <a:sym typeface="Calibri (MS)"/>
            </a:endParaRPr>
          </a:p>
        </p:txBody>
      </p:sp>
      <p:grpSp>
        <p:nvGrpSpPr>
          <p:cNvPr id="11" name="Group 11"/>
          <p:cNvGrpSpPr/>
          <p:nvPr/>
        </p:nvGrpSpPr>
        <p:grpSpPr>
          <a:xfrm>
            <a:off x="877824" y="2418778"/>
            <a:ext cx="2475995" cy="3391595"/>
            <a:chOff x="0" y="0"/>
            <a:chExt cx="3301327" cy="4522127"/>
          </a:xfrm>
        </p:grpSpPr>
        <p:sp>
          <p:nvSpPr>
            <p:cNvPr id="12" name="Freeform 12" descr="Free I Wonder Cliparts, Download Free Clip Art, Free Clip Art on Clipart  Library"/>
            <p:cNvSpPr/>
            <p:nvPr/>
          </p:nvSpPr>
          <p:spPr>
            <a:xfrm>
              <a:off x="0" y="0"/>
              <a:ext cx="3301365" cy="4522089"/>
            </a:xfrm>
            <a:custGeom>
              <a:avLst/>
              <a:gdLst/>
              <a:ahLst/>
              <a:cxnLst/>
              <a:rect l="l" t="t" r="r" b="b"/>
              <a:pathLst>
                <a:path w="3301365" h="4522089">
                  <a:moveTo>
                    <a:pt x="0" y="0"/>
                  </a:moveTo>
                  <a:lnTo>
                    <a:pt x="3301365" y="0"/>
                  </a:lnTo>
                  <a:lnTo>
                    <a:pt x="3301365" y="4522089"/>
                  </a:lnTo>
                  <a:lnTo>
                    <a:pt x="0" y="4522089"/>
                  </a:lnTo>
                  <a:lnTo>
                    <a:pt x="0" y="0"/>
                  </a:lnTo>
                  <a:close/>
                </a:path>
              </a:pathLst>
            </a:custGeom>
            <a:blipFill>
              <a:blip r:embed="rId4"/>
              <a:stretch>
                <a:fillRect r="1"/>
              </a:stretch>
            </a:blipFill>
          </p:spPr>
          <p:txBody>
            <a:bodyP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2563" y="487680"/>
            <a:ext cx="9265920" cy="1463040"/>
            <a:chOff x="0" y="0"/>
            <a:chExt cx="12354560" cy="1950720"/>
          </a:xfrm>
        </p:grpSpPr>
        <p:sp>
          <p:nvSpPr>
            <p:cNvPr id="3" name="Freeform 3"/>
            <p:cNvSpPr/>
            <p:nvPr/>
          </p:nvSpPr>
          <p:spPr>
            <a:xfrm>
              <a:off x="0" y="0"/>
              <a:ext cx="12354560" cy="1950719"/>
            </a:xfrm>
            <a:custGeom>
              <a:avLst/>
              <a:gdLst/>
              <a:ahLst/>
              <a:cxnLst/>
              <a:rect l="l" t="t" r="r" b="b"/>
              <a:pathLst>
                <a:path w="12354560" h="1950719">
                  <a:moveTo>
                    <a:pt x="0" y="0"/>
                  </a:moveTo>
                  <a:lnTo>
                    <a:pt x="12354560" y="0"/>
                  </a:lnTo>
                  <a:lnTo>
                    <a:pt x="12354560" y="1950719"/>
                  </a:lnTo>
                  <a:lnTo>
                    <a:pt x="0" y="1950719"/>
                  </a:lnTo>
                  <a:close/>
                </a:path>
              </a:pathLst>
            </a:custGeom>
            <a:blipFill>
              <a:blip r:embed="rId3">
                <a:alphaModFix amt="0"/>
              </a:blip>
              <a:stretch>
                <a:fillRect t="-73405" b="-73405"/>
              </a:stretch>
            </a:blipFill>
          </p:spPr>
          <p:txBody>
            <a:bodyPr/>
            <a:lstStyle/>
            <a:p>
              <a:endParaRPr lang="en-US"/>
            </a:p>
          </p:txBody>
        </p:sp>
        <p:sp>
          <p:nvSpPr>
            <p:cNvPr id="4" name="TextBox 4"/>
            <p:cNvSpPr txBox="1"/>
            <p:nvPr/>
          </p:nvSpPr>
          <p:spPr>
            <a:xfrm>
              <a:off x="0" y="0"/>
              <a:ext cx="12354560" cy="1950720"/>
            </a:xfrm>
            <a:prstGeom prst="rect">
              <a:avLst/>
            </a:prstGeom>
          </p:spPr>
          <p:txBody>
            <a:bodyPr lIns="0" tIns="0" rIns="0" bIns="0" rtlCol="0" anchor="b"/>
            <a:lstStyle/>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608"/>
                </a:lnSpc>
              </a:pPr>
              <a:r>
                <a:rPr lang="en-US" sz="3840" b="1" spc="-106">
                  <a:solidFill>
                    <a:srgbClr val="000000"/>
                  </a:solidFill>
                  <a:latin typeface="Calibri (MS) Bold"/>
                  <a:ea typeface="Calibri (MS) Bold"/>
                  <a:cs typeface="Calibri (MS) Bold"/>
                  <a:sym typeface="Calibri (MS) Bold"/>
                </a:rPr>
                <a:t>National Monitoring the Future Survey (2025)</a:t>
              </a:r>
            </a:p>
            <a:p>
              <a:pPr algn="ctr">
                <a:lnSpc>
                  <a:spcPts val="4608"/>
                </a:lnSpc>
              </a:pPr>
              <a:r>
                <a:rPr lang="en-US" sz="3840" b="1" spc="-106">
                  <a:solidFill>
                    <a:srgbClr val="000000"/>
                  </a:solidFill>
                  <a:latin typeface="Calibri (MS) Bold"/>
                  <a:ea typeface="Calibri (MS) Bold"/>
                  <a:cs typeface="Calibri (MS) Bold"/>
                  <a:sym typeface="Calibri (MS) Bold"/>
                </a:rPr>
                <a:t>University of Michigan</a:t>
              </a:r>
            </a:p>
          </p:txBody>
        </p:sp>
      </p:grpSp>
      <p:graphicFrame>
        <p:nvGraphicFramePr>
          <p:cNvPr id="5" name="Table 5"/>
          <p:cNvGraphicFramePr>
            <a:graphicFrameLocks noGrp="1"/>
          </p:cNvGraphicFramePr>
          <p:nvPr>
            <p:extLst>
              <p:ext uri="{D42A27DB-BD31-4B8C-83A1-F6EECF244321}">
                <p14:modId xmlns:p14="http://schemas.microsoft.com/office/powerpoint/2010/main" val="1510253490"/>
              </p:ext>
            </p:extLst>
          </p:nvPr>
        </p:nvGraphicFramePr>
        <p:xfrm>
          <a:off x="441673" y="2815662"/>
          <a:ext cx="4334933" cy="4009813"/>
        </p:xfrm>
        <a:graphic>
          <a:graphicData uri="http://schemas.openxmlformats.org/drawingml/2006/table">
            <a:tbl>
              <a:tblPr/>
              <a:tblGrid>
                <a:gridCol w="4334933">
                  <a:extLst>
                    <a:ext uri="{9D8B030D-6E8A-4147-A177-3AD203B41FA5}">
                      <a16:colId xmlns:a16="http://schemas.microsoft.com/office/drawing/2014/main" val="20000"/>
                    </a:ext>
                  </a:extLst>
                </a:gridCol>
              </a:tblGrid>
              <a:tr h="1260205">
                <a:tc>
                  <a:txBody>
                    <a:bodyPr/>
                    <a:lstStyle/>
                    <a:p>
                      <a:pPr algn="ctr">
                        <a:lnSpc>
                          <a:spcPts val="5631"/>
                        </a:lnSpc>
                        <a:defRPr/>
                      </a:pPr>
                      <a:r>
                        <a:rPr lang="en-US" sz="4693">
                          <a:solidFill>
                            <a:srgbClr val="000000"/>
                          </a:solidFill>
                          <a:latin typeface="Calibri (MS)"/>
                          <a:ea typeface="Calibri (MS)"/>
                          <a:cs typeface="Calibri (MS)"/>
                          <a:sym typeface="Calibri (MS)"/>
                        </a:rPr>
                        <a:t>12ᵗʰ Graders</a:t>
                      </a:r>
                      <a:endParaRPr lang="en-US" sz="1100"/>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49608">
                <a:tc>
                  <a:txBody>
                    <a:bodyPr/>
                    <a:lstStyle/>
                    <a:p>
                      <a:pPr algn="ctr">
                        <a:lnSpc>
                          <a:spcPts val="4608"/>
                        </a:lnSpc>
                      </a:pPr>
                      <a:endParaRPr lang="en-US" sz="1100" b="0">
                        <a:solidFill>
                          <a:schemeClr val="tx1"/>
                        </a:solidFill>
                        <a:latin typeface="+mn-lt"/>
                        <a:ea typeface="+mn-ea"/>
                        <a:cs typeface="+mn-cs"/>
                        <a:sym typeface="Calibri (MS) Bold"/>
                      </a:endParaRPr>
                    </a:p>
                    <a:p>
                      <a:pPr algn="ctr">
                        <a:lnSpc>
                          <a:spcPts val="4608"/>
                        </a:lnSpc>
                      </a:pPr>
                      <a:r>
                        <a:rPr lang="en-US" sz="3840" b="1">
                          <a:solidFill>
                            <a:srgbClr val="000000"/>
                          </a:solidFill>
                          <a:latin typeface="Calibri (MS) Bold"/>
                          <a:ea typeface="Calibri (MS) Bold"/>
                          <a:cs typeface="Calibri (MS) Bold"/>
                          <a:sym typeface="Calibri (MS) Bold"/>
                        </a:rPr>
                        <a:t>Over 65%</a:t>
                      </a:r>
                    </a:p>
                    <a:p>
                      <a:pPr algn="ctr">
                        <a:lnSpc>
                          <a:spcPts val="4608"/>
                        </a:lnSpc>
                      </a:pPr>
                      <a:r>
                        <a:rPr lang="en-US" sz="3840" b="1">
                          <a:solidFill>
                            <a:srgbClr val="000000"/>
                          </a:solidFill>
                          <a:latin typeface="Calibri (MS) Bold"/>
                          <a:ea typeface="Calibri (MS) Bold"/>
                          <a:cs typeface="Calibri (MS) Bold"/>
                          <a:sym typeface="Calibri (MS) Bold"/>
                        </a:rPr>
                        <a:t>had NEVER USED Marijuana</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pSp>
        <p:nvGrpSpPr>
          <p:cNvPr id="6" name="Group 6"/>
          <p:cNvGrpSpPr/>
          <p:nvPr/>
        </p:nvGrpSpPr>
        <p:grpSpPr>
          <a:xfrm>
            <a:off x="5003302" y="3230880"/>
            <a:ext cx="4541463" cy="2966723"/>
            <a:chOff x="0" y="0"/>
            <a:chExt cx="6055284" cy="3955631"/>
          </a:xfrm>
        </p:grpSpPr>
        <p:sp>
          <p:nvSpPr>
            <p:cNvPr id="7" name="Freeform 7" descr="United States Map and Satellite Image"/>
            <p:cNvSpPr/>
            <p:nvPr/>
          </p:nvSpPr>
          <p:spPr>
            <a:xfrm>
              <a:off x="0" y="0"/>
              <a:ext cx="6055233" cy="3955669"/>
            </a:xfrm>
            <a:custGeom>
              <a:avLst/>
              <a:gdLst/>
              <a:ahLst/>
              <a:cxnLst/>
              <a:rect l="l" t="t" r="r" b="b"/>
              <a:pathLst>
                <a:path w="6055233" h="3955669">
                  <a:moveTo>
                    <a:pt x="0" y="0"/>
                  </a:moveTo>
                  <a:lnTo>
                    <a:pt x="6055233" y="0"/>
                  </a:lnTo>
                  <a:lnTo>
                    <a:pt x="6055233" y="3955669"/>
                  </a:lnTo>
                  <a:lnTo>
                    <a:pt x="0" y="3955669"/>
                  </a:lnTo>
                  <a:lnTo>
                    <a:pt x="0" y="0"/>
                  </a:lnTo>
                  <a:close/>
                </a:path>
              </a:pathLst>
            </a:custGeom>
            <a:blipFill>
              <a:blip r:embed="rId4"/>
              <a:stretch>
                <a:fillRect r="-2550"/>
              </a:stretch>
            </a:blipFill>
          </p:spPr>
          <p:txBody>
            <a:bodyPr/>
            <a:lstStyle/>
            <a:p>
              <a:endParaRPr 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245548" y="1950720"/>
            <a:ext cx="1950720" cy="3982717"/>
            <a:chOff x="0" y="0"/>
            <a:chExt cx="2600960" cy="5310289"/>
          </a:xfrm>
        </p:grpSpPr>
        <p:sp>
          <p:nvSpPr>
            <p:cNvPr id="7" name="Freeform 7"/>
            <p:cNvSpPr/>
            <p:nvPr/>
          </p:nvSpPr>
          <p:spPr>
            <a:xfrm>
              <a:off x="0" y="0"/>
              <a:ext cx="2600960" cy="5310293"/>
            </a:xfrm>
            <a:custGeom>
              <a:avLst/>
              <a:gdLst/>
              <a:ahLst/>
              <a:cxnLst/>
              <a:rect l="l" t="t" r="r" b="b"/>
              <a:pathLst>
                <a:path w="2600960" h="5310293">
                  <a:moveTo>
                    <a:pt x="0" y="0"/>
                  </a:moveTo>
                  <a:lnTo>
                    <a:pt x="2600960" y="0"/>
                  </a:lnTo>
                  <a:lnTo>
                    <a:pt x="2600960" y="5310293"/>
                  </a:lnTo>
                  <a:lnTo>
                    <a:pt x="0" y="5310293"/>
                  </a:lnTo>
                  <a:close/>
                </a:path>
              </a:pathLst>
            </a:custGeom>
            <a:blipFill>
              <a:blip r:embed="rId3">
                <a:alphaModFix amt="0"/>
              </a:blip>
              <a:stretch>
                <a:fillRect l="-211952" r="-211952"/>
              </a:stretch>
            </a:blipFill>
          </p:spPr>
          <p:txBody>
            <a:bodyPr/>
            <a:lstStyle/>
            <a:p>
              <a:endParaRPr lang="en-US"/>
            </a:p>
          </p:txBody>
        </p:sp>
        <p:sp>
          <p:nvSpPr>
            <p:cNvPr id="8" name="TextBox 8"/>
            <p:cNvSpPr txBox="1"/>
            <p:nvPr/>
          </p:nvSpPr>
          <p:spPr>
            <a:xfrm>
              <a:off x="0" y="57150"/>
              <a:ext cx="2600960" cy="5253139"/>
            </a:xfrm>
            <a:prstGeom prst="rect">
              <a:avLst/>
            </a:prstGeom>
          </p:spPr>
          <p:txBody>
            <a:bodyPr lIns="0" tIns="0" rIns="0" bIns="0" rtlCol="0" anchor="b"/>
            <a:lstStyle/>
            <a:p>
              <a:pPr algn="ctr">
                <a:lnSpc>
                  <a:spcPts val="3481"/>
                </a:lnSpc>
              </a:pPr>
              <a:r>
                <a:rPr lang="en-US" sz="3413" b="1" spc="-20">
                  <a:solidFill>
                    <a:srgbClr val="1800AD"/>
                  </a:solidFill>
                  <a:latin typeface="TT Rounds Condensed Bold"/>
                  <a:ea typeface="TT Rounds Condensed Bold"/>
                  <a:cs typeface="TT Rounds Condensed Bold"/>
                  <a:sym typeface="TT Rounds Condensed Bold"/>
                </a:rPr>
                <a:t>Important</a:t>
              </a:r>
              <a:r>
                <a:rPr lang="en-US" sz="3413" spc="-20">
                  <a:solidFill>
                    <a:srgbClr val="1800AD"/>
                  </a:solidFill>
                  <a:latin typeface="TT Rounds Condensed"/>
                  <a:ea typeface="TT Rounds Condensed"/>
                  <a:cs typeface="TT Rounds Condensed"/>
                  <a:sym typeface="TT Rounds Condensed"/>
                </a:rPr>
                <a:t>  </a:t>
              </a:r>
              <a:r>
                <a:rPr lang="en-US" sz="3413" b="1" spc="-20">
                  <a:solidFill>
                    <a:srgbClr val="1800AD"/>
                  </a:solidFill>
                  <a:latin typeface="TT Rounds Condensed Bold"/>
                  <a:ea typeface="TT Rounds Condensed Bold"/>
                  <a:cs typeface="TT Rounds Condensed Bold"/>
                  <a:sym typeface="TT Rounds Condensed Bold"/>
                </a:rPr>
                <a:t>lessons can be learned from the history of tobacco.</a:t>
              </a:r>
            </a:p>
            <a:p>
              <a:pPr algn="ctr">
                <a:lnSpc>
                  <a:spcPts val="3481"/>
                </a:lnSpc>
              </a:pPr>
              <a:endParaRPr lang="en-US" sz="3413" b="1" spc="-20">
                <a:solidFill>
                  <a:srgbClr val="1800AD"/>
                </a:solidFill>
                <a:latin typeface="TT Rounds Condensed Bold"/>
                <a:ea typeface="TT Rounds Condensed Bold"/>
                <a:cs typeface="TT Rounds Condensed Bold"/>
                <a:sym typeface="TT Rounds Condensed Bold"/>
              </a:endParaRPr>
            </a:p>
          </p:txBody>
        </p:sp>
      </p:grpSp>
      <p:sp>
        <p:nvSpPr>
          <p:cNvPr id="9" name="TextBox 9"/>
          <p:cNvSpPr txBox="1"/>
          <p:nvPr/>
        </p:nvSpPr>
        <p:spPr>
          <a:xfrm>
            <a:off x="2031997" y="311282"/>
            <a:ext cx="7392905" cy="6272398"/>
          </a:xfrm>
          <a:prstGeom prst="rect">
            <a:avLst/>
          </a:prstGeom>
        </p:spPr>
        <p:txBody>
          <a:bodyPr lIns="0" tIns="0" rIns="0" bIns="0" rtlCol="0" anchor="t">
            <a:spAutoFit/>
          </a:bodyPr>
          <a:lstStyle/>
          <a:p>
            <a:pPr algn="ctr">
              <a:lnSpc>
                <a:spcPts val="4657"/>
              </a:lnSpc>
            </a:pPr>
            <a:r>
              <a:rPr lang="en-US" sz="4312" b="1">
                <a:solidFill>
                  <a:srgbClr val="404040"/>
                </a:solidFill>
                <a:latin typeface="Calibri (MS) Bold"/>
                <a:ea typeface="Calibri (MS) Bold"/>
                <a:cs typeface="Calibri (MS) Bold"/>
                <a:sym typeface="Calibri (MS) Bold"/>
              </a:rPr>
              <a:t>For a long time, people believed smoking cigarettes was safe.</a:t>
            </a:r>
          </a:p>
          <a:p>
            <a:pPr algn="ctr">
              <a:lnSpc>
                <a:spcPts val="2328"/>
              </a:lnSpc>
            </a:pPr>
            <a:r>
              <a:rPr lang="en-US" sz="2156">
                <a:solidFill>
                  <a:srgbClr val="404040"/>
                </a:solidFill>
                <a:latin typeface="Calibri (MS)"/>
                <a:ea typeface="Calibri (MS)"/>
                <a:cs typeface="Calibri (MS)"/>
                <a:sym typeface="Calibri (MS)"/>
              </a:rPr>
              <a:t> </a:t>
            </a:r>
          </a:p>
          <a:p>
            <a:pPr algn="ctr">
              <a:lnSpc>
                <a:spcPts val="2652"/>
              </a:lnSpc>
            </a:pPr>
            <a:r>
              <a:rPr lang="en-US" sz="2456">
                <a:solidFill>
                  <a:srgbClr val="404040"/>
                </a:solidFill>
                <a:latin typeface="Calibri (MS)"/>
                <a:ea typeface="Calibri (MS)"/>
                <a:cs typeface="Calibri (MS)"/>
                <a:sym typeface="Calibri (MS)"/>
              </a:rPr>
              <a:t>  Many years ago, tobacco was used as a </a:t>
            </a:r>
          </a:p>
          <a:p>
            <a:pPr algn="ctr">
              <a:lnSpc>
                <a:spcPts val="2652"/>
              </a:lnSpc>
            </a:pPr>
            <a:r>
              <a:rPr lang="en-US" sz="2456">
                <a:solidFill>
                  <a:srgbClr val="404040"/>
                </a:solidFill>
                <a:latin typeface="Calibri (MS)"/>
                <a:ea typeface="Calibri (MS)"/>
                <a:cs typeface="Calibri (MS)"/>
                <a:sym typeface="Calibri (MS)"/>
              </a:rPr>
              <a:t>medicine for some illnesses.</a:t>
            </a:r>
          </a:p>
          <a:p>
            <a:pPr algn="ctr">
              <a:lnSpc>
                <a:spcPts val="2652"/>
              </a:lnSpc>
            </a:pPr>
            <a:r>
              <a:rPr lang="en-US" sz="2456">
                <a:solidFill>
                  <a:srgbClr val="404040"/>
                </a:solidFill>
                <a:latin typeface="Calibri (MS)"/>
                <a:ea typeface="Calibri (MS)"/>
                <a:cs typeface="Calibri (MS)"/>
                <a:sym typeface="Calibri (MS)"/>
              </a:rPr>
              <a:t>Research began to link cancer to burned tobacco.</a:t>
            </a:r>
          </a:p>
          <a:p>
            <a:pPr algn="ctr">
              <a:lnSpc>
                <a:spcPts val="2652"/>
              </a:lnSpc>
            </a:pPr>
            <a:r>
              <a:rPr lang="en-US" sz="2456">
                <a:solidFill>
                  <a:srgbClr val="404040"/>
                </a:solidFill>
                <a:latin typeface="Calibri (MS)"/>
                <a:ea typeface="Calibri (MS)"/>
                <a:cs typeface="Calibri (MS)"/>
                <a:sym typeface="Calibri (MS)"/>
              </a:rPr>
              <a:t>Tobacco companies tried to hide the </a:t>
            </a:r>
          </a:p>
          <a:p>
            <a:pPr algn="ctr">
              <a:lnSpc>
                <a:spcPts val="2652"/>
              </a:lnSpc>
            </a:pPr>
            <a:r>
              <a:rPr lang="en-US" sz="2456">
                <a:solidFill>
                  <a:srgbClr val="404040"/>
                </a:solidFill>
                <a:latin typeface="Calibri (MS)"/>
                <a:ea typeface="Calibri (MS)"/>
                <a:cs typeface="Calibri (MS)"/>
                <a:sym typeface="Calibri (MS)"/>
              </a:rPr>
              <a:t>dangers from the public.</a:t>
            </a:r>
          </a:p>
          <a:p>
            <a:pPr algn="ctr">
              <a:lnSpc>
                <a:spcPts val="2652"/>
              </a:lnSpc>
            </a:pPr>
            <a:r>
              <a:rPr lang="en-US" sz="2456">
                <a:solidFill>
                  <a:srgbClr val="404040"/>
                </a:solidFill>
                <a:latin typeface="Calibri (MS)"/>
                <a:ea typeface="Calibri (MS)"/>
                <a:cs typeface="Calibri (MS)"/>
                <a:sym typeface="Calibri (MS)"/>
              </a:rPr>
              <a:t>Tobacco use caused millions of deaths </a:t>
            </a:r>
          </a:p>
          <a:p>
            <a:pPr algn="ctr">
              <a:lnSpc>
                <a:spcPts val="2652"/>
              </a:lnSpc>
            </a:pPr>
            <a:r>
              <a:rPr lang="en-US" sz="2456">
                <a:solidFill>
                  <a:srgbClr val="404040"/>
                </a:solidFill>
                <a:latin typeface="Calibri (MS)"/>
                <a:ea typeface="Calibri (MS)"/>
                <a:cs typeface="Calibri (MS)"/>
                <a:sym typeface="Calibri (MS)"/>
              </a:rPr>
              <a:t>before the public were made aware.</a:t>
            </a:r>
          </a:p>
          <a:p>
            <a:pPr algn="ctr">
              <a:lnSpc>
                <a:spcPts val="2652"/>
              </a:lnSpc>
            </a:pPr>
            <a:r>
              <a:rPr lang="en-US" sz="2456">
                <a:solidFill>
                  <a:srgbClr val="404040"/>
                </a:solidFill>
                <a:latin typeface="Calibri (MS)"/>
                <a:ea typeface="Calibri (MS)"/>
                <a:cs typeface="Calibri (MS)"/>
                <a:sym typeface="Calibri (MS)"/>
              </a:rPr>
              <a:t>In 1998, the tobacco industry was fined </a:t>
            </a:r>
          </a:p>
          <a:p>
            <a:pPr algn="ctr">
              <a:lnSpc>
                <a:spcPts val="2652"/>
              </a:lnSpc>
            </a:pPr>
            <a:r>
              <a:rPr lang="en-US" sz="2456">
                <a:solidFill>
                  <a:srgbClr val="404040"/>
                </a:solidFill>
                <a:latin typeface="Calibri (MS)"/>
                <a:ea typeface="Calibri (MS)"/>
                <a:cs typeface="Calibri (MS)"/>
                <a:sym typeface="Calibri (MS)"/>
              </a:rPr>
              <a:t>$206 billion for the damage.</a:t>
            </a:r>
          </a:p>
          <a:p>
            <a:pPr algn="ctr">
              <a:lnSpc>
                <a:spcPts val="2328"/>
              </a:lnSpc>
            </a:pPr>
            <a:endParaRPr lang="en-US" sz="2456">
              <a:solidFill>
                <a:srgbClr val="404040"/>
              </a:solidFill>
              <a:latin typeface="Calibri (MS)"/>
              <a:ea typeface="Calibri (MS)"/>
              <a:cs typeface="Calibri (MS)"/>
              <a:sym typeface="Calibri (MS)"/>
            </a:endParaRPr>
          </a:p>
          <a:p>
            <a:pPr algn="ctr">
              <a:lnSpc>
                <a:spcPts val="2794"/>
              </a:lnSpc>
            </a:pPr>
            <a:r>
              <a:rPr lang="en-US" sz="2587" b="1">
                <a:solidFill>
                  <a:srgbClr val="404040"/>
                </a:solidFill>
                <a:latin typeface="Calibri (MS) Bold"/>
                <a:ea typeface="Calibri (MS) Bold"/>
                <a:cs typeface="Calibri (MS) Bold"/>
                <a:sym typeface="Calibri (MS) Bold"/>
              </a:rPr>
              <a:t>It took decades for the public to learn </a:t>
            </a:r>
          </a:p>
          <a:p>
            <a:pPr algn="ctr">
              <a:lnSpc>
                <a:spcPts val="2794"/>
              </a:lnSpc>
            </a:pPr>
            <a:r>
              <a:rPr lang="en-US" sz="2587" b="1">
                <a:solidFill>
                  <a:srgbClr val="404040"/>
                </a:solidFill>
                <a:latin typeface="Calibri (MS) Bold"/>
                <a:ea typeface="Calibri (MS) Bold"/>
                <a:cs typeface="Calibri (MS) Bold"/>
                <a:sym typeface="Calibri (MS) Bold"/>
              </a:rPr>
              <a:t>about the dangers of tobacco.  </a:t>
            </a:r>
          </a:p>
          <a:p>
            <a:pPr algn="ctr">
              <a:lnSpc>
                <a:spcPts val="2794"/>
              </a:lnSpc>
            </a:pPr>
            <a:r>
              <a:rPr lang="en-US" sz="2587" b="1">
                <a:solidFill>
                  <a:srgbClr val="404040"/>
                </a:solidFill>
                <a:latin typeface="Calibri (MS) Bold"/>
                <a:ea typeface="Calibri (MS) Bold"/>
                <a:cs typeface="Calibri (MS) Bold"/>
                <a:sym typeface="Calibri (MS) Bold"/>
              </a:rPr>
              <a:t>How long will it take to understand </a:t>
            </a:r>
          </a:p>
          <a:p>
            <a:pPr algn="ctr">
              <a:lnSpc>
                <a:spcPts val="2794"/>
              </a:lnSpc>
            </a:pPr>
            <a:r>
              <a:rPr lang="en-US" sz="2587" b="1">
                <a:solidFill>
                  <a:srgbClr val="404040"/>
                </a:solidFill>
                <a:latin typeface="Calibri (MS) Bold"/>
                <a:ea typeface="Calibri (MS) Bold"/>
                <a:cs typeface="Calibri (MS) Bold"/>
                <a:sym typeface="Calibri (MS) Bold"/>
              </a:rPr>
              <a:t>the dangers of marijuana?</a:t>
            </a:r>
          </a:p>
        </p:txBody>
      </p:sp>
      <p:sp>
        <p:nvSpPr>
          <p:cNvPr id="10" name="TextBox 10"/>
          <p:cNvSpPr txBox="1"/>
          <p:nvPr/>
        </p:nvSpPr>
        <p:spPr>
          <a:xfrm>
            <a:off x="7974300" y="6475852"/>
            <a:ext cx="1524000" cy="528066"/>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    Scholastic Magazine</a:t>
            </a:r>
          </a:p>
          <a:p>
            <a:pPr algn="l">
              <a:lnSpc>
                <a:spcPts val="1535"/>
              </a:lnSpc>
            </a:pPr>
            <a:endParaRPr lang="en-US" sz="1279">
              <a:solidFill>
                <a:srgbClr val="000000"/>
              </a:solidFill>
              <a:latin typeface="Calibri (MS)"/>
              <a:ea typeface="Calibri (MS)"/>
              <a:cs typeface="Calibri (MS)"/>
              <a:sym typeface="Calibri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06403" y="351787"/>
            <a:ext cx="8940803" cy="1625603"/>
            <a:chOff x="0" y="0"/>
            <a:chExt cx="11921071" cy="2167471"/>
          </a:xfrm>
        </p:grpSpPr>
        <p:sp>
          <p:nvSpPr>
            <p:cNvPr id="8" name="Freeform 8"/>
            <p:cNvSpPr/>
            <p:nvPr/>
          </p:nvSpPr>
          <p:spPr>
            <a:xfrm>
              <a:off x="0" y="0"/>
              <a:ext cx="11921067" cy="2167467"/>
            </a:xfrm>
            <a:custGeom>
              <a:avLst/>
              <a:gdLst/>
              <a:ahLst/>
              <a:cxnLst/>
              <a:rect l="l" t="t" r="r" b="b"/>
              <a:pathLst>
                <a:path w="11921067" h="2167467">
                  <a:moveTo>
                    <a:pt x="0" y="0"/>
                  </a:moveTo>
                  <a:lnTo>
                    <a:pt x="11921067" y="0"/>
                  </a:lnTo>
                  <a:lnTo>
                    <a:pt x="11921067" y="2167467"/>
                  </a:lnTo>
                  <a:lnTo>
                    <a:pt x="0" y="2167467"/>
                  </a:lnTo>
                  <a:close/>
                </a:path>
              </a:pathLst>
            </a:custGeom>
            <a:blipFill>
              <a:blip r:embed="rId3">
                <a:alphaModFix amt="0"/>
              </a:blip>
              <a:stretch>
                <a:fillRect t="-57167" b="-57167"/>
              </a:stretch>
            </a:blipFill>
          </p:spPr>
          <p:txBody>
            <a:bodyPr/>
            <a:lstStyle/>
            <a:p>
              <a:endParaRPr lang="en-US"/>
            </a:p>
          </p:txBody>
        </p:sp>
        <p:sp>
          <p:nvSpPr>
            <p:cNvPr id="9" name="TextBox 9"/>
            <p:cNvSpPr txBox="1"/>
            <p:nvPr/>
          </p:nvSpPr>
          <p:spPr>
            <a:xfrm>
              <a:off x="0" y="-19050"/>
              <a:ext cx="11921071" cy="2186521"/>
            </a:xfrm>
            <a:prstGeom prst="rect">
              <a:avLst/>
            </a:prstGeom>
          </p:spPr>
          <p:txBody>
            <a:bodyPr lIns="0" tIns="0" rIns="0" bIns="0" rtlCol="0" anchor="b"/>
            <a:lstStyle/>
            <a:p>
              <a:pPr algn="ctr">
                <a:lnSpc>
                  <a:spcPts val="4352"/>
                </a:lnSpc>
              </a:pPr>
              <a:r>
                <a:rPr lang="en-US" sz="4266" b="1" spc="-53">
                  <a:solidFill>
                    <a:srgbClr val="39302A"/>
                  </a:solidFill>
                  <a:latin typeface="Calibri (MS) Bold"/>
                  <a:ea typeface="Calibri (MS) Bold"/>
                  <a:cs typeface="Calibri (MS) Bold"/>
                  <a:sym typeface="Calibri (MS) Bold"/>
                </a:rPr>
                <a:t>Marijuana (Cannabis/THC) </a:t>
              </a:r>
            </a:p>
            <a:p>
              <a:pPr algn="ctr">
                <a:lnSpc>
                  <a:spcPts val="5875"/>
                </a:lnSpc>
              </a:pPr>
              <a:r>
                <a:rPr lang="en-US" sz="5759" b="1" spc="-53">
                  <a:solidFill>
                    <a:srgbClr val="39302A"/>
                  </a:solidFill>
                  <a:latin typeface="Calibri (MS) Bold"/>
                  <a:ea typeface="Calibri (MS) Bold"/>
                  <a:cs typeface="Calibri (MS) Bold"/>
                  <a:sym typeface="Calibri (MS) Bold"/>
                </a:rPr>
                <a:t>is NOT Safe.</a:t>
              </a:r>
            </a:p>
          </p:txBody>
        </p:sp>
      </p:grpSp>
      <p:sp>
        <p:nvSpPr>
          <p:cNvPr id="10" name="TextBox 10"/>
          <p:cNvSpPr txBox="1"/>
          <p:nvPr/>
        </p:nvSpPr>
        <p:spPr>
          <a:xfrm>
            <a:off x="1046474" y="3076411"/>
            <a:ext cx="8046720" cy="2954017"/>
          </a:xfrm>
          <a:prstGeom prst="rect">
            <a:avLst/>
          </a:prstGeom>
        </p:spPr>
        <p:txBody>
          <a:bodyPr lIns="0" tIns="0" rIns="0" bIns="0" rtlCol="0" anchor="t">
            <a:spAutoFit/>
          </a:bodyPr>
          <a:lstStyle/>
          <a:p>
            <a:pPr algn="ctr">
              <a:lnSpc>
                <a:spcPts val="3409"/>
              </a:lnSpc>
            </a:pPr>
            <a:r>
              <a:rPr lang="en-US" sz="3157">
                <a:solidFill>
                  <a:srgbClr val="404040"/>
                </a:solidFill>
                <a:latin typeface="Calibri (MS)"/>
                <a:ea typeface="Calibri (MS)"/>
                <a:cs typeface="Calibri (MS)"/>
                <a:sym typeface="Calibri (MS)"/>
              </a:rPr>
              <a:t>Even though Michigan has legalized </a:t>
            </a:r>
          </a:p>
          <a:p>
            <a:pPr algn="ctr">
              <a:lnSpc>
                <a:spcPts val="3409"/>
              </a:lnSpc>
            </a:pPr>
            <a:r>
              <a:rPr lang="en-US" sz="3157">
                <a:solidFill>
                  <a:srgbClr val="404040"/>
                </a:solidFill>
                <a:latin typeface="Calibri (MS)"/>
                <a:ea typeface="Calibri (MS)"/>
                <a:cs typeface="Calibri (MS)"/>
                <a:sym typeface="Calibri (MS)"/>
              </a:rPr>
              <a:t>adult use of marijuana, </a:t>
            </a:r>
          </a:p>
          <a:p>
            <a:pPr algn="ctr">
              <a:lnSpc>
                <a:spcPts val="3409"/>
              </a:lnSpc>
            </a:pPr>
            <a:r>
              <a:rPr lang="en-US" sz="3157">
                <a:solidFill>
                  <a:srgbClr val="404040"/>
                </a:solidFill>
                <a:latin typeface="Calibri (MS)"/>
                <a:ea typeface="Calibri (MS)"/>
                <a:cs typeface="Calibri (MS)"/>
                <a:sym typeface="Calibri (MS)"/>
              </a:rPr>
              <a:t>research shows that…</a:t>
            </a:r>
          </a:p>
          <a:p>
            <a:pPr algn="ctr">
              <a:lnSpc>
                <a:spcPts val="3409"/>
              </a:lnSpc>
            </a:pPr>
            <a:endParaRPr lang="en-US" sz="3157">
              <a:solidFill>
                <a:srgbClr val="404040"/>
              </a:solidFill>
              <a:latin typeface="Calibri (MS)"/>
              <a:ea typeface="Calibri (MS)"/>
              <a:cs typeface="Calibri (MS)"/>
              <a:sym typeface="Calibri (MS)"/>
            </a:endParaRPr>
          </a:p>
          <a:p>
            <a:pPr algn="ctr">
              <a:lnSpc>
                <a:spcPts val="3836"/>
              </a:lnSpc>
            </a:pPr>
            <a:r>
              <a:rPr lang="en-US" sz="3551" b="1">
                <a:solidFill>
                  <a:srgbClr val="864A04"/>
                </a:solidFill>
                <a:latin typeface="Calibri (MS) Bold"/>
                <a:ea typeface="Calibri (MS) Bold"/>
                <a:cs typeface="Calibri (MS) Bold"/>
                <a:sym typeface="Calibri (MS) Bold"/>
              </a:rPr>
              <a:t>Marijuana is NOT a safe drug, </a:t>
            </a:r>
          </a:p>
          <a:p>
            <a:pPr algn="ctr">
              <a:lnSpc>
                <a:spcPts val="3836"/>
              </a:lnSpc>
            </a:pPr>
            <a:r>
              <a:rPr lang="en-US" sz="3551" b="1">
                <a:solidFill>
                  <a:srgbClr val="864A04"/>
                </a:solidFill>
                <a:latin typeface="Calibri (MS) Bold"/>
                <a:ea typeface="Calibri (MS) Bold"/>
                <a:cs typeface="Calibri (MS) Bold"/>
                <a:sym typeface="Calibri (MS) Bold"/>
              </a:rPr>
              <a:t>especially for teens and young adults.</a:t>
            </a:r>
          </a:p>
        </p:txBody>
      </p:sp>
      <p:grpSp>
        <p:nvGrpSpPr>
          <p:cNvPr id="11" name="Group 11"/>
          <p:cNvGrpSpPr/>
          <p:nvPr/>
        </p:nvGrpSpPr>
        <p:grpSpPr>
          <a:xfrm rot="-951231">
            <a:off x="259754" y="1975614"/>
            <a:ext cx="2682240" cy="1341120"/>
            <a:chOff x="0" y="0"/>
            <a:chExt cx="3576320" cy="1788160"/>
          </a:xfrm>
        </p:grpSpPr>
        <p:sp>
          <p:nvSpPr>
            <p:cNvPr id="12" name="Freeform 12" descr="FDA Issues Warning for Chlorine Dioxide Products Claiming to Treat COVID-19  | Drug Topics"/>
            <p:cNvSpPr/>
            <p:nvPr/>
          </p:nvSpPr>
          <p:spPr>
            <a:xfrm>
              <a:off x="0" y="0"/>
              <a:ext cx="3576320" cy="1788160"/>
            </a:xfrm>
            <a:custGeom>
              <a:avLst/>
              <a:gdLst/>
              <a:ahLst/>
              <a:cxnLst/>
              <a:rect l="l" t="t" r="r" b="b"/>
              <a:pathLst>
                <a:path w="3576320" h="1788160">
                  <a:moveTo>
                    <a:pt x="0" y="0"/>
                  </a:moveTo>
                  <a:lnTo>
                    <a:pt x="3576320" y="0"/>
                  </a:lnTo>
                  <a:lnTo>
                    <a:pt x="3576320" y="1788160"/>
                  </a:lnTo>
                  <a:lnTo>
                    <a:pt x="0" y="1788160"/>
                  </a:lnTo>
                  <a:lnTo>
                    <a:pt x="0" y="0"/>
                  </a:lnTo>
                  <a:close/>
                </a:path>
              </a:pathLst>
            </a:custGeom>
            <a:blipFill>
              <a:blip r:embed="rId4"/>
              <a:stretch>
                <a:fillRect/>
              </a:stretch>
            </a:blipFill>
          </p:spPr>
          <p:txBody>
            <a:bodyPr/>
            <a:lstStyle/>
            <a:p>
              <a:endParaRPr lang="en-US"/>
            </a:p>
          </p:txBody>
        </p:sp>
      </p:grpSp>
      <p:sp>
        <p:nvSpPr>
          <p:cNvPr id="13" name="TextBox 13"/>
          <p:cNvSpPr txBox="1"/>
          <p:nvPr/>
        </p:nvSpPr>
        <p:spPr>
          <a:xfrm>
            <a:off x="5537197" y="6438262"/>
            <a:ext cx="3555997" cy="223651"/>
          </a:xfrm>
          <a:prstGeom prst="rect">
            <a:avLst/>
          </a:prstGeom>
        </p:spPr>
        <p:txBody>
          <a:bodyPr lIns="0" tIns="0" rIns="0" bIns="0" rtlCol="0" anchor="t">
            <a:spAutoFit/>
          </a:bodyPr>
          <a:lstStyle/>
          <a:p>
            <a:pPr algn="l">
              <a:lnSpc>
                <a:spcPts val="1791"/>
              </a:lnSpc>
            </a:pPr>
            <a:r>
              <a:rPr lang="en-US" sz="1493">
                <a:solidFill>
                  <a:srgbClr val="000000"/>
                </a:solidFill>
                <a:latin typeface="Calibri (MS)"/>
                <a:ea typeface="Calibri (MS)"/>
                <a:cs typeface="Calibri (MS)"/>
                <a:sym typeface="Calibri (MS)"/>
              </a:rPr>
              <a:t>		CDC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877824" y="305714"/>
            <a:ext cx="8046720" cy="1547470"/>
            <a:chOff x="0" y="0"/>
            <a:chExt cx="10728960" cy="2063293"/>
          </a:xfrm>
        </p:grpSpPr>
        <p:sp>
          <p:nvSpPr>
            <p:cNvPr id="8" name="Freeform 8"/>
            <p:cNvSpPr/>
            <p:nvPr/>
          </p:nvSpPr>
          <p:spPr>
            <a:xfrm>
              <a:off x="0" y="0"/>
              <a:ext cx="10728960" cy="2063299"/>
            </a:xfrm>
            <a:custGeom>
              <a:avLst/>
              <a:gdLst/>
              <a:ahLst/>
              <a:cxnLst/>
              <a:rect l="l" t="t" r="r" b="b"/>
              <a:pathLst>
                <a:path w="10728960" h="2063299">
                  <a:moveTo>
                    <a:pt x="0" y="0"/>
                  </a:moveTo>
                  <a:lnTo>
                    <a:pt x="10728960" y="0"/>
                  </a:lnTo>
                  <a:lnTo>
                    <a:pt x="10728960" y="2063299"/>
                  </a:lnTo>
                  <a:lnTo>
                    <a:pt x="0" y="2063299"/>
                  </a:lnTo>
                  <a:close/>
                </a:path>
              </a:pathLst>
            </a:custGeom>
            <a:blipFill>
              <a:blip r:embed="rId3">
                <a:alphaModFix amt="0"/>
              </a:blip>
              <a:stretch>
                <a:fillRect t="-51320" b="-51320"/>
              </a:stretch>
            </a:blipFill>
          </p:spPr>
          <p:txBody>
            <a:bodyPr/>
            <a:lstStyle/>
            <a:p>
              <a:endParaRPr lang="en-US"/>
            </a:p>
          </p:txBody>
        </p:sp>
        <p:sp>
          <p:nvSpPr>
            <p:cNvPr id="9" name="TextBox 9"/>
            <p:cNvSpPr txBox="1"/>
            <p:nvPr/>
          </p:nvSpPr>
          <p:spPr>
            <a:xfrm>
              <a:off x="0" y="-28575"/>
              <a:ext cx="10728960" cy="2091868"/>
            </a:xfrm>
            <a:prstGeom prst="rect">
              <a:avLst/>
            </a:prstGeom>
          </p:spPr>
          <p:txBody>
            <a:bodyPr lIns="0" tIns="0" rIns="0" bIns="0" rtlCol="0" anchor="b"/>
            <a:lstStyle/>
            <a:p>
              <a:pPr algn="ctr">
                <a:lnSpc>
                  <a:spcPts val="5222"/>
                </a:lnSpc>
              </a:pPr>
              <a:r>
                <a:rPr lang="en-US" sz="5119" b="1" spc="-53">
                  <a:solidFill>
                    <a:srgbClr val="864A04"/>
                  </a:solidFill>
                  <a:latin typeface="Calibri (MS) Bold"/>
                  <a:ea typeface="Calibri (MS) Bold"/>
                  <a:cs typeface="Calibri (MS) Bold"/>
                  <a:sym typeface="Calibri (MS) Bold"/>
                </a:rPr>
                <a:t>Group Activity</a:t>
              </a:r>
            </a:p>
          </p:txBody>
        </p:sp>
      </p:grpSp>
      <p:sp>
        <p:nvSpPr>
          <p:cNvPr id="10" name="TextBox 10"/>
          <p:cNvSpPr txBox="1"/>
          <p:nvPr/>
        </p:nvSpPr>
        <p:spPr>
          <a:xfrm>
            <a:off x="3711788" y="2202180"/>
            <a:ext cx="5212756" cy="4012463"/>
          </a:xfrm>
          <a:prstGeom prst="rect">
            <a:avLst/>
          </a:prstGeom>
        </p:spPr>
        <p:txBody>
          <a:bodyPr lIns="0" tIns="0" rIns="0" bIns="0" rtlCol="0" anchor="t">
            <a:spAutoFit/>
          </a:bodyPr>
          <a:lstStyle/>
          <a:p>
            <a:pPr algn="ctr">
              <a:lnSpc>
                <a:spcPts val="4147"/>
              </a:lnSpc>
            </a:pPr>
            <a:r>
              <a:rPr lang="en-US" sz="3840" b="1">
                <a:solidFill>
                  <a:srgbClr val="000000"/>
                </a:solidFill>
                <a:latin typeface="Calibri (MS) Bold"/>
                <a:ea typeface="Calibri (MS) Bold"/>
                <a:cs typeface="Calibri (MS) Bold"/>
                <a:sym typeface="Calibri (MS) Bold"/>
              </a:rPr>
              <a:t>Why Do Some Teens Use Marijuana (Cannabis/THC)?</a:t>
            </a:r>
          </a:p>
        </p:txBody>
      </p:sp>
      <p:grpSp>
        <p:nvGrpSpPr>
          <p:cNvPr id="11" name="Group 11"/>
          <p:cNvGrpSpPr/>
          <p:nvPr/>
        </p:nvGrpSpPr>
        <p:grpSpPr>
          <a:xfrm>
            <a:off x="877824" y="2418778"/>
            <a:ext cx="2475995" cy="3391595"/>
            <a:chOff x="0" y="0"/>
            <a:chExt cx="3301327" cy="4522127"/>
          </a:xfrm>
        </p:grpSpPr>
        <p:sp>
          <p:nvSpPr>
            <p:cNvPr id="12" name="Freeform 12" descr="Free I Wonder Cliparts, Download Free Clip Art, Free Clip Art on Clipart  Library"/>
            <p:cNvSpPr/>
            <p:nvPr/>
          </p:nvSpPr>
          <p:spPr>
            <a:xfrm>
              <a:off x="0" y="0"/>
              <a:ext cx="3301365" cy="4522089"/>
            </a:xfrm>
            <a:custGeom>
              <a:avLst/>
              <a:gdLst/>
              <a:ahLst/>
              <a:cxnLst/>
              <a:rect l="l" t="t" r="r" b="b"/>
              <a:pathLst>
                <a:path w="3301365" h="4522089">
                  <a:moveTo>
                    <a:pt x="0" y="0"/>
                  </a:moveTo>
                  <a:lnTo>
                    <a:pt x="3301365" y="0"/>
                  </a:lnTo>
                  <a:lnTo>
                    <a:pt x="3301365" y="4522089"/>
                  </a:lnTo>
                  <a:lnTo>
                    <a:pt x="0" y="4522089"/>
                  </a:lnTo>
                  <a:lnTo>
                    <a:pt x="0" y="0"/>
                  </a:lnTo>
                  <a:close/>
                </a:path>
              </a:pathLst>
            </a:custGeom>
            <a:blipFill>
              <a:blip r:embed="rId4"/>
              <a:stretch>
                <a:fillRect r="1"/>
              </a:stretch>
            </a:blipFill>
          </p:spPr>
          <p:txBody>
            <a:bodyPr/>
            <a:lstStyle/>
            <a:p>
              <a:endParaRPr lang="en-US"/>
            </a:p>
          </p:txBody>
        </p:sp>
      </p:grpSp>
      <p:grpSp>
        <p:nvGrpSpPr>
          <p:cNvPr id="13" name="Group 13"/>
          <p:cNvGrpSpPr/>
          <p:nvPr/>
        </p:nvGrpSpPr>
        <p:grpSpPr>
          <a:xfrm>
            <a:off x="4829385" y="3854025"/>
            <a:ext cx="2735923" cy="2584466"/>
            <a:chOff x="0" y="0"/>
            <a:chExt cx="3647897" cy="3445954"/>
          </a:xfrm>
        </p:grpSpPr>
        <p:sp>
          <p:nvSpPr>
            <p:cNvPr id="14" name="Freeform 14"/>
            <p:cNvSpPr/>
            <p:nvPr/>
          </p:nvSpPr>
          <p:spPr>
            <a:xfrm>
              <a:off x="0" y="0"/>
              <a:ext cx="3647948" cy="3445891"/>
            </a:xfrm>
            <a:custGeom>
              <a:avLst/>
              <a:gdLst/>
              <a:ahLst/>
              <a:cxnLst/>
              <a:rect l="l" t="t" r="r" b="b"/>
              <a:pathLst>
                <a:path w="3647948" h="3445891">
                  <a:moveTo>
                    <a:pt x="0" y="0"/>
                  </a:moveTo>
                  <a:lnTo>
                    <a:pt x="3647948" y="0"/>
                  </a:lnTo>
                  <a:lnTo>
                    <a:pt x="3647948" y="3445891"/>
                  </a:lnTo>
                  <a:lnTo>
                    <a:pt x="0" y="3445891"/>
                  </a:lnTo>
                  <a:lnTo>
                    <a:pt x="0" y="0"/>
                  </a:lnTo>
                  <a:close/>
                </a:path>
              </a:pathLst>
            </a:custGeom>
            <a:blipFill>
              <a:blip r:embed="rId5"/>
              <a:stretch>
                <a:fillRect l="-105" r="-104" b="-1"/>
              </a:stretch>
            </a:blipFill>
          </p:spPr>
          <p:txBody>
            <a:bodyPr/>
            <a:lstStyle/>
            <a:p>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284483" y="762000"/>
            <a:ext cx="9184643" cy="975360"/>
            <a:chOff x="0" y="0"/>
            <a:chExt cx="12246191" cy="1300480"/>
          </a:xfrm>
        </p:grpSpPr>
        <p:sp>
          <p:nvSpPr>
            <p:cNvPr id="8" name="Freeform 8"/>
            <p:cNvSpPr/>
            <p:nvPr/>
          </p:nvSpPr>
          <p:spPr>
            <a:xfrm>
              <a:off x="0" y="0"/>
              <a:ext cx="12246187" cy="1300480"/>
            </a:xfrm>
            <a:custGeom>
              <a:avLst/>
              <a:gdLst/>
              <a:ahLst/>
              <a:cxnLst/>
              <a:rect l="l" t="t" r="r" b="b"/>
              <a:pathLst>
                <a:path w="12246187" h="1300480">
                  <a:moveTo>
                    <a:pt x="0" y="0"/>
                  </a:moveTo>
                  <a:lnTo>
                    <a:pt x="12246187" y="0"/>
                  </a:lnTo>
                  <a:lnTo>
                    <a:pt x="12246187" y="1300480"/>
                  </a:lnTo>
                  <a:lnTo>
                    <a:pt x="0" y="1300480"/>
                  </a:lnTo>
                  <a:close/>
                </a:path>
              </a:pathLst>
            </a:custGeom>
            <a:blipFill>
              <a:blip r:embed="rId3">
                <a:alphaModFix amt="0"/>
              </a:blip>
              <a:stretch>
                <a:fillRect t="-133484" b="-133484"/>
              </a:stretch>
            </a:blipFill>
          </p:spPr>
          <p:txBody>
            <a:bodyPr/>
            <a:lstStyle/>
            <a:p>
              <a:endParaRPr lang="en-US"/>
            </a:p>
          </p:txBody>
        </p:sp>
        <p:sp>
          <p:nvSpPr>
            <p:cNvPr id="9" name="TextBox 9"/>
            <p:cNvSpPr txBox="1"/>
            <p:nvPr/>
          </p:nvSpPr>
          <p:spPr>
            <a:xfrm>
              <a:off x="0" y="-28575"/>
              <a:ext cx="12246191" cy="1329055"/>
            </a:xfrm>
            <a:prstGeom prst="rect">
              <a:avLst/>
            </a:prstGeom>
          </p:spPr>
          <p:txBody>
            <a:bodyPr lIns="0" tIns="0" rIns="0" bIns="0" rtlCol="0" anchor="b"/>
            <a:lstStyle/>
            <a:p>
              <a:pPr algn="ctr">
                <a:lnSpc>
                  <a:spcPts val="5222"/>
                </a:lnSpc>
              </a:pPr>
              <a:r>
                <a:rPr lang="en-US" sz="5119" b="1" spc="-53">
                  <a:solidFill>
                    <a:srgbClr val="000000"/>
                  </a:solidFill>
                  <a:latin typeface="Calibri (MS) Bold"/>
                  <a:ea typeface="Calibri (MS) Bold"/>
                  <a:cs typeface="Calibri (MS) Bold"/>
                  <a:sym typeface="Calibri (MS) Bold"/>
                </a:rPr>
                <a:t>Why Do Some Teens Use Marijuana (Cannabis/THC)?</a:t>
              </a:r>
            </a:p>
          </p:txBody>
        </p:sp>
      </p:grpSp>
      <p:sp>
        <p:nvSpPr>
          <p:cNvPr id="10" name="TextBox 10"/>
          <p:cNvSpPr txBox="1"/>
          <p:nvPr/>
        </p:nvSpPr>
        <p:spPr>
          <a:xfrm>
            <a:off x="406403" y="2168528"/>
            <a:ext cx="8859517" cy="4815485"/>
          </a:xfrm>
          <a:prstGeom prst="rect">
            <a:avLst/>
          </a:prstGeom>
        </p:spPr>
        <p:txBody>
          <a:bodyPr lIns="0" tIns="0" rIns="0" bIns="0" rtlCol="0" anchor="t">
            <a:spAutoFit/>
          </a:bodyPr>
          <a:lstStyle/>
          <a:p>
            <a:pPr algn="l">
              <a:lnSpc>
                <a:spcPts val="2488"/>
              </a:lnSpc>
            </a:pPr>
            <a:r>
              <a:rPr lang="en-US" sz="2559" b="1">
                <a:solidFill>
                  <a:srgbClr val="00B0F0"/>
                </a:solidFill>
                <a:latin typeface="Calibri (MS) Bold"/>
                <a:ea typeface="Calibri (MS) Bold"/>
                <a:cs typeface="Calibri (MS) Bold"/>
                <a:sym typeface="Calibri (MS) Bold"/>
              </a:rPr>
              <a:t>	</a:t>
            </a:r>
            <a:r>
              <a:rPr lang="en-US" sz="3200" b="1">
                <a:solidFill>
                  <a:srgbClr val="C59B00"/>
                </a:solidFill>
                <a:latin typeface="Calibri (MS) Bold"/>
                <a:ea typeface="Calibri (MS) Bold"/>
                <a:cs typeface="Calibri (MS) Bold"/>
                <a:sym typeface="Calibri (MS) Bold"/>
              </a:rPr>
              <a:t>Pressure from friends</a:t>
            </a:r>
          </a:p>
          <a:p>
            <a:pPr algn="l">
              <a:lnSpc>
                <a:spcPts val="2488"/>
              </a:lnSpc>
            </a:pPr>
            <a:endParaRPr lang="en-US" sz="3200" b="1">
              <a:solidFill>
                <a:srgbClr val="C59B00"/>
              </a:solidFill>
              <a:latin typeface="Calibri (MS) Bold"/>
              <a:ea typeface="Calibri (MS) Bold"/>
              <a:cs typeface="Calibri (MS) Bold"/>
              <a:sym typeface="Calibri (MS) Bold"/>
            </a:endParaRPr>
          </a:p>
          <a:p>
            <a:pPr algn="l">
              <a:lnSpc>
                <a:spcPts val="2488"/>
              </a:lnSpc>
            </a:pPr>
            <a:r>
              <a:rPr lang="en-US" sz="3200" b="1">
                <a:solidFill>
                  <a:srgbClr val="404040"/>
                </a:solidFill>
                <a:latin typeface="Calibri (MS) Bold"/>
                <a:ea typeface="Calibri (MS) Bold"/>
                <a:cs typeface="Calibri (MS) Bold"/>
                <a:sym typeface="Calibri (MS) Bold"/>
              </a:rPr>
              <a:t>	</a:t>
            </a:r>
            <a:r>
              <a:rPr lang="en-US" sz="3200" b="1">
                <a:solidFill>
                  <a:srgbClr val="000000"/>
                </a:solidFill>
                <a:latin typeface="Calibri (MS) Bold"/>
                <a:ea typeface="Calibri (MS) Bold"/>
                <a:cs typeface="Calibri (MS) Bold"/>
                <a:sym typeface="Calibri (MS) Bold"/>
              </a:rPr>
              <a:t>Boredom</a:t>
            </a:r>
          </a:p>
          <a:p>
            <a:pPr algn="ctr">
              <a:lnSpc>
                <a:spcPts val="2488"/>
              </a:lnSpc>
            </a:pPr>
            <a:r>
              <a:rPr lang="en-US" sz="3200" b="1">
                <a:solidFill>
                  <a:srgbClr val="404040"/>
                </a:solidFill>
                <a:latin typeface="Calibri (MS) Bold"/>
                <a:ea typeface="Calibri (MS) Bold"/>
                <a:cs typeface="Calibri (MS) Bold"/>
                <a:sym typeface="Calibri (MS) Bold"/>
              </a:rPr>
              <a:t>	</a:t>
            </a:r>
            <a:r>
              <a:rPr lang="en-US" sz="3200" b="1">
                <a:solidFill>
                  <a:srgbClr val="C59B00"/>
                </a:solidFill>
                <a:latin typeface="Calibri (MS) Bold"/>
                <a:ea typeface="Calibri (MS) Bold"/>
                <a:cs typeface="Calibri (MS) Bold"/>
                <a:sym typeface="Calibri (MS) Bold"/>
              </a:rPr>
              <a:t>Influence of media</a:t>
            </a:r>
          </a:p>
          <a:p>
            <a:pPr algn="l">
              <a:lnSpc>
                <a:spcPts val="2488"/>
              </a:lnSpc>
            </a:pPr>
            <a:r>
              <a:rPr lang="en-US" sz="3200" b="1">
                <a:solidFill>
                  <a:srgbClr val="404040"/>
                </a:solidFill>
                <a:latin typeface="Calibri (MS) Bold"/>
                <a:ea typeface="Calibri (MS) Bold"/>
                <a:cs typeface="Calibri (MS) Bold"/>
                <a:sym typeface="Calibri (MS) Bold"/>
              </a:rPr>
              <a:t>		</a:t>
            </a:r>
          </a:p>
          <a:p>
            <a:pPr algn="l">
              <a:lnSpc>
                <a:spcPts val="2488"/>
              </a:lnSpc>
            </a:pPr>
            <a:r>
              <a:rPr lang="en-US" sz="3200" b="1">
                <a:solidFill>
                  <a:srgbClr val="404040"/>
                </a:solidFill>
                <a:latin typeface="Calibri (MS) Bold"/>
                <a:ea typeface="Calibri (MS) Bold"/>
                <a:cs typeface="Calibri (MS) Bold"/>
                <a:sym typeface="Calibri (MS) Bold"/>
              </a:rPr>
              <a:t>          Insecurity/To “fit in”</a:t>
            </a:r>
          </a:p>
          <a:p>
            <a:pPr algn="l">
              <a:lnSpc>
                <a:spcPts val="2488"/>
              </a:lnSpc>
            </a:pPr>
            <a:r>
              <a:rPr lang="en-US" sz="3200" b="1">
                <a:solidFill>
                  <a:srgbClr val="404040"/>
                </a:solidFill>
                <a:latin typeface="Calibri (MS) Bold"/>
                <a:ea typeface="Calibri (MS) Bold"/>
                <a:cs typeface="Calibri (MS) Bold"/>
                <a:sym typeface="Calibri (MS) Bold"/>
              </a:rPr>
              <a:t>				</a:t>
            </a:r>
          </a:p>
          <a:p>
            <a:pPr algn="l">
              <a:lnSpc>
                <a:spcPts val="2488"/>
              </a:lnSpc>
            </a:pPr>
            <a:r>
              <a:rPr lang="en-US" sz="3200" b="1">
                <a:solidFill>
                  <a:srgbClr val="404040"/>
                </a:solidFill>
                <a:latin typeface="Calibri (MS) Bold"/>
                <a:ea typeface="Calibri (MS) Bold"/>
                <a:cs typeface="Calibri (MS) Bold"/>
                <a:sym typeface="Calibri (MS) Bold"/>
              </a:rPr>
              <a:t>	</a:t>
            </a:r>
            <a:r>
              <a:rPr lang="en-US" sz="3200" b="1">
                <a:solidFill>
                  <a:srgbClr val="808080"/>
                </a:solidFill>
                <a:latin typeface="Calibri (MS) Bold"/>
                <a:ea typeface="Calibri (MS) Bold"/>
                <a:cs typeface="Calibri (MS) Bold"/>
                <a:sym typeface="Calibri (MS) Bold"/>
              </a:rPr>
              <a:t>To rebel</a:t>
            </a:r>
            <a:r>
              <a:rPr lang="en-US" sz="3200" b="1">
                <a:solidFill>
                  <a:srgbClr val="404040"/>
                </a:solidFill>
                <a:latin typeface="Calibri (MS) Bold"/>
                <a:ea typeface="Calibri (MS) Bold"/>
                <a:cs typeface="Calibri (MS) Bold"/>
                <a:sym typeface="Calibri (MS) Bold"/>
              </a:rPr>
              <a:t>		</a:t>
            </a:r>
          </a:p>
          <a:p>
            <a:pPr algn="l">
              <a:lnSpc>
                <a:spcPts val="2488"/>
              </a:lnSpc>
            </a:pPr>
            <a:r>
              <a:rPr lang="en-US" sz="3200" b="1">
                <a:solidFill>
                  <a:srgbClr val="404040"/>
                </a:solidFill>
                <a:latin typeface="Calibri (MS) Bold"/>
                <a:ea typeface="Calibri (MS) Bold"/>
                <a:cs typeface="Calibri (MS) Bold"/>
                <a:sym typeface="Calibri (MS) Bold"/>
              </a:rPr>
              <a:t>				        </a:t>
            </a:r>
            <a:r>
              <a:rPr lang="en-US" sz="3200" b="1">
                <a:solidFill>
                  <a:srgbClr val="996633"/>
                </a:solidFill>
                <a:latin typeface="Calibri (MS) Bold"/>
                <a:ea typeface="Calibri (MS) Bold"/>
                <a:cs typeface="Calibri (MS) Bold"/>
                <a:sym typeface="Calibri (MS) Bold"/>
              </a:rPr>
              <a:t>To deal with</a:t>
            </a:r>
          </a:p>
          <a:p>
            <a:pPr algn="l">
              <a:lnSpc>
                <a:spcPts val="2488"/>
              </a:lnSpc>
            </a:pPr>
            <a:r>
              <a:rPr lang="en-US" sz="3200" b="1">
                <a:solidFill>
                  <a:srgbClr val="996633"/>
                </a:solidFill>
                <a:latin typeface="Calibri (MS) Bold"/>
                <a:ea typeface="Calibri (MS) Bold"/>
                <a:cs typeface="Calibri (MS) Bold"/>
                <a:sym typeface="Calibri (MS) Bold"/>
              </a:rPr>
              <a:t>			      depression and/or anxiety</a:t>
            </a:r>
          </a:p>
          <a:p>
            <a:pPr algn="l">
              <a:lnSpc>
                <a:spcPts val="2488"/>
              </a:lnSpc>
            </a:pPr>
            <a:r>
              <a:rPr lang="en-US" sz="3200" b="1">
                <a:solidFill>
                  <a:srgbClr val="404040"/>
                </a:solidFill>
                <a:latin typeface="Calibri (MS) Bold"/>
                <a:ea typeface="Calibri (MS) Bold"/>
                <a:cs typeface="Calibri (MS) Bold"/>
                <a:sym typeface="Calibri (MS) Bold"/>
              </a:rPr>
              <a:t>	</a:t>
            </a:r>
            <a:r>
              <a:rPr lang="en-US" sz="3200" b="1">
                <a:solidFill>
                  <a:srgbClr val="000000"/>
                </a:solidFill>
                <a:latin typeface="Calibri (MS) Bold"/>
                <a:ea typeface="Calibri (MS) Bold"/>
                <a:cs typeface="Calibri (MS) Bold"/>
                <a:sym typeface="Calibri (MS) Bold"/>
              </a:rPr>
              <a:t>Curiosity</a:t>
            </a:r>
            <a:r>
              <a:rPr lang="en-US" sz="3200" b="1">
                <a:solidFill>
                  <a:srgbClr val="404040"/>
                </a:solidFill>
                <a:latin typeface="Calibri (MS) Bold"/>
                <a:ea typeface="Calibri (MS) Bold"/>
                <a:cs typeface="Calibri (MS) Bold"/>
                <a:sym typeface="Calibri (MS) Bold"/>
              </a:rPr>
              <a:t>									     </a:t>
            </a:r>
          </a:p>
          <a:p>
            <a:pPr algn="l">
              <a:lnSpc>
                <a:spcPts val="2488"/>
              </a:lnSpc>
            </a:pPr>
            <a:r>
              <a:rPr lang="en-US" sz="3200" b="1">
                <a:solidFill>
                  <a:srgbClr val="404040"/>
                </a:solidFill>
                <a:latin typeface="Calibri (MS) Bold"/>
                <a:ea typeface="Calibri (MS) Bold"/>
                <a:cs typeface="Calibri (MS) Bold"/>
                <a:sym typeface="Calibri (MS) Bold"/>
              </a:rPr>
              <a:t>                                  </a:t>
            </a:r>
          </a:p>
          <a:p>
            <a:pPr algn="l">
              <a:lnSpc>
                <a:spcPts val="2488"/>
              </a:lnSpc>
            </a:pPr>
            <a:r>
              <a:rPr lang="en-US" sz="3200" b="1">
                <a:solidFill>
                  <a:srgbClr val="404040"/>
                </a:solidFill>
                <a:latin typeface="Calibri (MS) Bold"/>
                <a:ea typeface="Calibri (MS) Bold"/>
                <a:cs typeface="Calibri (MS) Bold"/>
                <a:sym typeface="Calibri (MS) Bold"/>
              </a:rPr>
              <a:t>         Misinformation </a:t>
            </a:r>
            <a:r>
              <a:rPr lang="en-US" sz="3200">
                <a:solidFill>
                  <a:srgbClr val="404040"/>
                </a:solidFill>
                <a:latin typeface="Calibri (MS)"/>
                <a:ea typeface="Calibri (MS)"/>
                <a:cs typeface="Calibri (MS)"/>
                <a:sym typeface="Calibri (MS)"/>
              </a:rPr>
              <a:t>(</a:t>
            </a:r>
            <a:r>
              <a:rPr lang="en-US" sz="3200" b="1">
                <a:solidFill>
                  <a:srgbClr val="808080"/>
                </a:solidFill>
                <a:latin typeface="Calibri (MS) Bold"/>
                <a:ea typeface="Calibri (MS) Bold"/>
                <a:cs typeface="Calibri (MS) Bold"/>
                <a:sym typeface="Calibri (MS) Bold"/>
              </a:rPr>
              <a:t>Believe it’s safe)</a:t>
            </a:r>
          </a:p>
          <a:p>
            <a:pPr algn="l">
              <a:lnSpc>
                <a:spcPts val="2488"/>
              </a:lnSpc>
            </a:pPr>
            <a:r>
              <a:rPr lang="en-US" sz="2559" b="1">
                <a:solidFill>
                  <a:srgbClr val="404040"/>
                </a:solidFill>
                <a:latin typeface="Calibri (MS) Bold"/>
                <a:ea typeface="Calibri (MS) Bold"/>
                <a:cs typeface="Calibri (MS) Bold"/>
                <a:sym typeface="Calibri (MS) Bold"/>
              </a:rPr>
              <a:t>							</a:t>
            </a:r>
          </a:p>
        </p:txBody>
      </p:sp>
      <p:grpSp>
        <p:nvGrpSpPr>
          <p:cNvPr id="11" name="Group 11"/>
          <p:cNvGrpSpPr/>
          <p:nvPr/>
        </p:nvGrpSpPr>
        <p:grpSpPr>
          <a:xfrm>
            <a:off x="7559040" y="2159003"/>
            <a:ext cx="1463040" cy="1661160"/>
            <a:chOff x="0" y="0"/>
            <a:chExt cx="1950720" cy="2214880"/>
          </a:xfrm>
        </p:grpSpPr>
        <p:sp>
          <p:nvSpPr>
            <p:cNvPr id="12" name="Freeform 12" descr="Free I Wonder Cliparts, Download Free Clip Art, Free Clip Art on Clipart  Library"/>
            <p:cNvSpPr/>
            <p:nvPr/>
          </p:nvSpPr>
          <p:spPr>
            <a:xfrm>
              <a:off x="0" y="0"/>
              <a:ext cx="1950720" cy="2214880"/>
            </a:xfrm>
            <a:custGeom>
              <a:avLst/>
              <a:gdLst/>
              <a:ahLst/>
              <a:cxnLst/>
              <a:rect l="l" t="t" r="r" b="b"/>
              <a:pathLst>
                <a:path w="1950720" h="2214880">
                  <a:moveTo>
                    <a:pt x="0" y="0"/>
                  </a:moveTo>
                  <a:lnTo>
                    <a:pt x="1950720" y="0"/>
                  </a:lnTo>
                  <a:lnTo>
                    <a:pt x="1950720" y="2214880"/>
                  </a:lnTo>
                  <a:lnTo>
                    <a:pt x="0" y="2214880"/>
                  </a:lnTo>
                  <a:lnTo>
                    <a:pt x="0" y="0"/>
                  </a:lnTo>
                  <a:close/>
                </a:path>
              </a:pathLst>
            </a:custGeom>
            <a:blipFill>
              <a:blip r:embed="rId4"/>
              <a:stretch>
                <a:fillRect b="-20642"/>
              </a:stretch>
            </a:blipFill>
          </p:spPr>
          <p:txBody>
            <a:bodyPr/>
            <a:lstStyle/>
            <a:p>
              <a:endParaRPr lang="en-US"/>
            </a:p>
          </p:txBody>
        </p:sp>
      </p:grpSp>
      <p:sp>
        <p:nvSpPr>
          <p:cNvPr id="13" name="TextBox 13"/>
          <p:cNvSpPr txBox="1"/>
          <p:nvPr/>
        </p:nvSpPr>
        <p:spPr>
          <a:xfrm>
            <a:off x="6675120" y="6438262"/>
            <a:ext cx="2987040"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                   Partnership to End Addiction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57200" y="198411"/>
            <a:ext cx="8778240" cy="1549112"/>
            <a:chOff x="0" y="0"/>
            <a:chExt cx="11704320" cy="2065483"/>
          </a:xfrm>
        </p:grpSpPr>
        <p:sp>
          <p:nvSpPr>
            <p:cNvPr id="8" name="Freeform 8"/>
            <p:cNvSpPr/>
            <p:nvPr/>
          </p:nvSpPr>
          <p:spPr>
            <a:xfrm>
              <a:off x="0" y="0"/>
              <a:ext cx="11704320" cy="2065477"/>
            </a:xfrm>
            <a:custGeom>
              <a:avLst/>
              <a:gdLst/>
              <a:ahLst/>
              <a:cxnLst/>
              <a:rect l="l" t="t" r="r" b="b"/>
              <a:pathLst>
                <a:path w="11704320" h="2065477">
                  <a:moveTo>
                    <a:pt x="0" y="0"/>
                  </a:moveTo>
                  <a:lnTo>
                    <a:pt x="11704320" y="0"/>
                  </a:lnTo>
                  <a:lnTo>
                    <a:pt x="11704320" y="2065477"/>
                  </a:lnTo>
                  <a:lnTo>
                    <a:pt x="0" y="2065477"/>
                  </a:lnTo>
                  <a:close/>
                </a:path>
              </a:pathLst>
            </a:custGeom>
            <a:blipFill>
              <a:blip r:embed="rId3">
                <a:alphaModFix amt="0"/>
              </a:blip>
              <a:stretch>
                <a:fillRect t="-73686" b="-47143"/>
              </a:stretch>
            </a:blipFill>
          </p:spPr>
          <p:txBody>
            <a:bodyPr/>
            <a:lstStyle/>
            <a:p>
              <a:endParaRPr lang="en-US"/>
            </a:p>
          </p:txBody>
        </p:sp>
        <p:sp>
          <p:nvSpPr>
            <p:cNvPr id="9" name="TextBox 9"/>
            <p:cNvSpPr txBox="1"/>
            <p:nvPr/>
          </p:nvSpPr>
          <p:spPr>
            <a:xfrm>
              <a:off x="0" y="-19050"/>
              <a:ext cx="11704320" cy="2084533"/>
            </a:xfrm>
            <a:prstGeom prst="rect">
              <a:avLst/>
            </a:prstGeom>
          </p:spPr>
          <p:txBody>
            <a:bodyPr lIns="0" tIns="0" rIns="0" bIns="0" rtlCol="0" anchor="b"/>
            <a:lstStyle/>
            <a:p>
              <a:pPr algn="ctr">
                <a:lnSpc>
                  <a:spcPts val="4308"/>
                </a:lnSpc>
              </a:pPr>
              <a:r>
                <a:rPr lang="en-US" sz="4223" b="1" spc="-53">
                  <a:solidFill>
                    <a:srgbClr val="39302A"/>
                  </a:solidFill>
                  <a:latin typeface="Calibri (MS) Bold"/>
                  <a:ea typeface="Calibri (MS) Bold"/>
                  <a:cs typeface="Calibri (MS) Bold"/>
                  <a:sym typeface="Calibri (MS) Bold"/>
                </a:rPr>
                <a:t>Marijuana (Cannabis/THC) </a:t>
              </a:r>
            </a:p>
            <a:p>
              <a:pPr algn="ctr">
                <a:lnSpc>
                  <a:spcPts val="5287"/>
                </a:lnSpc>
              </a:pPr>
              <a:r>
                <a:rPr lang="en-US" sz="5183" b="1" spc="-53">
                  <a:solidFill>
                    <a:srgbClr val="39302A"/>
                  </a:solidFill>
                  <a:latin typeface="Calibri (MS) Bold"/>
                  <a:ea typeface="Calibri (MS) Bold"/>
                  <a:cs typeface="Calibri (MS) Bold"/>
                  <a:sym typeface="Calibri (MS) Bold"/>
                </a:rPr>
                <a:t>is </a:t>
              </a:r>
              <a:r>
                <a:rPr lang="en-US" sz="5183" b="1" spc="-53">
                  <a:solidFill>
                    <a:srgbClr val="000000"/>
                  </a:solidFill>
                  <a:latin typeface="Calibri (MS) Bold"/>
                  <a:ea typeface="Calibri (MS) Bold"/>
                  <a:cs typeface="Calibri (MS) Bold"/>
                  <a:sym typeface="Calibri (MS) Bold"/>
                </a:rPr>
                <a:t>NOT Safe.</a:t>
              </a:r>
            </a:p>
          </p:txBody>
        </p:sp>
      </p:grpSp>
      <p:grpSp>
        <p:nvGrpSpPr>
          <p:cNvPr id="10" name="Group 10"/>
          <p:cNvGrpSpPr/>
          <p:nvPr/>
        </p:nvGrpSpPr>
        <p:grpSpPr>
          <a:xfrm>
            <a:off x="3813981" y="2177625"/>
            <a:ext cx="5143748" cy="3809257"/>
            <a:chOff x="0" y="0"/>
            <a:chExt cx="6858330" cy="5079009"/>
          </a:xfrm>
        </p:grpSpPr>
        <p:sp>
          <p:nvSpPr>
            <p:cNvPr id="11" name="Freeform 11"/>
            <p:cNvSpPr/>
            <p:nvPr/>
          </p:nvSpPr>
          <p:spPr>
            <a:xfrm>
              <a:off x="0" y="0"/>
              <a:ext cx="6858381" cy="5078984"/>
            </a:xfrm>
            <a:custGeom>
              <a:avLst/>
              <a:gdLst/>
              <a:ahLst/>
              <a:cxnLst/>
              <a:rect l="l" t="t" r="r" b="b"/>
              <a:pathLst>
                <a:path w="6858381" h="5078984">
                  <a:moveTo>
                    <a:pt x="0" y="0"/>
                  </a:moveTo>
                  <a:lnTo>
                    <a:pt x="6858381" y="0"/>
                  </a:lnTo>
                  <a:lnTo>
                    <a:pt x="6858381" y="5078984"/>
                  </a:lnTo>
                  <a:lnTo>
                    <a:pt x="0" y="5078984"/>
                  </a:lnTo>
                  <a:close/>
                </a:path>
              </a:pathLst>
            </a:custGeom>
            <a:blipFill>
              <a:blip r:embed="rId3">
                <a:alphaModFix amt="0"/>
              </a:blip>
              <a:stretch>
                <a:fillRect l="-45016" r="-45015"/>
              </a:stretch>
            </a:blipFill>
            <a:ln w="33867" cap="sq">
              <a:solidFill>
                <a:srgbClr val="A6A6A6"/>
              </a:solidFill>
              <a:prstDash val="sysDash"/>
              <a:miter/>
            </a:ln>
          </p:spPr>
          <p:txBody>
            <a:bodyPr/>
            <a:lstStyle/>
            <a:p>
              <a:endParaRPr lang="en-US"/>
            </a:p>
          </p:txBody>
        </p:sp>
        <p:sp>
          <p:nvSpPr>
            <p:cNvPr id="12" name="TextBox 12"/>
            <p:cNvSpPr txBox="1"/>
            <p:nvPr/>
          </p:nvSpPr>
          <p:spPr>
            <a:xfrm>
              <a:off x="0" y="-57150"/>
              <a:ext cx="6858330" cy="5136159"/>
            </a:xfrm>
            <a:prstGeom prst="rect">
              <a:avLst/>
            </a:prstGeom>
          </p:spPr>
          <p:txBody>
            <a:bodyPr lIns="50800" tIns="50800" rIns="50800" bIns="50800" rtlCol="0" anchor="t"/>
            <a:lstStyle/>
            <a:p>
              <a:pPr algn="ctr">
                <a:lnSpc>
                  <a:spcPts val="3583"/>
                </a:lnSpc>
              </a:pPr>
              <a:r>
                <a:rPr lang="en-US" sz="2986">
                  <a:solidFill>
                    <a:srgbClr val="000000"/>
                  </a:solidFill>
                  <a:latin typeface="Calibri (MS)"/>
                  <a:ea typeface="Calibri (MS)"/>
                  <a:cs typeface="Calibri (MS)"/>
                  <a:sym typeface="Calibri (MS)"/>
                </a:rPr>
                <a:t>The amount of THC, the addictive chemical in marijuana, has increased significantly over the years, making marijuana a much stronger and more </a:t>
              </a:r>
            </a:p>
            <a:p>
              <a:pPr algn="ctr">
                <a:lnSpc>
                  <a:spcPts val="3583"/>
                </a:lnSpc>
              </a:pPr>
              <a:r>
                <a:rPr lang="en-US" sz="2986">
                  <a:solidFill>
                    <a:srgbClr val="000000"/>
                  </a:solidFill>
                  <a:latin typeface="Calibri (MS)"/>
                  <a:ea typeface="Calibri (MS)"/>
                  <a:cs typeface="Calibri (MS)"/>
                  <a:sym typeface="Calibri (MS)"/>
                </a:rPr>
                <a:t>addictive drug today</a:t>
              </a:r>
            </a:p>
            <a:p>
              <a:pPr algn="ctr">
                <a:lnSpc>
                  <a:spcPts val="3583"/>
                </a:lnSpc>
              </a:pPr>
              <a:r>
                <a:rPr lang="en-US" sz="2986">
                  <a:solidFill>
                    <a:srgbClr val="000000"/>
                  </a:solidFill>
                  <a:latin typeface="Calibri (MS)"/>
                  <a:ea typeface="Calibri (MS)"/>
                  <a:cs typeface="Calibri (MS)"/>
                  <a:sym typeface="Calibri (MS)"/>
                </a:rPr>
                <a:t>         than it was in the past.		</a:t>
              </a:r>
            </a:p>
          </p:txBody>
        </p:sp>
      </p:grpSp>
      <p:grpSp>
        <p:nvGrpSpPr>
          <p:cNvPr id="13" name="Group 13"/>
          <p:cNvGrpSpPr/>
          <p:nvPr/>
        </p:nvGrpSpPr>
        <p:grpSpPr>
          <a:xfrm rot="-3665400">
            <a:off x="-229276" y="3225127"/>
            <a:ext cx="4278716" cy="2043513"/>
            <a:chOff x="0" y="0"/>
            <a:chExt cx="5704954" cy="2724683"/>
          </a:xfrm>
        </p:grpSpPr>
        <p:sp>
          <p:nvSpPr>
            <p:cNvPr id="14" name="Freeform 14"/>
            <p:cNvSpPr/>
            <p:nvPr/>
          </p:nvSpPr>
          <p:spPr>
            <a:xfrm>
              <a:off x="0" y="0"/>
              <a:ext cx="5704967" cy="2724658"/>
            </a:xfrm>
            <a:custGeom>
              <a:avLst/>
              <a:gdLst/>
              <a:ahLst/>
              <a:cxnLst/>
              <a:rect l="l" t="t" r="r" b="b"/>
              <a:pathLst>
                <a:path w="5704967" h="2724658">
                  <a:moveTo>
                    <a:pt x="0" y="681228"/>
                  </a:moveTo>
                  <a:lnTo>
                    <a:pt x="4342638" y="681228"/>
                  </a:lnTo>
                  <a:lnTo>
                    <a:pt x="4342638" y="0"/>
                  </a:lnTo>
                  <a:lnTo>
                    <a:pt x="5704967" y="1362329"/>
                  </a:lnTo>
                  <a:lnTo>
                    <a:pt x="4342638" y="2724658"/>
                  </a:lnTo>
                  <a:lnTo>
                    <a:pt x="4342638" y="2043557"/>
                  </a:lnTo>
                  <a:lnTo>
                    <a:pt x="0" y="2043557"/>
                  </a:lnTo>
                  <a:close/>
                </a:path>
              </a:pathLst>
            </a:custGeom>
            <a:solidFill>
              <a:srgbClr val="FFCA08"/>
            </a:solidFill>
            <a:ln w="11515" cap="sq">
              <a:solidFill>
                <a:srgbClr val="6C5401"/>
              </a:solidFill>
              <a:prstDash val="solid"/>
              <a:miter/>
            </a:ln>
          </p:spPr>
          <p:txBody>
            <a:bodyPr/>
            <a:lstStyle/>
            <a:p>
              <a:endParaRPr lang="en-US"/>
            </a:p>
          </p:txBody>
        </p:sp>
        <p:sp>
          <p:nvSpPr>
            <p:cNvPr id="15" name="TextBox 15"/>
            <p:cNvSpPr txBox="1"/>
            <p:nvPr/>
          </p:nvSpPr>
          <p:spPr>
            <a:xfrm>
              <a:off x="0" y="-123825"/>
              <a:ext cx="5704954" cy="2848508"/>
            </a:xfrm>
            <a:prstGeom prst="rect">
              <a:avLst/>
            </a:prstGeom>
          </p:spPr>
          <p:txBody>
            <a:bodyPr lIns="50800" tIns="50800" rIns="50800" bIns="50800" rtlCol="0" anchor="ctr"/>
            <a:lstStyle/>
            <a:p>
              <a:pPr algn="ctr">
                <a:lnSpc>
                  <a:spcPts val="6911"/>
                </a:lnSpc>
              </a:pPr>
              <a:r>
                <a:rPr lang="en-US" sz="5759" b="1">
                  <a:solidFill>
                    <a:srgbClr val="39302A"/>
                  </a:solidFill>
                  <a:latin typeface="Calibri (MS) Bold"/>
                  <a:ea typeface="Calibri (MS) Bold"/>
                  <a:cs typeface="Calibri (MS) Bold"/>
                  <a:sym typeface="Calibri (MS) Bold"/>
                </a:rPr>
                <a:t>DANGER</a:t>
              </a:r>
            </a:p>
          </p:txBody>
        </p:sp>
      </p:grpSp>
      <p:sp>
        <p:nvSpPr>
          <p:cNvPr id="16" name="TextBox 16"/>
          <p:cNvSpPr txBox="1"/>
          <p:nvPr/>
        </p:nvSpPr>
        <p:spPr>
          <a:xfrm>
            <a:off x="6756397" y="6397628"/>
            <a:ext cx="2661923" cy="192360"/>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	   New Scientist 2023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731520" y="-286997"/>
            <a:ext cx="8193024" cy="2283441"/>
            <a:chOff x="0" y="-589271"/>
            <a:chExt cx="10728960" cy="2990219"/>
          </a:xfrm>
        </p:grpSpPr>
        <p:sp>
          <p:nvSpPr>
            <p:cNvPr id="8" name="Freeform 8"/>
            <p:cNvSpPr/>
            <p:nvPr/>
          </p:nvSpPr>
          <p:spPr>
            <a:xfrm>
              <a:off x="0" y="0"/>
              <a:ext cx="10728960" cy="2400948"/>
            </a:xfrm>
            <a:custGeom>
              <a:avLst/>
              <a:gdLst/>
              <a:ahLst/>
              <a:cxnLst/>
              <a:rect l="l" t="t" r="r" b="b"/>
              <a:pathLst>
                <a:path w="10728960" h="2400948">
                  <a:moveTo>
                    <a:pt x="0" y="0"/>
                  </a:moveTo>
                  <a:lnTo>
                    <a:pt x="10728960" y="0"/>
                  </a:lnTo>
                  <a:lnTo>
                    <a:pt x="10728960" y="2400948"/>
                  </a:lnTo>
                  <a:lnTo>
                    <a:pt x="0" y="2400948"/>
                  </a:lnTo>
                  <a:close/>
                </a:path>
              </a:pathLst>
            </a:custGeom>
            <a:blipFill>
              <a:blip r:embed="rId3">
                <a:alphaModFix amt="0"/>
              </a:blip>
              <a:stretch>
                <a:fillRect t="-41394" b="-32748"/>
              </a:stretch>
            </a:blipFill>
          </p:spPr>
          <p:txBody>
            <a:bodyPr/>
            <a:lstStyle/>
            <a:p>
              <a:endParaRPr lang="en-US"/>
            </a:p>
          </p:txBody>
        </p:sp>
        <p:sp>
          <p:nvSpPr>
            <p:cNvPr id="9" name="TextBox 9"/>
            <p:cNvSpPr txBox="1"/>
            <p:nvPr/>
          </p:nvSpPr>
          <p:spPr>
            <a:xfrm>
              <a:off x="0" y="-589271"/>
              <a:ext cx="10728960" cy="2792584"/>
            </a:xfrm>
            <a:prstGeom prst="rect">
              <a:avLst/>
            </a:prstGeom>
          </p:spPr>
          <p:txBody>
            <a:bodyPr lIns="0" tIns="0" rIns="0" bIns="0" rtlCol="0" anchor="b"/>
            <a:lstStyle/>
            <a:p>
              <a:pPr algn="ctr">
                <a:lnSpc>
                  <a:spcPts val="4046"/>
                </a:lnSpc>
              </a:pPr>
              <a:r>
                <a:rPr lang="en-US" sz="3966" b="1" spc="-49">
                  <a:solidFill>
                    <a:srgbClr val="39302A"/>
                  </a:solidFill>
                  <a:latin typeface="Calibri (MS) Bold"/>
                  <a:ea typeface="Calibri (MS) Bold"/>
                  <a:cs typeface="Calibri (MS) Bold"/>
                  <a:sym typeface="Calibri (MS) Bold"/>
                </a:rPr>
                <a:t>MARIJUANA (Cannabis/THC) HAS BECOME MUCH STRONGER </a:t>
              </a:r>
            </a:p>
            <a:p>
              <a:pPr algn="ctr">
                <a:lnSpc>
                  <a:spcPts val="4046"/>
                </a:lnSpc>
              </a:pPr>
              <a:r>
                <a:rPr lang="en-US" sz="3966" b="1" spc="-49">
                  <a:solidFill>
                    <a:srgbClr val="39302A"/>
                  </a:solidFill>
                  <a:latin typeface="Calibri (MS) Bold"/>
                  <a:ea typeface="Calibri (MS) Bold"/>
                  <a:cs typeface="Calibri (MS) Bold"/>
                  <a:sym typeface="Calibri (MS) Bold"/>
                </a:rPr>
                <a:t>OVER THE YEARS RESULTING IN:</a:t>
              </a:r>
            </a:p>
          </p:txBody>
        </p:sp>
      </p:grpSp>
      <p:sp>
        <p:nvSpPr>
          <p:cNvPr id="10" name="TextBox 10"/>
          <p:cNvSpPr txBox="1"/>
          <p:nvPr/>
        </p:nvSpPr>
        <p:spPr>
          <a:xfrm>
            <a:off x="2971800" y="1996444"/>
            <a:ext cx="5796277" cy="4775474"/>
          </a:xfrm>
          <a:prstGeom prst="rect">
            <a:avLst/>
          </a:prstGeom>
        </p:spPr>
        <p:txBody>
          <a:bodyPr wrap="square" lIns="0" tIns="0" rIns="0" bIns="0" rtlCol="0" anchor="t">
            <a:spAutoFit/>
          </a:bodyPr>
          <a:lstStyle/>
          <a:p>
            <a:pPr algn="l">
              <a:lnSpc>
                <a:spcPts val="5375"/>
              </a:lnSpc>
            </a:pPr>
            <a:r>
              <a:rPr lang="en-US" sz="2986">
                <a:solidFill>
                  <a:srgbClr val="000000"/>
                </a:solidFill>
                <a:latin typeface="Calibri (MS)"/>
                <a:ea typeface="Calibri (MS)"/>
                <a:cs typeface="Calibri (MS)"/>
                <a:sym typeface="Calibri (MS)"/>
              </a:rPr>
              <a:t>Cannabis Use Disorder (Addiction) </a:t>
            </a:r>
          </a:p>
          <a:p>
            <a:pPr algn="l">
              <a:lnSpc>
                <a:spcPts val="5375"/>
              </a:lnSpc>
            </a:pPr>
            <a:r>
              <a:rPr lang="en-US" sz="2986">
                <a:solidFill>
                  <a:srgbClr val="000000"/>
                </a:solidFill>
                <a:latin typeface="Calibri (MS)"/>
                <a:ea typeface="Calibri (MS)"/>
                <a:cs typeface="Calibri (MS)"/>
                <a:sym typeface="Calibri (MS)"/>
              </a:rPr>
              <a:t>Anxiety, Depression, and Psychosis</a:t>
            </a:r>
          </a:p>
          <a:p>
            <a:pPr algn="l">
              <a:lnSpc>
                <a:spcPts val="5375"/>
              </a:lnSpc>
            </a:pPr>
            <a:r>
              <a:rPr lang="en-US" sz="2986">
                <a:solidFill>
                  <a:srgbClr val="000000"/>
                </a:solidFill>
                <a:latin typeface="Calibri (MS)"/>
                <a:ea typeface="Calibri (MS)"/>
                <a:cs typeface="Calibri (MS)"/>
                <a:sym typeface="Calibri (MS)"/>
              </a:rPr>
              <a:t>School Failure and Dropout</a:t>
            </a:r>
          </a:p>
          <a:p>
            <a:pPr algn="l">
              <a:lnSpc>
                <a:spcPts val="5375"/>
              </a:lnSpc>
            </a:pPr>
            <a:r>
              <a:rPr lang="en-US" sz="2986">
                <a:solidFill>
                  <a:srgbClr val="000000"/>
                </a:solidFill>
                <a:latin typeface="Calibri (MS)"/>
                <a:ea typeface="Calibri (MS)"/>
                <a:cs typeface="Calibri (MS)"/>
                <a:sym typeface="Calibri (MS)"/>
              </a:rPr>
              <a:t>Emergency Room Visits</a:t>
            </a:r>
          </a:p>
          <a:p>
            <a:pPr algn="l">
              <a:lnSpc>
                <a:spcPts val="5375"/>
              </a:lnSpc>
            </a:pPr>
            <a:r>
              <a:rPr lang="en-US" sz="2986">
                <a:solidFill>
                  <a:srgbClr val="000000"/>
                </a:solidFill>
                <a:latin typeface="Calibri (MS)"/>
                <a:ea typeface="Calibri (MS)"/>
                <a:cs typeface="Calibri (MS)"/>
                <a:sym typeface="Calibri (MS)"/>
              </a:rPr>
              <a:t>Heart Attack and Stroke</a:t>
            </a:r>
          </a:p>
          <a:p>
            <a:pPr algn="l">
              <a:lnSpc>
                <a:spcPts val="5375"/>
              </a:lnSpc>
            </a:pPr>
            <a:r>
              <a:rPr lang="en-US" sz="2986">
                <a:solidFill>
                  <a:srgbClr val="000000"/>
                </a:solidFill>
                <a:latin typeface="Calibri (MS)"/>
                <a:ea typeface="Calibri (MS)"/>
                <a:cs typeface="Calibri (MS)"/>
                <a:sym typeface="Calibri (MS)"/>
              </a:rPr>
              <a:t>Poison Control Calls				                                                  </a:t>
            </a:r>
            <a:r>
              <a:rPr lang="en-US" sz="1279">
                <a:solidFill>
                  <a:srgbClr val="000000"/>
                </a:solidFill>
                <a:latin typeface="Calibri (MS)"/>
                <a:ea typeface="Calibri (MS)"/>
                <a:cs typeface="Calibri (MS)"/>
                <a:sym typeface="Calibri (MS)"/>
              </a:rPr>
              <a:t>CDC</a:t>
            </a:r>
          </a:p>
        </p:txBody>
      </p:sp>
      <p:grpSp>
        <p:nvGrpSpPr>
          <p:cNvPr id="11" name="Group 11"/>
          <p:cNvGrpSpPr/>
          <p:nvPr/>
        </p:nvGrpSpPr>
        <p:grpSpPr>
          <a:xfrm rot="-5400000">
            <a:off x="-433311" y="3185312"/>
            <a:ext cx="4117810" cy="2124799"/>
            <a:chOff x="0" y="0"/>
            <a:chExt cx="5490413" cy="2833065"/>
          </a:xfrm>
        </p:grpSpPr>
        <p:sp>
          <p:nvSpPr>
            <p:cNvPr id="12" name="Freeform 12"/>
            <p:cNvSpPr/>
            <p:nvPr/>
          </p:nvSpPr>
          <p:spPr>
            <a:xfrm>
              <a:off x="0" y="0"/>
              <a:ext cx="5490464" cy="2833116"/>
            </a:xfrm>
            <a:custGeom>
              <a:avLst/>
              <a:gdLst/>
              <a:ahLst/>
              <a:cxnLst/>
              <a:rect l="l" t="t" r="r" b="b"/>
              <a:pathLst>
                <a:path w="5490464" h="2833116">
                  <a:moveTo>
                    <a:pt x="0" y="708279"/>
                  </a:moveTo>
                  <a:lnTo>
                    <a:pt x="4073906" y="708279"/>
                  </a:lnTo>
                  <a:lnTo>
                    <a:pt x="4073906" y="0"/>
                  </a:lnTo>
                  <a:lnTo>
                    <a:pt x="5490464" y="1416558"/>
                  </a:lnTo>
                  <a:lnTo>
                    <a:pt x="4073906" y="2833116"/>
                  </a:lnTo>
                  <a:lnTo>
                    <a:pt x="4073906" y="2124837"/>
                  </a:lnTo>
                  <a:lnTo>
                    <a:pt x="0" y="2124837"/>
                  </a:lnTo>
                  <a:close/>
                </a:path>
              </a:pathLst>
            </a:custGeom>
            <a:solidFill>
              <a:srgbClr val="FFCA08"/>
            </a:solidFill>
            <a:ln w="11515" cap="sq">
              <a:solidFill>
                <a:srgbClr val="6C5401"/>
              </a:solidFill>
              <a:prstDash val="solid"/>
              <a:miter/>
            </a:ln>
          </p:spPr>
          <p:txBody>
            <a:bodyPr/>
            <a:lstStyle/>
            <a:p>
              <a:endParaRPr lang="en-US"/>
            </a:p>
          </p:txBody>
        </p:sp>
        <p:sp>
          <p:nvSpPr>
            <p:cNvPr id="13" name="TextBox 13"/>
            <p:cNvSpPr txBox="1"/>
            <p:nvPr/>
          </p:nvSpPr>
          <p:spPr>
            <a:xfrm>
              <a:off x="0" y="-114300"/>
              <a:ext cx="5490413" cy="2947365"/>
            </a:xfrm>
            <a:prstGeom prst="rect">
              <a:avLst/>
            </a:prstGeom>
          </p:spPr>
          <p:txBody>
            <a:bodyPr lIns="50800" tIns="50800" rIns="50800" bIns="50800" rtlCol="0" anchor="ctr"/>
            <a:lstStyle/>
            <a:p>
              <a:pPr algn="ctr">
                <a:lnSpc>
                  <a:spcPts val="6143"/>
                </a:lnSpc>
              </a:pPr>
              <a:r>
                <a:rPr lang="en-US" sz="5119" b="1">
                  <a:solidFill>
                    <a:srgbClr val="39302A"/>
                  </a:solidFill>
                  <a:latin typeface="Calibri (MS) Bold"/>
                  <a:ea typeface="Calibri (MS) Bold"/>
                  <a:cs typeface="Calibri (MS) Bold"/>
                  <a:sym typeface="Calibri (MS) Bold"/>
                </a:rPr>
                <a:t>DANGER</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87680" y="0"/>
            <a:ext cx="8778240" cy="1845523"/>
            <a:chOff x="0" y="0"/>
            <a:chExt cx="11704320" cy="2460698"/>
          </a:xfrm>
        </p:grpSpPr>
        <p:sp>
          <p:nvSpPr>
            <p:cNvPr id="8" name="Freeform 8"/>
            <p:cNvSpPr/>
            <p:nvPr/>
          </p:nvSpPr>
          <p:spPr>
            <a:xfrm>
              <a:off x="0" y="0"/>
              <a:ext cx="11704320" cy="2460698"/>
            </a:xfrm>
            <a:custGeom>
              <a:avLst/>
              <a:gdLst/>
              <a:ahLst/>
              <a:cxnLst/>
              <a:rect l="l" t="t" r="r" b="b"/>
              <a:pathLst>
                <a:path w="11704320" h="2460698">
                  <a:moveTo>
                    <a:pt x="0" y="0"/>
                  </a:moveTo>
                  <a:lnTo>
                    <a:pt x="11704320" y="0"/>
                  </a:lnTo>
                  <a:lnTo>
                    <a:pt x="11704320" y="2460698"/>
                  </a:lnTo>
                  <a:lnTo>
                    <a:pt x="0" y="2460698"/>
                  </a:lnTo>
                  <a:close/>
                </a:path>
              </a:pathLst>
            </a:custGeom>
            <a:blipFill>
              <a:blip r:embed="rId3">
                <a:alphaModFix amt="0"/>
              </a:blip>
              <a:stretch>
                <a:fillRect t="-66255" b="-19105"/>
              </a:stretch>
            </a:blipFill>
          </p:spPr>
          <p:txBody>
            <a:bodyPr/>
            <a:lstStyle/>
            <a:p>
              <a:endParaRPr lang="en-US"/>
            </a:p>
          </p:txBody>
        </p:sp>
        <p:sp>
          <p:nvSpPr>
            <p:cNvPr id="9" name="TextBox 9"/>
            <p:cNvSpPr txBox="1"/>
            <p:nvPr/>
          </p:nvSpPr>
          <p:spPr>
            <a:xfrm>
              <a:off x="0" y="-19050"/>
              <a:ext cx="11704320" cy="2479748"/>
            </a:xfrm>
            <a:prstGeom prst="rect">
              <a:avLst/>
            </a:prstGeom>
          </p:spPr>
          <p:txBody>
            <a:bodyPr lIns="0" tIns="0" rIns="0" bIns="0" rtlCol="0" anchor="b"/>
            <a:lstStyle/>
            <a:p>
              <a:pPr algn="ctr">
                <a:lnSpc>
                  <a:spcPts val="4352"/>
                </a:lnSpc>
              </a:pPr>
              <a:r>
                <a:rPr lang="en-US" sz="4266" b="1" spc="-53">
                  <a:solidFill>
                    <a:srgbClr val="2E2925"/>
                  </a:solidFill>
                  <a:latin typeface="Calibri (MS) Bold"/>
                  <a:ea typeface="Calibri (MS) Bold"/>
                  <a:cs typeface="Calibri (MS) Bold"/>
                  <a:sym typeface="Calibri (MS) Bold"/>
                </a:rPr>
                <a:t>Marijuana (Cannabis/THC)</a:t>
              </a:r>
            </a:p>
            <a:p>
              <a:pPr algn="ctr">
                <a:lnSpc>
                  <a:spcPts val="5875"/>
                </a:lnSpc>
              </a:pPr>
              <a:r>
                <a:rPr lang="en-US" sz="5759" b="1" spc="-53">
                  <a:solidFill>
                    <a:srgbClr val="2E2925"/>
                  </a:solidFill>
                  <a:latin typeface="Calibri (MS) Bold"/>
                  <a:ea typeface="Calibri (MS) Bold"/>
                  <a:cs typeface="Calibri (MS) Bold"/>
                  <a:sym typeface="Calibri (MS) Bold"/>
                </a:rPr>
                <a:t>IS Addictive</a:t>
              </a:r>
            </a:p>
          </p:txBody>
        </p:sp>
      </p:grpSp>
      <p:sp>
        <p:nvSpPr>
          <p:cNvPr id="10" name="TextBox 10"/>
          <p:cNvSpPr txBox="1"/>
          <p:nvPr/>
        </p:nvSpPr>
        <p:spPr>
          <a:xfrm>
            <a:off x="731520" y="4113744"/>
            <a:ext cx="3765966" cy="2957616"/>
          </a:xfrm>
          <a:prstGeom prst="rect">
            <a:avLst/>
          </a:prstGeom>
        </p:spPr>
        <p:txBody>
          <a:bodyPr lIns="0" tIns="0" rIns="0" bIns="0" rtlCol="0" anchor="t">
            <a:spAutoFit/>
          </a:bodyPr>
          <a:lstStyle/>
          <a:p>
            <a:pPr algn="ctr">
              <a:lnSpc>
                <a:spcPts val="1520"/>
              </a:lnSpc>
            </a:pPr>
            <a:r>
              <a:rPr lang="en-US" sz="1759">
                <a:solidFill>
                  <a:srgbClr val="404040"/>
                </a:solidFill>
                <a:latin typeface="Calibri (MS)"/>
                <a:ea typeface="Calibri (MS)"/>
                <a:cs typeface="Calibri (MS)"/>
                <a:sym typeface="Calibri (MS)"/>
              </a:rPr>
              <a:t>  </a:t>
            </a:r>
          </a:p>
          <a:p>
            <a:pPr algn="ctr">
              <a:lnSpc>
                <a:spcPts val="2926"/>
              </a:lnSpc>
            </a:pPr>
            <a:r>
              <a:rPr lang="en-US" sz="3386" b="1">
                <a:solidFill>
                  <a:srgbClr val="404040"/>
                </a:solidFill>
                <a:latin typeface="Calibri (MS) Bold"/>
                <a:ea typeface="Calibri (MS) Bold"/>
                <a:cs typeface="Calibri (MS) Bold"/>
                <a:sym typeface="Calibri (MS) Bold"/>
              </a:rPr>
              <a:t>The </a:t>
            </a:r>
            <a:r>
              <a:rPr lang="en-US" sz="3386" b="1">
                <a:solidFill>
                  <a:srgbClr val="CA6F06"/>
                </a:solidFill>
                <a:latin typeface="Calibri (MS) Bold"/>
                <a:ea typeface="Calibri (MS) Bold"/>
                <a:cs typeface="Calibri (MS) Bold"/>
                <a:sym typeface="Calibri (MS) Bold"/>
              </a:rPr>
              <a:t>EARLIER</a:t>
            </a:r>
            <a:r>
              <a:rPr lang="en-US" sz="3386" b="1">
                <a:solidFill>
                  <a:srgbClr val="404040"/>
                </a:solidFill>
                <a:latin typeface="Calibri (MS) Bold"/>
                <a:ea typeface="Calibri (MS) Bold"/>
                <a:cs typeface="Calibri (MS) Bold"/>
                <a:sym typeface="Calibri (MS) Bold"/>
              </a:rPr>
              <a:t> marijuana use begins, </a:t>
            </a:r>
          </a:p>
          <a:p>
            <a:pPr algn="ctr">
              <a:lnSpc>
                <a:spcPts val="2926"/>
              </a:lnSpc>
            </a:pPr>
            <a:r>
              <a:rPr lang="en-US" sz="3386" b="1">
                <a:solidFill>
                  <a:srgbClr val="404040"/>
                </a:solidFill>
                <a:latin typeface="Calibri (MS) Bold"/>
                <a:ea typeface="Calibri (MS) Bold"/>
                <a:cs typeface="Calibri (MS) Bold"/>
                <a:sym typeface="Calibri (MS) Bold"/>
              </a:rPr>
              <a:t>the </a:t>
            </a:r>
            <a:r>
              <a:rPr lang="en-US" sz="3386" b="1">
                <a:solidFill>
                  <a:srgbClr val="CA6F06"/>
                </a:solidFill>
                <a:latin typeface="Calibri (MS) Bold"/>
                <a:ea typeface="Calibri (MS) Bold"/>
                <a:cs typeface="Calibri (MS) Bold"/>
                <a:sym typeface="Calibri (MS) Bold"/>
              </a:rPr>
              <a:t>GREATER</a:t>
            </a:r>
            <a:r>
              <a:rPr lang="en-US" sz="3386" b="1">
                <a:solidFill>
                  <a:srgbClr val="404040"/>
                </a:solidFill>
                <a:latin typeface="Calibri (MS) Bold"/>
                <a:ea typeface="Calibri (MS) Bold"/>
                <a:cs typeface="Calibri (MS) Bold"/>
                <a:sym typeface="Calibri (MS) Bold"/>
              </a:rPr>
              <a:t> </a:t>
            </a:r>
          </a:p>
          <a:p>
            <a:pPr algn="ctr">
              <a:lnSpc>
                <a:spcPts val="2926"/>
              </a:lnSpc>
            </a:pPr>
            <a:r>
              <a:rPr lang="en-US" sz="3386" b="1">
                <a:solidFill>
                  <a:srgbClr val="404040"/>
                </a:solidFill>
                <a:latin typeface="Calibri (MS) Bold"/>
                <a:ea typeface="Calibri (MS) Bold"/>
                <a:cs typeface="Calibri (MS) Bold"/>
                <a:sym typeface="Calibri (MS) Bold"/>
              </a:rPr>
              <a:t>the risk </a:t>
            </a:r>
          </a:p>
          <a:p>
            <a:pPr algn="ctr">
              <a:lnSpc>
                <a:spcPts val="2926"/>
              </a:lnSpc>
            </a:pPr>
            <a:r>
              <a:rPr lang="en-US" sz="3386" b="1">
                <a:solidFill>
                  <a:srgbClr val="404040"/>
                </a:solidFill>
                <a:latin typeface="Calibri (MS) Bold"/>
                <a:ea typeface="Calibri (MS) Bold"/>
                <a:cs typeface="Calibri (MS) Bold"/>
                <a:sym typeface="Calibri (MS) Bold"/>
              </a:rPr>
              <a:t>of addiction. </a:t>
            </a:r>
          </a:p>
          <a:p>
            <a:pPr algn="l">
              <a:lnSpc>
                <a:spcPts val="2926"/>
              </a:lnSpc>
            </a:pPr>
            <a:endParaRPr lang="en-US" sz="3386" b="1">
              <a:solidFill>
                <a:srgbClr val="404040"/>
              </a:solidFill>
              <a:latin typeface="Calibri (MS) Bold"/>
              <a:ea typeface="Calibri (MS) Bold"/>
              <a:cs typeface="Calibri (MS) Bold"/>
              <a:sym typeface="Calibri (MS) Bold"/>
            </a:endParaRPr>
          </a:p>
          <a:p>
            <a:pPr algn="l">
              <a:lnSpc>
                <a:spcPts val="990"/>
              </a:lnSpc>
            </a:pPr>
            <a:r>
              <a:rPr lang="en-US" sz="1146">
                <a:solidFill>
                  <a:srgbClr val="404040"/>
                </a:solidFill>
                <a:latin typeface="Calibri (MS)"/>
                <a:ea typeface="Calibri (MS)"/>
                <a:cs typeface="Calibri (MS)"/>
                <a:sym typeface="Calibri (MS)"/>
              </a:rPr>
              <a:t>						</a:t>
            </a:r>
          </a:p>
        </p:txBody>
      </p:sp>
      <p:grpSp>
        <p:nvGrpSpPr>
          <p:cNvPr id="11" name="Group 11"/>
          <p:cNvGrpSpPr/>
          <p:nvPr/>
        </p:nvGrpSpPr>
        <p:grpSpPr>
          <a:xfrm>
            <a:off x="5165907" y="2099668"/>
            <a:ext cx="3765865" cy="1641454"/>
            <a:chOff x="0" y="0"/>
            <a:chExt cx="5528678" cy="2409824"/>
          </a:xfrm>
        </p:grpSpPr>
        <p:sp>
          <p:nvSpPr>
            <p:cNvPr id="12" name="Freeform 12"/>
            <p:cNvSpPr/>
            <p:nvPr/>
          </p:nvSpPr>
          <p:spPr>
            <a:xfrm>
              <a:off x="0" y="0"/>
              <a:ext cx="5528691" cy="2409837"/>
            </a:xfrm>
            <a:custGeom>
              <a:avLst/>
              <a:gdLst/>
              <a:ahLst/>
              <a:cxnLst/>
              <a:rect l="l" t="t" r="r" b="b"/>
              <a:pathLst>
                <a:path w="5528691" h="2409837">
                  <a:moveTo>
                    <a:pt x="0" y="0"/>
                  </a:moveTo>
                  <a:lnTo>
                    <a:pt x="5528691" y="0"/>
                  </a:lnTo>
                  <a:lnTo>
                    <a:pt x="5528691" y="2409837"/>
                  </a:lnTo>
                  <a:lnTo>
                    <a:pt x="0" y="2409837"/>
                  </a:lnTo>
                  <a:lnTo>
                    <a:pt x="0" y="0"/>
                  </a:lnTo>
                  <a:close/>
                </a:path>
              </a:pathLst>
            </a:custGeom>
            <a:blipFill>
              <a:blip r:embed="rId4"/>
              <a:stretch>
                <a:fillRect t="-5459" b="-5459"/>
              </a:stretch>
            </a:blipFill>
          </p:spPr>
          <p:txBody>
            <a:bodyPr/>
            <a:lstStyle/>
            <a:p>
              <a:endParaRPr lang="en-US"/>
            </a:p>
          </p:txBody>
        </p:sp>
      </p:grpSp>
      <p:grpSp>
        <p:nvGrpSpPr>
          <p:cNvPr id="13" name="Group 13"/>
          <p:cNvGrpSpPr/>
          <p:nvPr/>
        </p:nvGrpSpPr>
        <p:grpSpPr>
          <a:xfrm>
            <a:off x="731520" y="1928622"/>
            <a:ext cx="3902669" cy="2275837"/>
            <a:chOff x="0" y="0"/>
            <a:chExt cx="5203558" cy="3034449"/>
          </a:xfrm>
        </p:grpSpPr>
        <p:sp>
          <p:nvSpPr>
            <p:cNvPr id="14" name="Freeform 14"/>
            <p:cNvSpPr/>
            <p:nvPr/>
          </p:nvSpPr>
          <p:spPr>
            <a:xfrm>
              <a:off x="0" y="189611"/>
              <a:ext cx="5203571" cy="2844800"/>
            </a:xfrm>
            <a:custGeom>
              <a:avLst/>
              <a:gdLst/>
              <a:ahLst/>
              <a:cxnLst/>
              <a:rect l="l" t="t" r="r" b="b"/>
              <a:pathLst>
                <a:path w="5203571" h="2844800">
                  <a:moveTo>
                    <a:pt x="5203571" y="0"/>
                  </a:moveTo>
                  <a:cubicBezTo>
                    <a:pt x="5203571" y="104775"/>
                    <a:pt x="5118608" y="189611"/>
                    <a:pt x="5013960" y="189611"/>
                  </a:cubicBezTo>
                  <a:lnTo>
                    <a:pt x="5013960" y="0"/>
                  </a:lnTo>
                  <a:cubicBezTo>
                    <a:pt x="5013960" y="52324"/>
                    <a:pt x="4971542" y="94869"/>
                    <a:pt x="4919091" y="94869"/>
                  </a:cubicBezTo>
                  <a:cubicBezTo>
                    <a:pt x="4866640" y="94869"/>
                    <a:pt x="4824222" y="52451"/>
                    <a:pt x="4824222" y="0"/>
                  </a:cubicBezTo>
                  <a:lnTo>
                    <a:pt x="4824222" y="189738"/>
                  </a:lnTo>
                  <a:lnTo>
                    <a:pt x="189611" y="189738"/>
                  </a:lnTo>
                  <a:cubicBezTo>
                    <a:pt x="84963" y="189738"/>
                    <a:pt x="0" y="274574"/>
                    <a:pt x="0" y="379349"/>
                  </a:cubicBezTo>
                  <a:lnTo>
                    <a:pt x="0" y="2655189"/>
                  </a:lnTo>
                  <a:cubicBezTo>
                    <a:pt x="0" y="2759964"/>
                    <a:pt x="84963" y="2844800"/>
                    <a:pt x="189611" y="2844800"/>
                  </a:cubicBezTo>
                  <a:cubicBezTo>
                    <a:pt x="294259" y="2844800"/>
                    <a:pt x="379349" y="2759964"/>
                    <a:pt x="379349" y="2655189"/>
                  </a:cubicBezTo>
                  <a:lnTo>
                    <a:pt x="379349" y="2465578"/>
                  </a:lnTo>
                  <a:lnTo>
                    <a:pt x="5013960" y="2465578"/>
                  </a:lnTo>
                  <a:cubicBezTo>
                    <a:pt x="5118735" y="2465578"/>
                    <a:pt x="5203571" y="2380615"/>
                    <a:pt x="5203571" y="2275967"/>
                  </a:cubicBezTo>
                  <a:close/>
                  <a:moveTo>
                    <a:pt x="189611" y="568960"/>
                  </a:moveTo>
                  <a:cubicBezTo>
                    <a:pt x="294386" y="568960"/>
                    <a:pt x="379222" y="483997"/>
                    <a:pt x="379222" y="379349"/>
                  </a:cubicBezTo>
                  <a:cubicBezTo>
                    <a:pt x="379222" y="327025"/>
                    <a:pt x="336804" y="284480"/>
                    <a:pt x="284353" y="284480"/>
                  </a:cubicBezTo>
                  <a:cubicBezTo>
                    <a:pt x="231902" y="284480"/>
                    <a:pt x="189484" y="326898"/>
                    <a:pt x="189484" y="379349"/>
                  </a:cubicBezTo>
                  <a:close/>
                </a:path>
              </a:pathLst>
            </a:custGeom>
            <a:solidFill>
              <a:srgbClr val="F8931D"/>
            </a:solidFill>
          </p:spPr>
          <p:txBody>
            <a:bodyPr/>
            <a:lstStyle/>
            <a:p>
              <a:endParaRPr lang="en-US"/>
            </a:p>
          </p:txBody>
        </p:sp>
        <p:sp>
          <p:nvSpPr>
            <p:cNvPr id="15" name="Freeform 15"/>
            <p:cNvSpPr/>
            <p:nvPr/>
          </p:nvSpPr>
          <p:spPr>
            <a:xfrm>
              <a:off x="189484" y="0"/>
              <a:ext cx="5014087" cy="758571"/>
            </a:xfrm>
            <a:custGeom>
              <a:avLst/>
              <a:gdLst/>
              <a:ahLst/>
              <a:cxnLst/>
              <a:rect l="l" t="t" r="r" b="b"/>
              <a:pathLst>
                <a:path w="5014087" h="758571">
                  <a:moveTo>
                    <a:pt x="127" y="758571"/>
                  </a:moveTo>
                  <a:cubicBezTo>
                    <a:pt x="104902" y="758571"/>
                    <a:pt x="189738" y="673608"/>
                    <a:pt x="189738" y="568960"/>
                  </a:cubicBezTo>
                  <a:cubicBezTo>
                    <a:pt x="189738" y="516636"/>
                    <a:pt x="147320" y="474091"/>
                    <a:pt x="94869" y="474091"/>
                  </a:cubicBezTo>
                  <a:cubicBezTo>
                    <a:pt x="42418" y="474091"/>
                    <a:pt x="0" y="516509"/>
                    <a:pt x="0" y="568960"/>
                  </a:cubicBezTo>
                  <a:close/>
                  <a:moveTo>
                    <a:pt x="4824476" y="379349"/>
                  </a:moveTo>
                  <a:cubicBezTo>
                    <a:pt x="4929251" y="379349"/>
                    <a:pt x="5014087" y="294386"/>
                    <a:pt x="5014087" y="189738"/>
                  </a:cubicBezTo>
                  <a:cubicBezTo>
                    <a:pt x="5014087" y="85090"/>
                    <a:pt x="4929124" y="0"/>
                    <a:pt x="4824476" y="0"/>
                  </a:cubicBezTo>
                  <a:cubicBezTo>
                    <a:pt x="4719828" y="0"/>
                    <a:pt x="4634865" y="84963"/>
                    <a:pt x="4634865" y="189611"/>
                  </a:cubicBezTo>
                  <a:cubicBezTo>
                    <a:pt x="4634865" y="241935"/>
                    <a:pt x="4677283" y="284480"/>
                    <a:pt x="4729734" y="284480"/>
                  </a:cubicBezTo>
                  <a:cubicBezTo>
                    <a:pt x="4782185" y="284480"/>
                    <a:pt x="4824603" y="242062"/>
                    <a:pt x="4824603" y="189611"/>
                  </a:cubicBezTo>
                  <a:close/>
                </a:path>
              </a:pathLst>
            </a:custGeom>
            <a:solidFill>
              <a:srgbClr val="C67517"/>
            </a:solidFill>
          </p:spPr>
          <p:txBody>
            <a:bodyPr/>
            <a:lstStyle/>
            <a:p>
              <a:endParaRPr lang="en-US"/>
            </a:p>
          </p:txBody>
        </p:sp>
        <p:sp>
          <p:nvSpPr>
            <p:cNvPr id="16" name="Freeform 16"/>
            <p:cNvSpPr/>
            <p:nvPr/>
          </p:nvSpPr>
          <p:spPr>
            <a:xfrm>
              <a:off x="0" y="0"/>
              <a:ext cx="5203571" cy="3034411"/>
            </a:xfrm>
            <a:custGeom>
              <a:avLst/>
              <a:gdLst/>
              <a:ahLst/>
              <a:cxnLst/>
              <a:rect l="l" t="t" r="r" b="b"/>
              <a:pathLst>
                <a:path w="5203571" h="3034411">
                  <a:moveTo>
                    <a:pt x="0" y="568960"/>
                  </a:moveTo>
                  <a:cubicBezTo>
                    <a:pt x="0" y="464185"/>
                    <a:pt x="84963" y="379349"/>
                    <a:pt x="189611" y="379349"/>
                  </a:cubicBezTo>
                  <a:lnTo>
                    <a:pt x="4824222" y="379349"/>
                  </a:lnTo>
                  <a:lnTo>
                    <a:pt x="4824222" y="189611"/>
                  </a:lnTo>
                  <a:cubicBezTo>
                    <a:pt x="4824222" y="84963"/>
                    <a:pt x="4909185" y="0"/>
                    <a:pt x="5013960" y="0"/>
                  </a:cubicBezTo>
                  <a:cubicBezTo>
                    <a:pt x="5118735" y="0"/>
                    <a:pt x="5203571" y="84963"/>
                    <a:pt x="5203571" y="189611"/>
                  </a:cubicBezTo>
                  <a:lnTo>
                    <a:pt x="5203571" y="2465451"/>
                  </a:lnTo>
                  <a:cubicBezTo>
                    <a:pt x="5203571" y="2570226"/>
                    <a:pt x="5118608" y="2655062"/>
                    <a:pt x="5013960" y="2655062"/>
                  </a:cubicBezTo>
                  <a:lnTo>
                    <a:pt x="379349" y="2655062"/>
                  </a:lnTo>
                  <a:lnTo>
                    <a:pt x="379349" y="2844800"/>
                  </a:lnTo>
                  <a:cubicBezTo>
                    <a:pt x="379349" y="2949575"/>
                    <a:pt x="294386" y="3034411"/>
                    <a:pt x="189738" y="3034411"/>
                  </a:cubicBezTo>
                  <a:cubicBezTo>
                    <a:pt x="85090" y="3034411"/>
                    <a:pt x="0" y="2949575"/>
                    <a:pt x="0" y="2844800"/>
                  </a:cubicBezTo>
                  <a:close/>
                  <a:moveTo>
                    <a:pt x="4824222" y="379349"/>
                  </a:moveTo>
                  <a:lnTo>
                    <a:pt x="5013960" y="379349"/>
                  </a:lnTo>
                  <a:cubicBezTo>
                    <a:pt x="5118735" y="379349"/>
                    <a:pt x="5203571" y="294386"/>
                    <a:pt x="5203571" y="189738"/>
                  </a:cubicBezTo>
                  <a:moveTo>
                    <a:pt x="5013960" y="379349"/>
                  </a:moveTo>
                  <a:lnTo>
                    <a:pt x="5013960" y="189611"/>
                  </a:lnTo>
                  <a:cubicBezTo>
                    <a:pt x="5013960" y="241935"/>
                    <a:pt x="4971542" y="284480"/>
                    <a:pt x="4919091" y="284480"/>
                  </a:cubicBezTo>
                  <a:cubicBezTo>
                    <a:pt x="4866640" y="284480"/>
                    <a:pt x="4824222" y="242062"/>
                    <a:pt x="4824222" y="189611"/>
                  </a:cubicBezTo>
                  <a:moveTo>
                    <a:pt x="189611" y="758571"/>
                  </a:moveTo>
                  <a:lnTo>
                    <a:pt x="189611" y="568960"/>
                  </a:lnTo>
                  <a:cubicBezTo>
                    <a:pt x="189611" y="516636"/>
                    <a:pt x="232029" y="474091"/>
                    <a:pt x="284480" y="474091"/>
                  </a:cubicBezTo>
                  <a:cubicBezTo>
                    <a:pt x="336931" y="474091"/>
                    <a:pt x="379349" y="516509"/>
                    <a:pt x="379349" y="568960"/>
                  </a:cubicBezTo>
                  <a:cubicBezTo>
                    <a:pt x="379349" y="673735"/>
                    <a:pt x="294386" y="758571"/>
                    <a:pt x="189738" y="758571"/>
                  </a:cubicBezTo>
                  <a:cubicBezTo>
                    <a:pt x="85090" y="758571"/>
                    <a:pt x="0" y="673735"/>
                    <a:pt x="0" y="568960"/>
                  </a:cubicBezTo>
                  <a:moveTo>
                    <a:pt x="379349" y="568960"/>
                  </a:moveTo>
                  <a:lnTo>
                    <a:pt x="379349" y="2655189"/>
                  </a:lnTo>
                </a:path>
              </a:pathLst>
            </a:custGeom>
            <a:solidFill>
              <a:srgbClr val="FBBE77"/>
            </a:solidFill>
          </p:spPr>
          <p:txBody>
            <a:bodyPr/>
            <a:lstStyle/>
            <a:p>
              <a:endParaRPr lang="en-US"/>
            </a:p>
          </p:txBody>
        </p:sp>
        <p:sp>
          <p:nvSpPr>
            <p:cNvPr id="17" name="TextBox 17"/>
            <p:cNvSpPr txBox="1"/>
            <p:nvPr/>
          </p:nvSpPr>
          <p:spPr>
            <a:xfrm>
              <a:off x="0" y="-47625"/>
              <a:ext cx="5203558" cy="3082074"/>
            </a:xfrm>
            <a:prstGeom prst="rect">
              <a:avLst/>
            </a:prstGeom>
          </p:spPr>
          <p:txBody>
            <a:bodyPr lIns="50800" tIns="50800" rIns="50800" bIns="50800" rtlCol="0" anchor="ctr"/>
            <a:lstStyle/>
            <a:p>
              <a:pPr algn="ctr">
                <a:lnSpc>
                  <a:spcPts val="3071"/>
                </a:lnSpc>
              </a:pPr>
              <a:r>
                <a:rPr lang="en-US" sz="2559" b="1">
                  <a:solidFill>
                    <a:srgbClr val="39302A"/>
                  </a:solidFill>
                  <a:latin typeface="Calibri (MS) Bold"/>
                  <a:ea typeface="Calibri (MS) Bold"/>
                  <a:cs typeface="Calibri (MS) Bold"/>
                  <a:sym typeface="Calibri (MS) Bold"/>
                </a:rPr>
                <a:t>Developing brains are vulnerable to addiction.  </a:t>
              </a:r>
            </a:p>
            <a:p>
              <a:pPr algn="ctr">
                <a:lnSpc>
                  <a:spcPts val="3071"/>
                </a:lnSpc>
              </a:pPr>
              <a:r>
                <a:rPr lang="en-US" sz="2559" b="1">
                  <a:solidFill>
                    <a:srgbClr val="39302A"/>
                  </a:solidFill>
                  <a:latin typeface="Calibri (MS) Bold"/>
                  <a:ea typeface="Calibri (MS) Bold"/>
                  <a:cs typeface="Calibri (MS) Bold"/>
                  <a:sym typeface="Calibri (MS) Bold"/>
                </a:rPr>
                <a:t>Teen brains are not fully developed. </a:t>
              </a:r>
            </a:p>
          </p:txBody>
        </p:sp>
      </p:grpSp>
      <p:sp>
        <p:nvSpPr>
          <p:cNvPr id="18" name="TextBox 18"/>
          <p:cNvSpPr txBox="1"/>
          <p:nvPr/>
        </p:nvSpPr>
        <p:spPr>
          <a:xfrm>
            <a:off x="7244077" y="6438262"/>
            <a:ext cx="1930403"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                              SAMHSA</a:t>
            </a:r>
          </a:p>
        </p:txBody>
      </p:sp>
      <p:sp>
        <p:nvSpPr>
          <p:cNvPr id="19" name="TextBox 19"/>
          <p:cNvSpPr txBox="1"/>
          <p:nvPr/>
        </p:nvSpPr>
        <p:spPr>
          <a:xfrm>
            <a:off x="5165907" y="4185409"/>
            <a:ext cx="3765865" cy="2129028"/>
          </a:xfrm>
          <a:prstGeom prst="rect">
            <a:avLst/>
          </a:prstGeom>
        </p:spPr>
        <p:txBody>
          <a:bodyPr lIns="0" tIns="0" rIns="0" bIns="0" rtlCol="0" anchor="t">
            <a:spAutoFit/>
          </a:bodyPr>
          <a:lstStyle/>
          <a:p>
            <a:pPr algn="ctr">
              <a:lnSpc>
                <a:spcPts val="4046"/>
              </a:lnSpc>
              <a:spcBef>
                <a:spcPct val="0"/>
              </a:spcBef>
            </a:pPr>
            <a:r>
              <a:rPr lang="en-US" sz="3966" b="1" spc="-49">
                <a:solidFill>
                  <a:srgbClr val="000000"/>
                </a:solidFill>
                <a:latin typeface="Calibri (MS) Bold"/>
                <a:ea typeface="Calibri (MS) Bold"/>
                <a:cs typeface="Calibri (MS) Bold"/>
                <a:sym typeface="Calibri (MS) Bold"/>
              </a:rPr>
              <a:t>About 1 in 6 teens who use marijuana become addicted.</a:t>
            </a:r>
          </a:p>
        </p:txBody>
      </p:sp>
    </p:spTree>
  </p:cSld>
  <p:clrMapOvr>
    <a:masterClrMapping/>
  </p:clrMapOvr>
  <p:transition>
    <p:cover dir="l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28741" y="121916"/>
            <a:ext cx="8877822" cy="1737631"/>
            <a:chOff x="0" y="0"/>
            <a:chExt cx="11837096" cy="2316841"/>
          </a:xfrm>
        </p:grpSpPr>
        <p:sp>
          <p:nvSpPr>
            <p:cNvPr id="8" name="Freeform 8"/>
            <p:cNvSpPr/>
            <p:nvPr/>
          </p:nvSpPr>
          <p:spPr>
            <a:xfrm>
              <a:off x="0" y="0"/>
              <a:ext cx="11837095" cy="2316847"/>
            </a:xfrm>
            <a:custGeom>
              <a:avLst/>
              <a:gdLst/>
              <a:ahLst/>
              <a:cxnLst/>
              <a:rect l="l" t="t" r="r" b="b"/>
              <a:pathLst>
                <a:path w="11837095" h="2316847">
                  <a:moveTo>
                    <a:pt x="0" y="0"/>
                  </a:moveTo>
                  <a:lnTo>
                    <a:pt x="11837095" y="0"/>
                  </a:lnTo>
                  <a:lnTo>
                    <a:pt x="11837095" y="2316847"/>
                  </a:lnTo>
                  <a:lnTo>
                    <a:pt x="0" y="2316847"/>
                  </a:lnTo>
                  <a:close/>
                </a:path>
              </a:pathLst>
            </a:custGeom>
            <a:blipFill>
              <a:blip r:embed="rId3">
                <a:alphaModFix amt="0"/>
              </a:blip>
              <a:stretch>
                <a:fillRect t="-51777" r="-2235" b="-51776"/>
              </a:stretch>
            </a:blipFill>
          </p:spPr>
          <p:txBody>
            <a:bodyPr/>
            <a:lstStyle/>
            <a:p>
              <a:endParaRPr lang="en-US"/>
            </a:p>
          </p:txBody>
        </p:sp>
        <p:sp>
          <p:nvSpPr>
            <p:cNvPr id="9" name="TextBox 9"/>
            <p:cNvSpPr txBox="1"/>
            <p:nvPr/>
          </p:nvSpPr>
          <p:spPr>
            <a:xfrm>
              <a:off x="0" y="-19050"/>
              <a:ext cx="11837096" cy="2335891"/>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the Brain</a:t>
              </a:r>
            </a:p>
          </p:txBody>
        </p:sp>
      </p:grpSp>
      <p:grpSp>
        <p:nvGrpSpPr>
          <p:cNvPr id="10" name="Group 10"/>
          <p:cNvGrpSpPr/>
          <p:nvPr/>
        </p:nvGrpSpPr>
        <p:grpSpPr>
          <a:xfrm>
            <a:off x="251765" y="4404503"/>
            <a:ext cx="5199745" cy="2102910"/>
            <a:chOff x="0" y="0"/>
            <a:chExt cx="6932994" cy="2803881"/>
          </a:xfrm>
        </p:grpSpPr>
        <p:sp>
          <p:nvSpPr>
            <p:cNvPr id="11" name="Freeform 11"/>
            <p:cNvSpPr/>
            <p:nvPr/>
          </p:nvSpPr>
          <p:spPr>
            <a:xfrm>
              <a:off x="0" y="0"/>
              <a:ext cx="6933057" cy="2803906"/>
            </a:xfrm>
            <a:custGeom>
              <a:avLst/>
              <a:gdLst/>
              <a:ahLst/>
              <a:cxnLst/>
              <a:rect l="l" t="t" r="r" b="b"/>
              <a:pathLst>
                <a:path w="6933057" h="2803906">
                  <a:moveTo>
                    <a:pt x="0" y="0"/>
                  </a:moveTo>
                  <a:lnTo>
                    <a:pt x="6933057" y="0"/>
                  </a:lnTo>
                  <a:lnTo>
                    <a:pt x="6933057" y="2803906"/>
                  </a:lnTo>
                  <a:lnTo>
                    <a:pt x="0" y="2803906"/>
                  </a:lnTo>
                  <a:close/>
                </a:path>
              </a:pathLst>
            </a:custGeom>
            <a:solidFill>
              <a:srgbClr val="FBBE77"/>
            </a:solidFill>
            <a:ln w="11515" cap="sq">
              <a:solidFill>
                <a:srgbClr val="FBBE77"/>
              </a:solidFill>
              <a:prstDash val="solid"/>
              <a:miter/>
            </a:ln>
          </p:spPr>
          <p:txBody>
            <a:bodyPr/>
            <a:lstStyle/>
            <a:p>
              <a:endParaRPr lang="en-US"/>
            </a:p>
          </p:txBody>
        </p:sp>
      </p:grpSp>
      <p:grpSp>
        <p:nvGrpSpPr>
          <p:cNvPr id="12" name="Group 12"/>
          <p:cNvGrpSpPr/>
          <p:nvPr/>
        </p:nvGrpSpPr>
        <p:grpSpPr>
          <a:xfrm>
            <a:off x="251765" y="4404503"/>
            <a:ext cx="5199745" cy="2102910"/>
            <a:chOff x="0" y="0"/>
            <a:chExt cx="6932994" cy="2803881"/>
          </a:xfrm>
        </p:grpSpPr>
        <p:sp>
          <p:nvSpPr>
            <p:cNvPr id="13" name="Freeform 13"/>
            <p:cNvSpPr/>
            <p:nvPr/>
          </p:nvSpPr>
          <p:spPr>
            <a:xfrm>
              <a:off x="0" y="0"/>
              <a:ext cx="6932998" cy="2803877"/>
            </a:xfrm>
            <a:custGeom>
              <a:avLst/>
              <a:gdLst/>
              <a:ahLst/>
              <a:cxnLst/>
              <a:rect l="l" t="t" r="r" b="b"/>
              <a:pathLst>
                <a:path w="6932998" h="2803877">
                  <a:moveTo>
                    <a:pt x="0" y="0"/>
                  </a:moveTo>
                  <a:lnTo>
                    <a:pt x="6932998" y="0"/>
                  </a:lnTo>
                  <a:lnTo>
                    <a:pt x="6932998" y="2803877"/>
                  </a:lnTo>
                  <a:lnTo>
                    <a:pt x="0" y="2803877"/>
                  </a:lnTo>
                  <a:close/>
                </a:path>
              </a:pathLst>
            </a:custGeom>
            <a:blipFill>
              <a:blip r:embed="rId3">
                <a:alphaModFix amt="0"/>
              </a:blip>
              <a:stretch>
                <a:fillRect l="-1889" r="-1889"/>
              </a:stretch>
            </a:blipFill>
          </p:spPr>
          <p:txBody>
            <a:bodyPr/>
            <a:lstStyle/>
            <a:p>
              <a:endParaRPr lang="en-US"/>
            </a:p>
          </p:txBody>
        </p:sp>
        <p:sp>
          <p:nvSpPr>
            <p:cNvPr id="14" name="TextBox 14"/>
            <p:cNvSpPr txBox="1"/>
            <p:nvPr/>
          </p:nvSpPr>
          <p:spPr>
            <a:xfrm>
              <a:off x="0" y="-19050"/>
              <a:ext cx="6932994" cy="2822931"/>
            </a:xfrm>
            <a:prstGeom prst="rect">
              <a:avLst/>
            </a:prstGeom>
          </p:spPr>
          <p:txBody>
            <a:bodyPr lIns="0" tIns="0" rIns="0" bIns="0" rtlCol="0" anchor="ctr"/>
            <a:lstStyle/>
            <a:p>
              <a:pPr algn="ctr">
                <a:lnSpc>
                  <a:spcPts val="2649"/>
                </a:lnSpc>
              </a:pPr>
              <a:r>
                <a:rPr lang="en-US" sz="2453">
                  <a:solidFill>
                    <a:srgbClr val="000000"/>
                  </a:solidFill>
                  <a:latin typeface="Calibri (MS)"/>
                  <a:ea typeface="Calibri (MS)"/>
                  <a:cs typeface="Calibri (MS)"/>
                  <a:sym typeface="Calibri (MS)"/>
                </a:rPr>
                <a:t>Marijuana use can damage the developing brain, seriously affecting the ability to think, learn, remember, pay attention, and make safe decisions.</a:t>
              </a:r>
            </a:p>
          </p:txBody>
        </p:sp>
      </p:grpSp>
      <p:grpSp>
        <p:nvGrpSpPr>
          <p:cNvPr id="15" name="Group 15"/>
          <p:cNvGrpSpPr/>
          <p:nvPr/>
        </p:nvGrpSpPr>
        <p:grpSpPr>
          <a:xfrm rot="-10800000">
            <a:off x="251765" y="1945710"/>
            <a:ext cx="5199745" cy="2485987"/>
            <a:chOff x="0" y="0"/>
            <a:chExt cx="6932994" cy="3314649"/>
          </a:xfrm>
        </p:grpSpPr>
        <p:sp>
          <p:nvSpPr>
            <p:cNvPr id="16" name="Freeform 16"/>
            <p:cNvSpPr/>
            <p:nvPr/>
          </p:nvSpPr>
          <p:spPr>
            <a:xfrm>
              <a:off x="0" y="0"/>
              <a:ext cx="6933057" cy="3314700"/>
            </a:xfrm>
            <a:custGeom>
              <a:avLst/>
              <a:gdLst/>
              <a:ahLst/>
              <a:cxnLst/>
              <a:rect l="l" t="t" r="r" b="b"/>
              <a:pathLst>
                <a:path w="6933057" h="3314700">
                  <a:moveTo>
                    <a:pt x="0" y="1160907"/>
                  </a:moveTo>
                  <a:lnTo>
                    <a:pt x="3052191" y="1160907"/>
                  </a:lnTo>
                  <a:lnTo>
                    <a:pt x="3052191" y="828675"/>
                  </a:lnTo>
                  <a:lnTo>
                    <a:pt x="2637790" y="828675"/>
                  </a:lnTo>
                  <a:lnTo>
                    <a:pt x="3466465" y="0"/>
                  </a:lnTo>
                  <a:lnTo>
                    <a:pt x="4295140" y="828675"/>
                  </a:lnTo>
                  <a:lnTo>
                    <a:pt x="3880866" y="828675"/>
                  </a:lnTo>
                  <a:lnTo>
                    <a:pt x="3880866" y="1160907"/>
                  </a:lnTo>
                  <a:lnTo>
                    <a:pt x="6933057" y="1160907"/>
                  </a:lnTo>
                  <a:lnTo>
                    <a:pt x="6933057" y="3314700"/>
                  </a:lnTo>
                  <a:lnTo>
                    <a:pt x="0" y="3314700"/>
                  </a:lnTo>
                  <a:close/>
                </a:path>
              </a:pathLst>
            </a:custGeom>
            <a:solidFill>
              <a:srgbClr val="FBBE77"/>
            </a:solidFill>
            <a:ln w="11515" cap="sq">
              <a:solidFill>
                <a:srgbClr val="FBBE77"/>
              </a:solidFill>
              <a:prstDash val="solid"/>
              <a:miter/>
            </a:ln>
          </p:spPr>
          <p:txBody>
            <a:bodyPr/>
            <a:lstStyle/>
            <a:p>
              <a:endParaRPr lang="en-US"/>
            </a:p>
          </p:txBody>
        </p:sp>
      </p:grpSp>
      <p:grpSp>
        <p:nvGrpSpPr>
          <p:cNvPr id="17" name="Group 17"/>
          <p:cNvGrpSpPr/>
          <p:nvPr/>
        </p:nvGrpSpPr>
        <p:grpSpPr>
          <a:xfrm>
            <a:off x="251765" y="1945710"/>
            <a:ext cx="5199745" cy="1619355"/>
            <a:chOff x="0" y="0"/>
            <a:chExt cx="6932994" cy="2159140"/>
          </a:xfrm>
        </p:grpSpPr>
        <p:sp>
          <p:nvSpPr>
            <p:cNvPr id="18" name="Freeform 18"/>
            <p:cNvSpPr/>
            <p:nvPr/>
          </p:nvSpPr>
          <p:spPr>
            <a:xfrm>
              <a:off x="0" y="0"/>
              <a:ext cx="6932998" cy="2159141"/>
            </a:xfrm>
            <a:custGeom>
              <a:avLst/>
              <a:gdLst/>
              <a:ahLst/>
              <a:cxnLst/>
              <a:rect l="l" t="t" r="r" b="b"/>
              <a:pathLst>
                <a:path w="6932998" h="2159141">
                  <a:moveTo>
                    <a:pt x="0" y="0"/>
                  </a:moveTo>
                  <a:lnTo>
                    <a:pt x="6932998" y="0"/>
                  </a:lnTo>
                  <a:lnTo>
                    <a:pt x="6932998" y="2159141"/>
                  </a:lnTo>
                  <a:lnTo>
                    <a:pt x="0" y="2159141"/>
                  </a:lnTo>
                  <a:close/>
                </a:path>
              </a:pathLst>
            </a:custGeom>
            <a:blipFill>
              <a:blip r:embed="rId3">
                <a:alphaModFix amt="0"/>
              </a:blip>
              <a:stretch>
                <a:fillRect t="-12566" b="-12566"/>
              </a:stretch>
            </a:blipFill>
          </p:spPr>
          <p:txBody>
            <a:bodyPr/>
            <a:lstStyle/>
            <a:p>
              <a:endParaRPr lang="en-US"/>
            </a:p>
          </p:txBody>
        </p:sp>
        <p:sp>
          <p:nvSpPr>
            <p:cNvPr id="19" name="TextBox 19"/>
            <p:cNvSpPr txBox="1"/>
            <p:nvPr/>
          </p:nvSpPr>
          <p:spPr>
            <a:xfrm>
              <a:off x="0" y="-28575"/>
              <a:ext cx="6932994" cy="2187715"/>
            </a:xfrm>
            <a:prstGeom prst="rect">
              <a:avLst/>
            </a:prstGeom>
          </p:spPr>
          <p:txBody>
            <a:bodyPr lIns="0" tIns="0" rIns="0" bIns="0" rtlCol="0" anchor="ctr"/>
            <a:lstStyle/>
            <a:p>
              <a:pPr algn="ctr">
                <a:lnSpc>
                  <a:spcPts val="3225"/>
                </a:lnSpc>
              </a:pPr>
              <a:r>
                <a:rPr lang="en-US" sz="2986" b="1">
                  <a:solidFill>
                    <a:srgbClr val="000000"/>
                  </a:solidFill>
                  <a:latin typeface="Calibri (MS) Bold"/>
                  <a:ea typeface="Calibri (MS) Bold"/>
                  <a:cs typeface="Calibri (MS) Bold"/>
                  <a:sym typeface="Calibri (MS) Bold"/>
                </a:rPr>
                <a:t>Your brain is not fully developed until you are about 25 years or older. </a:t>
              </a:r>
            </a:p>
          </p:txBody>
        </p:sp>
      </p:grpSp>
      <p:grpSp>
        <p:nvGrpSpPr>
          <p:cNvPr id="20" name="Group 20"/>
          <p:cNvGrpSpPr/>
          <p:nvPr/>
        </p:nvGrpSpPr>
        <p:grpSpPr>
          <a:xfrm>
            <a:off x="6025305" y="2710929"/>
            <a:ext cx="3342208" cy="2904030"/>
            <a:chOff x="0" y="0"/>
            <a:chExt cx="4456278" cy="3872040"/>
          </a:xfrm>
        </p:grpSpPr>
        <p:sp>
          <p:nvSpPr>
            <p:cNvPr id="21" name="Freeform 21" descr="Abstract picture of the brain made up of patterns"/>
            <p:cNvSpPr/>
            <p:nvPr/>
          </p:nvSpPr>
          <p:spPr>
            <a:xfrm>
              <a:off x="0" y="0"/>
              <a:ext cx="4456303" cy="3872103"/>
            </a:xfrm>
            <a:custGeom>
              <a:avLst/>
              <a:gdLst/>
              <a:ahLst/>
              <a:cxnLst/>
              <a:rect l="l" t="t" r="r" b="b"/>
              <a:pathLst>
                <a:path w="4456303" h="3872103">
                  <a:moveTo>
                    <a:pt x="0" y="0"/>
                  </a:moveTo>
                  <a:lnTo>
                    <a:pt x="4456303" y="0"/>
                  </a:lnTo>
                  <a:lnTo>
                    <a:pt x="4456303" y="3872103"/>
                  </a:lnTo>
                  <a:lnTo>
                    <a:pt x="0" y="3872103"/>
                  </a:lnTo>
                  <a:lnTo>
                    <a:pt x="0" y="0"/>
                  </a:lnTo>
                  <a:close/>
                </a:path>
              </a:pathLst>
            </a:custGeom>
            <a:blipFill>
              <a:blip r:embed="rId4"/>
              <a:stretch>
                <a:fillRect l="-5306" r="-5305" b="1"/>
              </a:stretch>
            </a:blipFill>
          </p:spPr>
          <p:txBody>
            <a:bodyPr/>
            <a:lstStyle/>
            <a:p>
              <a:endParaRPr lang="en-US"/>
            </a:p>
          </p:txBody>
        </p:sp>
      </p:grpSp>
      <p:sp>
        <p:nvSpPr>
          <p:cNvPr id="22" name="TextBox 22"/>
          <p:cNvSpPr txBox="1"/>
          <p:nvPr/>
        </p:nvSpPr>
        <p:spPr>
          <a:xfrm>
            <a:off x="8707117" y="6371815"/>
            <a:ext cx="519036"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CDC</a:t>
            </a:r>
          </a:p>
        </p:txBody>
      </p:sp>
    </p:spTree>
  </p:cSld>
  <p:clrMapOvr>
    <a:masterClrMapping/>
  </p:clrMapOvr>
  <p:transition>
    <p:cover dir="l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731520" y="2256503"/>
            <a:ext cx="4307843" cy="3391480"/>
            <a:chOff x="0" y="0"/>
            <a:chExt cx="5743791" cy="4521974"/>
          </a:xfrm>
        </p:grpSpPr>
        <p:sp>
          <p:nvSpPr>
            <p:cNvPr id="8" name="Freeform 8"/>
            <p:cNvSpPr/>
            <p:nvPr/>
          </p:nvSpPr>
          <p:spPr>
            <a:xfrm>
              <a:off x="0" y="0"/>
              <a:ext cx="5743787" cy="4521971"/>
            </a:xfrm>
            <a:custGeom>
              <a:avLst/>
              <a:gdLst/>
              <a:ahLst/>
              <a:cxnLst/>
              <a:rect l="l" t="t" r="r" b="b"/>
              <a:pathLst>
                <a:path w="5743787" h="4521971">
                  <a:moveTo>
                    <a:pt x="0" y="0"/>
                  </a:moveTo>
                  <a:lnTo>
                    <a:pt x="5743787" y="0"/>
                  </a:lnTo>
                  <a:lnTo>
                    <a:pt x="5743787" y="4521971"/>
                  </a:lnTo>
                  <a:lnTo>
                    <a:pt x="0" y="4521971"/>
                  </a:lnTo>
                  <a:close/>
                </a:path>
              </a:pathLst>
            </a:custGeom>
            <a:blipFill>
              <a:blip r:embed="rId3">
                <a:alphaModFix amt="0"/>
              </a:blip>
              <a:stretch>
                <a:fillRect l="-121878" r="-121878" b="-70158"/>
              </a:stretch>
            </a:blipFill>
          </p:spPr>
          <p:txBody>
            <a:bodyPr/>
            <a:lstStyle/>
            <a:p>
              <a:endParaRPr lang="en-US"/>
            </a:p>
          </p:txBody>
        </p:sp>
        <p:sp>
          <p:nvSpPr>
            <p:cNvPr id="9" name="TextBox 9"/>
            <p:cNvSpPr txBox="1"/>
            <p:nvPr/>
          </p:nvSpPr>
          <p:spPr>
            <a:xfrm>
              <a:off x="0" y="-19050"/>
              <a:ext cx="5743791" cy="4541024"/>
            </a:xfrm>
            <a:prstGeom prst="rect">
              <a:avLst/>
            </a:prstGeom>
          </p:spPr>
          <p:txBody>
            <a:bodyPr lIns="0" tIns="0" rIns="0" bIns="0" rtlCol="0" anchor="b"/>
            <a:lstStyle/>
            <a:p>
              <a:pPr algn="ctr">
                <a:lnSpc>
                  <a:spcPts val="4855"/>
                </a:lnSpc>
              </a:pPr>
              <a:r>
                <a:rPr lang="en-US" sz="4760" b="1" spc="-44">
                  <a:solidFill>
                    <a:srgbClr val="404040"/>
                  </a:solidFill>
                  <a:latin typeface="Calibri (MS) Bold"/>
                  <a:ea typeface="Calibri (MS) Bold"/>
                  <a:cs typeface="Calibri (MS) Bold"/>
                  <a:sym typeface="Calibri (MS) Bold"/>
                </a:rPr>
                <a:t>What are some of the other effects of using Marijuana (Cannabis/THC)?</a:t>
              </a:r>
            </a:p>
          </p:txBody>
        </p:sp>
      </p:grpSp>
      <p:grpSp>
        <p:nvGrpSpPr>
          <p:cNvPr id="10" name="Group 10"/>
          <p:cNvGrpSpPr/>
          <p:nvPr/>
        </p:nvGrpSpPr>
        <p:grpSpPr>
          <a:xfrm>
            <a:off x="5770883" y="1950720"/>
            <a:ext cx="2600963" cy="3562769"/>
            <a:chOff x="0" y="0"/>
            <a:chExt cx="3467951" cy="4750359"/>
          </a:xfrm>
        </p:grpSpPr>
        <p:sp>
          <p:nvSpPr>
            <p:cNvPr id="11" name="Freeform 11" descr="Free I Wonder Cliparts, Download Free Clip Art, Free Clip Art on Clipart  Library"/>
            <p:cNvSpPr/>
            <p:nvPr/>
          </p:nvSpPr>
          <p:spPr>
            <a:xfrm>
              <a:off x="0" y="0"/>
              <a:ext cx="3467989" cy="4750308"/>
            </a:xfrm>
            <a:custGeom>
              <a:avLst/>
              <a:gdLst/>
              <a:ahLst/>
              <a:cxnLst/>
              <a:rect l="l" t="t" r="r" b="b"/>
              <a:pathLst>
                <a:path w="3467989" h="4750308">
                  <a:moveTo>
                    <a:pt x="0" y="0"/>
                  </a:moveTo>
                  <a:lnTo>
                    <a:pt x="3467989" y="0"/>
                  </a:lnTo>
                  <a:lnTo>
                    <a:pt x="3467989" y="4750308"/>
                  </a:lnTo>
                  <a:lnTo>
                    <a:pt x="0" y="4750308"/>
                  </a:lnTo>
                  <a:lnTo>
                    <a:pt x="0" y="0"/>
                  </a:lnTo>
                  <a:close/>
                </a:path>
              </a:pathLst>
            </a:custGeom>
            <a:blipFill>
              <a:blip r:embed="rId4"/>
              <a:stretch>
                <a:fillRect r="1" b="-1"/>
              </a:stretch>
            </a:blipFill>
          </p:spPr>
          <p:txBody>
            <a:bodyPr/>
            <a:lstStyle/>
            <a:p>
              <a:endParaRPr lang="en-US"/>
            </a:p>
          </p:txBody>
        </p:sp>
      </p:grpSp>
      <p:grpSp>
        <p:nvGrpSpPr>
          <p:cNvPr id="12" name="Group 12"/>
          <p:cNvGrpSpPr/>
          <p:nvPr/>
        </p:nvGrpSpPr>
        <p:grpSpPr>
          <a:xfrm>
            <a:off x="812797" y="406403"/>
            <a:ext cx="8127997" cy="1608649"/>
            <a:chOff x="0" y="0"/>
            <a:chExt cx="10837329" cy="2144865"/>
          </a:xfrm>
        </p:grpSpPr>
        <p:sp>
          <p:nvSpPr>
            <p:cNvPr id="13" name="Freeform 13"/>
            <p:cNvSpPr/>
            <p:nvPr/>
          </p:nvSpPr>
          <p:spPr>
            <a:xfrm>
              <a:off x="0" y="0"/>
              <a:ext cx="10837291" cy="2144903"/>
            </a:xfrm>
            <a:custGeom>
              <a:avLst/>
              <a:gdLst/>
              <a:ahLst/>
              <a:cxnLst/>
              <a:rect l="l" t="t" r="r" b="b"/>
              <a:pathLst>
                <a:path w="10837291" h="2144903">
                  <a:moveTo>
                    <a:pt x="0" y="0"/>
                  </a:moveTo>
                  <a:lnTo>
                    <a:pt x="10837291" y="0"/>
                  </a:lnTo>
                  <a:lnTo>
                    <a:pt x="10837291" y="2144903"/>
                  </a:lnTo>
                  <a:lnTo>
                    <a:pt x="0" y="2144903"/>
                  </a:lnTo>
                  <a:close/>
                </a:path>
              </a:pathLst>
            </a:custGeom>
            <a:solidFill>
              <a:srgbClr val="FFFFFF"/>
            </a:solidFill>
          </p:spPr>
          <p:txBody>
            <a:bodyPr/>
            <a:lstStyle/>
            <a:p>
              <a:endParaRPr lang="en-US"/>
            </a:p>
          </p:txBody>
        </p:sp>
        <p:sp>
          <p:nvSpPr>
            <p:cNvPr id="14" name="TextBox 14"/>
            <p:cNvSpPr txBox="1"/>
            <p:nvPr/>
          </p:nvSpPr>
          <p:spPr>
            <a:xfrm>
              <a:off x="0" y="-114300"/>
              <a:ext cx="10837329" cy="2259165"/>
            </a:xfrm>
            <a:prstGeom prst="rect">
              <a:avLst/>
            </a:prstGeom>
          </p:spPr>
          <p:txBody>
            <a:bodyPr lIns="50800" tIns="50800" rIns="50800" bIns="50800" rtlCol="0" anchor="t"/>
            <a:lstStyle/>
            <a:p>
              <a:pPr algn="ctr">
                <a:lnSpc>
                  <a:spcPts val="6143"/>
                </a:lnSpc>
              </a:pPr>
              <a:r>
                <a:rPr lang="en-US" sz="5119" b="1">
                  <a:solidFill>
                    <a:srgbClr val="864A04"/>
                  </a:solidFill>
                  <a:latin typeface="Calibri (MS) Bold"/>
                  <a:ea typeface="Calibri (MS) Bold"/>
                  <a:cs typeface="Calibri (MS) Bold"/>
                  <a:sym typeface="Calibri (MS) Bold"/>
                </a:rPr>
                <a:t>Group Activity</a:t>
              </a:r>
            </a:p>
            <a:p>
              <a:pPr algn="ctr">
                <a:lnSpc>
                  <a:spcPts val="5631"/>
                </a:lnSpc>
              </a:pPr>
              <a:r>
                <a:rPr lang="en-US" sz="4693" b="1">
                  <a:solidFill>
                    <a:srgbClr val="000000"/>
                  </a:solidFill>
                  <a:latin typeface="Calibri (MS) Bold"/>
                  <a:ea typeface="Calibri (MS) Bold"/>
                  <a:cs typeface="Calibri (MS) Bold"/>
                  <a:sym typeface="Calibri (MS) Bold"/>
                </a:rPr>
                <a:t>What Do You Think?</a:t>
              </a:r>
            </a:p>
          </p:txBody>
        </p:sp>
      </p:grpSp>
    </p:spTree>
  </p:cSld>
  <p:clrMapOvr>
    <a:masterClrMapping/>
  </p:clrMapOvr>
  <p:transition>
    <p:cover dir="l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87680" y="487439"/>
            <a:ext cx="8778240" cy="1329509"/>
            <a:chOff x="0" y="0"/>
            <a:chExt cx="11704320" cy="1772679"/>
          </a:xfrm>
        </p:grpSpPr>
        <p:sp>
          <p:nvSpPr>
            <p:cNvPr id="8" name="Freeform 8"/>
            <p:cNvSpPr/>
            <p:nvPr/>
          </p:nvSpPr>
          <p:spPr>
            <a:xfrm>
              <a:off x="0" y="0"/>
              <a:ext cx="11704320" cy="1772679"/>
            </a:xfrm>
            <a:custGeom>
              <a:avLst/>
              <a:gdLst/>
              <a:ahLst/>
              <a:cxnLst/>
              <a:rect l="l" t="t" r="r" b="b"/>
              <a:pathLst>
                <a:path w="11704320" h="1772679">
                  <a:moveTo>
                    <a:pt x="0" y="0"/>
                  </a:moveTo>
                  <a:lnTo>
                    <a:pt x="11704320" y="0"/>
                  </a:lnTo>
                  <a:lnTo>
                    <a:pt x="11704320" y="1772679"/>
                  </a:lnTo>
                  <a:lnTo>
                    <a:pt x="0" y="1772679"/>
                  </a:lnTo>
                  <a:close/>
                </a:path>
              </a:pathLst>
            </a:custGeom>
            <a:blipFill>
              <a:blip r:embed="rId3">
                <a:alphaModFix amt="0"/>
              </a:blip>
              <a:stretch>
                <a:fillRect t="-78652" b="-78652"/>
              </a:stretch>
            </a:blipFill>
          </p:spPr>
          <p:txBody>
            <a:bodyPr/>
            <a:lstStyle/>
            <a:p>
              <a:endParaRPr lang="en-US"/>
            </a:p>
          </p:txBody>
        </p:sp>
        <p:sp>
          <p:nvSpPr>
            <p:cNvPr id="9" name="TextBox 9"/>
            <p:cNvSpPr txBox="1"/>
            <p:nvPr/>
          </p:nvSpPr>
          <p:spPr>
            <a:xfrm>
              <a:off x="0" y="-19050"/>
              <a:ext cx="11704320" cy="1791729"/>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What Can Happen When Someone </a:t>
              </a:r>
            </a:p>
            <a:p>
              <a:pPr algn="ctr">
                <a:lnSpc>
                  <a:spcPts val="4352"/>
                </a:lnSpc>
              </a:pPr>
              <a:r>
                <a:rPr lang="en-US" sz="4266" b="1" spc="-53">
                  <a:solidFill>
                    <a:srgbClr val="000000"/>
                  </a:solidFill>
                  <a:latin typeface="Calibri (MS) Bold"/>
                  <a:ea typeface="Calibri (MS) Bold"/>
                  <a:cs typeface="Calibri (MS) Bold"/>
                  <a:sym typeface="Calibri (MS) Bold"/>
                </a:rPr>
                <a:t>Uses Marijuana (Cannabis/THC)?</a:t>
              </a:r>
            </a:p>
          </p:txBody>
        </p:sp>
      </p:grpSp>
      <p:sp>
        <p:nvSpPr>
          <p:cNvPr id="10" name="TextBox 10"/>
          <p:cNvSpPr txBox="1"/>
          <p:nvPr/>
        </p:nvSpPr>
        <p:spPr>
          <a:xfrm>
            <a:off x="731520" y="2061645"/>
            <a:ext cx="8181005" cy="4307205"/>
          </a:xfrm>
          <a:prstGeom prst="rect">
            <a:avLst/>
          </a:prstGeom>
        </p:spPr>
        <p:txBody>
          <a:bodyPr lIns="0" tIns="0" rIns="0" bIns="0" rtlCol="0" anchor="t">
            <a:spAutoFit/>
          </a:bodyPr>
          <a:lstStyle/>
          <a:p>
            <a:pPr algn="ctr">
              <a:lnSpc>
                <a:spcPts val="3686"/>
              </a:lnSpc>
            </a:pPr>
            <a:r>
              <a:rPr lang="en-US" sz="3413" b="1">
                <a:solidFill>
                  <a:srgbClr val="CA6F06"/>
                </a:solidFill>
                <a:latin typeface="Calibri (MS) Bold"/>
                <a:ea typeface="Calibri (MS) Bold"/>
                <a:cs typeface="Calibri (MS) Bold"/>
                <a:sym typeface="Calibri (MS) Bold"/>
              </a:rPr>
              <a:t>Potential Short-Term Problems</a:t>
            </a:r>
          </a:p>
          <a:p>
            <a:pPr algn="l">
              <a:lnSpc>
                <a:spcPts val="3225"/>
              </a:lnSpc>
            </a:pPr>
            <a:endParaRPr lang="en-US" sz="3413" b="1">
              <a:solidFill>
                <a:srgbClr val="CA6F06"/>
              </a:solidFill>
              <a:latin typeface="Calibri (MS) Bold"/>
              <a:ea typeface="Calibri (MS) Bold"/>
              <a:cs typeface="Calibri (MS) Bold"/>
              <a:sym typeface="Calibri (MS) Bold"/>
            </a:endParaRPr>
          </a:p>
          <a:p>
            <a:pPr algn="l">
              <a:lnSpc>
                <a:spcPts val="3333"/>
              </a:lnSpc>
            </a:pPr>
            <a:r>
              <a:rPr lang="en-US" sz="3086" b="1">
                <a:solidFill>
                  <a:srgbClr val="CA6F06"/>
                </a:solidFill>
                <a:latin typeface="Calibri (MS) Bold"/>
                <a:ea typeface="Calibri (MS) Bold"/>
                <a:cs typeface="Calibri (MS) Bold"/>
                <a:sym typeface="Calibri (MS) Bold"/>
              </a:rPr>
              <a:t>Marijuana use can interfere with:	</a:t>
            </a:r>
          </a:p>
          <a:p>
            <a:pPr algn="l">
              <a:lnSpc>
                <a:spcPts val="3333"/>
              </a:lnSpc>
            </a:pPr>
            <a:r>
              <a:rPr lang="en-US" sz="3086" b="1">
                <a:solidFill>
                  <a:srgbClr val="404040"/>
                </a:solidFill>
                <a:latin typeface="Calibri (MS) Bold"/>
                <a:ea typeface="Calibri (MS) Bold"/>
                <a:cs typeface="Calibri (MS) Bold"/>
                <a:sym typeface="Calibri (MS) Bold"/>
              </a:rPr>
              <a:t>Emotions (create anxiety, paranoia, panic)</a:t>
            </a:r>
          </a:p>
          <a:p>
            <a:pPr algn="l">
              <a:lnSpc>
                <a:spcPts val="3333"/>
              </a:lnSpc>
            </a:pPr>
            <a:r>
              <a:rPr lang="en-US" sz="3086" b="1">
                <a:solidFill>
                  <a:srgbClr val="404040"/>
                </a:solidFill>
                <a:latin typeface="Calibri (MS) Bold"/>
                <a:ea typeface="Calibri (MS) Bold"/>
                <a:cs typeface="Calibri (MS) Bold"/>
                <a:sym typeface="Calibri (MS) Bold"/>
              </a:rPr>
              <a:t>Coordination </a:t>
            </a:r>
          </a:p>
          <a:p>
            <a:pPr algn="l">
              <a:lnSpc>
                <a:spcPts val="3333"/>
              </a:lnSpc>
            </a:pPr>
            <a:r>
              <a:rPr lang="en-US" sz="3086" b="1">
                <a:solidFill>
                  <a:srgbClr val="404040"/>
                </a:solidFill>
                <a:latin typeface="Calibri (MS) Bold"/>
                <a:ea typeface="Calibri (MS) Bold"/>
                <a:cs typeface="Calibri (MS) Bold"/>
                <a:sym typeface="Calibri (MS) Bold"/>
              </a:rPr>
              <a:t>Memory </a:t>
            </a:r>
          </a:p>
          <a:p>
            <a:pPr algn="l">
              <a:lnSpc>
                <a:spcPts val="3333"/>
              </a:lnSpc>
            </a:pPr>
            <a:r>
              <a:rPr lang="en-US" sz="3086" b="1">
                <a:solidFill>
                  <a:srgbClr val="404040"/>
                </a:solidFill>
                <a:latin typeface="Calibri (MS) Bold"/>
                <a:ea typeface="Calibri (MS) Bold"/>
                <a:cs typeface="Calibri (MS) Bold"/>
                <a:sym typeface="Calibri (MS) Bold"/>
              </a:rPr>
              <a:t>Thinking (create psychosis/distortion of reality) </a:t>
            </a:r>
          </a:p>
          <a:p>
            <a:pPr algn="l">
              <a:lnSpc>
                <a:spcPts val="3333"/>
              </a:lnSpc>
            </a:pPr>
            <a:r>
              <a:rPr lang="en-US" sz="3086" b="1">
                <a:solidFill>
                  <a:srgbClr val="404040"/>
                </a:solidFill>
                <a:latin typeface="Calibri (MS) Bold"/>
                <a:ea typeface="Calibri (MS) Bold"/>
                <a:cs typeface="Calibri (MS) Bold"/>
                <a:sym typeface="Calibri (MS) Bold"/>
              </a:rPr>
              <a:t>Decision making     </a:t>
            </a:r>
          </a:p>
          <a:p>
            <a:pPr algn="l">
              <a:lnSpc>
                <a:spcPts val="3333"/>
              </a:lnSpc>
            </a:pPr>
            <a:r>
              <a:rPr lang="en-US" sz="3086" b="1">
                <a:solidFill>
                  <a:srgbClr val="404040"/>
                </a:solidFill>
                <a:latin typeface="Calibri (MS) Bold"/>
                <a:ea typeface="Calibri (MS) Bold"/>
                <a:cs typeface="Calibri (MS) Bold"/>
                <a:sym typeface="Calibri (MS) Bold"/>
              </a:rPr>
              <a:t>Concentration &amp; Learning  </a:t>
            </a:r>
          </a:p>
          <a:p>
            <a:pPr algn="l">
              <a:lnSpc>
                <a:spcPts val="3333"/>
              </a:lnSpc>
            </a:pPr>
            <a:r>
              <a:rPr lang="en-US" sz="3086" b="1">
                <a:solidFill>
                  <a:srgbClr val="404040"/>
                </a:solidFill>
                <a:latin typeface="Calibri (MS) Bold"/>
                <a:ea typeface="Calibri (MS) Bold"/>
                <a:cs typeface="Calibri (MS) Bold"/>
                <a:sym typeface="Calibri (MS) Bold"/>
              </a:rPr>
              <a:t>Heart Rate </a:t>
            </a:r>
            <a:r>
              <a:rPr lang="en-US" sz="3086">
                <a:solidFill>
                  <a:srgbClr val="404040"/>
                </a:solidFill>
                <a:latin typeface="Calibri (MS)"/>
                <a:ea typeface="Calibri (MS)"/>
                <a:cs typeface="Calibri (MS)"/>
                <a:sym typeface="Calibri (MS)"/>
              </a:rPr>
              <a:t>						</a:t>
            </a:r>
          </a:p>
        </p:txBody>
      </p:sp>
      <p:sp>
        <p:nvSpPr>
          <p:cNvPr id="11" name="TextBox 11"/>
          <p:cNvSpPr txBox="1"/>
          <p:nvPr/>
        </p:nvSpPr>
        <p:spPr>
          <a:xfrm>
            <a:off x="6229741" y="6568621"/>
            <a:ext cx="3389909"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         Scholastic, NIDA, NIH, Department of HHS</a:t>
            </a:r>
          </a:p>
        </p:txBody>
      </p:sp>
    </p:spTree>
  </p:cSld>
  <p:clrMapOvr>
    <a:masterClrMapping/>
  </p:clrMapOvr>
  <p:transition>
    <p:cover dir="l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87680" y="162563"/>
            <a:ext cx="8778240" cy="1229058"/>
            <a:chOff x="0" y="0"/>
            <a:chExt cx="11704320" cy="1638744"/>
          </a:xfrm>
        </p:grpSpPr>
        <p:sp>
          <p:nvSpPr>
            <p:cNvPr id="8" name="Freeform 8"/>
            <p:cNvSpPr/>
            <p:nvPr/>
          </p:nvSpPr>
          <p:spPr>
            <a:xfrm>
              <a:off x="0" y="0"/>
              <a:ext cx="11704320" cy="1638747"/>
            </a:xfrm>
            <a:custGeom>
              <a:avLst/>
              <a:gdLst/>
              <a:ahLst/>
              <a:cxnLst/>
              <a:rect l="l" t="t" r="r" b="b"/>
              <a:pathLst>
                <a:path w="11704320" h="1638747">
                  <a:moveTo>
                    <a:pt x="0" y="0"/>
                  </a:moveTo>
                  <a:lnTo>
                    <a:pt x="11704320" y="0"/>
                  </a:lnTo>
                  <a:lnTo>
                    <a:pt x="11704320" y="1638747"/>
                  </a:lnTo>
                  <a:lnTo>
                    <a:pt x="0" y="1638747"/>
                  </a:lnTo>
                  <a:close/>
                </a:path>
              </a:pathLst>
            </a:custGeom>
            <a:blipFill>
              <a:blip r:embed="rId3">
                <a:alphaModFix amt="0"/>
              </a:blip>
              <a:stretch>
                <a:fillRect t="-89166" b="-89166"/>
              </a:stretch>
            </a:blipFill>
          </p:spPr>
          <p:txBody>
            <a:bodyPr/>
            <a:lstStyle/>
            <a:p>
              <a:endParaRPr lang="en-US"/>
            </a:p>
          </p:txBody>
        </p:sp>
        <p:sp>
          <p:nvSpPr>
            <p:cNvPr id="9" name="TextBox 9"/>
            <p:cNvSpPr txBox="1"/>
            <p:nvPr/>
          </p:nvSpPr>
          <p:spPr>
            <a:xfrm>
              <a:off x="0" y="-19050"/>
              <a:ext cx="11704320" cy="1657794"/>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What Can Happen When Someone </a:t>
              </a:r>
            </a:p>
            <a:p>
              <a:pPr algn="ctr">
                <a:lnSpc>
                  <a:spcPts val="4352"/>
                </a:lnSpc>
              </a:pPr>
              <a:r>
                <a:rPr lang="en-US" sz="4266" b="1" spc="-53">
                  <a:solidFill>
                    <a:srgbClr val="000000"/>
                  </a:solidFill>
                  <a:latin typeface="Calibri (MS) Bold"/>
                  <a:ea typeface="Calibri (MS) Bold"/>
                  <a:cs typeface="Calibri (MS) Bold"/>
                  <a:sym typeface="Calibri (MS) Bold"/>
                </a:rPr>
                <a:t>Uses Marijuana (Cannabis/THC)?</a:t>
              </a:r>
            </a:p>
          </p:txBody>
        </p:sp>
      </p:grpSp>
      <p:sp>
        <p:nvSpPr>
          <p:cNvPr id="10" name="TextBox 10"/>
          <p:cNvSpPr txBox="1"/>
          <p:nvPr/>
        </p:nvSpPr>
        <p:spPr>
          <a:xfrm>
            <a:off x="336412" y="1654331"/>
            <a:ext cx="8595360" cy="5178679"/>
          </a:xfrm>
          <a:prstGeom prst="rect">
            <a:avLst/>
          </a:prstGeom>
        </p:spPr>
        <p:txBody>
          <a:bodyPr lIns="0" tIns="0" rIns="0" bIns="0" rtlCol="0" anchor="t">
            <a:spAutoFit/>
          </a:bodyPr>
          <a:lstStyle/>
          <a:p>
            <a:pPr algn="ctr">
              <a:lnSpc>
                <a:spcPts val="6912"/>
              </a:lnSpc>
            </a:pPr>
            <a:r>
              <a:rPr lang="en-US" sz="3840" b="1">
                <a:solidFill>
                  <a:srgbClr val="CA6F06"/>
                </a:solidFill>
                <a:latin typeface="Calibri (MS) Bold"/>
                <a:ea typeface="Calibri (MS) Bold"/>
                <a:cs typeface="Calibri (MS) Bold"/>
                <a:sym typeface="Calibri (MS) Bold"/>
              </a:rPr>
              <a:t>Potential Long-Term Problems</a:t>
            </a:r>
          </a:p>
          <a:p>
            <a:pPr algn="l">
              <a:lnSpc>
                <a:spcPts val="3583"/>
              </a:lnSpc>
            </a:pPr>
            <a:r>
              <a:rPr lang="en-US" sz="2986" b="1">
                <a:solidFill>
                  <a:srgbClr val="000000"/>
                </a:solidFill>
                <a:latin typeface="Calibri (MS) Bold"/>
                <a:ea typeface="Calibri (MS) Bold"/>
                <a:cs typeface="Calibri (MS) Bold"/>
                <a:sym typeface="Calibri (MS) Bold"/>
              </a:rPr>
              <a:t>Risk of Cannabis Use Disorder (Addiction) </a:t>
            </a:r>
          </a:p>
          <a:p>
            <a:pPr algn="l">
              <a:lnSpc>
                <a:spcPts val="3583"/>
              </a:lnSpc>
            </a:pPr>
            <a:r>
              <a:rPr lang="en-US" sz="2986" b="1">
                <a:solidFill>
                  <a:srgbClr val="000000"/>
                </a:solidFill>
                <a:latin typeface="Calibri (MS) Bold"/>
                <a:ea typeface="Calibri (MS) Bold"/>
                <a:cs typeface="Calibri (MS) Bold"/>
                <a:sym typeface="Calibri (MS) Bold"/>
              </a:rPr>
              <a:t>Permanent brain changes</a:t>
            </a:r>
          </a:p>
          <a:p>
            <a:pPr algn="l">
              <a:lnSpc>
                <a:spcPts val="3583"/>
              </a:lnSpc>
            </a:pPr>
            <a:r>
              <a:rPr lang="en-US" sz="2986" b="1">
                <a:solidFill>
                  <a:srgbClr val="000000"/>
                </a:solidFill>
                <a:latin typeface="Calibri (MS) Bold"/>
                <a:ea typeface="Calibri (MS) Bold"/>
                <a:cs typeface="Calibri (MS) Bold"/>
                <a:sym typeface="Calibri (MS) Bold"/>
              </a:rPr>
              <a:t>Depression &amp; suicidal thoughts</a:t>
            </a:r>
          </a:p>
          <a:p>
            <a:pPr algn="l">
              <a:lnSpc>
                <a:spcPts val="3583"/>
              </a:lnSpc>
            </a:pPr>
            <a:r>
              <a:rPr lang="en-US" sz="2986" b="1">
                <a:solidFill>
                  <a:srgbClr val="000000"/>
                </a:solidFill>
                <a:latin typeface="Calibri (MS) Bold"/>
                <a:ea typeface="Calibri (MS) Bold"/>
                <a:cs typeface="Calibri (MS) Bold"/>
                <a:sym typeface="Calibri (MS) Bold"/>
              </a:rPr>
              <a:t>Heart disease &amp; stroke</a:t>
            </a:r>
          </a:p>
          <a:p>
            <a:pPr algn="l">
              <a:lnSpc>
                <a:spcPts val="3583"/>
              </a:lnSpc>
            </a:pPr>
            <a:r>
              <a:rPr lang="en-US" sz="2986" b="1">
                <a:solidFill>
                  <a:srgbClr val="000000"/>
                </a:solidFill>
                <a:latin typeface="Calibri (MS) Bold"/>
                <a:ea typeface="Calibri (MS) Bold"/>
                <a:cs typeface="Calibri (MS) Bold"/>
                <a:sym typeface="Calibri (MS) Bold"/>
              </a:rPr>
              <a:t>Eating &amp; sleeping problems</a:t>
            </a:r>
          </a:p>
          <a:p>
            <a:pPr algn="l">
              <a:lnSpc>
                <a:spcPts val="3583"/>
              </a:lnSpc>
            </a:pPr>
            <a:r>
              <a:rPr lang="en-US" sz="2986" b="1">
                <a:solidFill>
                  <a:srgbClr val="000000"/>
                </a:solidFill>
                <a:latin typeface="Calibri (MS) Bold"/>
                <a:ea typeface="Calibri (MS) Bold"/>
                <a:cs typeface="Calibri (MS) Bold"/>
                <a:sym typeface="Calibri (MS) Bold"/>
              </a:rPr>
              <a:t>Breathing problems</a:t>
            </a:r>
          </a:p>
          <a:p>
            <a:pPr algn="l">
              <a:lnSpc>
                <a:spcPts val="3583"/>
              </a:lnSpc>
            </a:pPr>
            <a:r>
              <a:rPr lang="en-US" sz="2986" b="1">
                <a:solidFill>
                  <a:srgbClr val="000000"/>
                </a:solidFill>
                <a:latin typeface="Calibri (MS) Bold"/>
                <a:ea typeface="Calibri (MS) Bold"/>
                <a:cs typeface="Calibri (MS) Bold"/>
                <a:sym typeface="Calibri (MS) Bold"/>
              </a:rPr>
              <a:t>Frequent &amp; severe vomiting</a:t>
            </a:r>
          </a:p>
          <a:p>
            <a:pPr algn="l">
              <a:lnSpc>
                <a:spcPts val="3583"/>
              </a:lnSpc>
            </a:pPr>
            <a:r>
              <a:rPr lang="en-US" sz="2986" b="1">
                <a:solidFill>
                  <a:srgbClr val="000000"/>
                </a:solidFill>
                <a:latin typeface="Calibri (MS) Bold"/>
                <a:ea typeface="Calibri (MS) Bold"/>
                <a:cs typeface="Calibri (MS) Bold"/>
                <a:sym typeface="Calibri (MS) Bold"/>
              </a:rPr>
              <a:t>School failure &amp; drop out</a:t>
            </a:r>
          </a:p>
          <a:p>
            <a:pPr algn="ctr">
              <a:lnSpc>
                <a:spcPts val="5375"/>
              </a:lnSpc>
            </a:pPr>
            <a:endParaRPr lang="en-US" sz="2986" b="1">
              <a:solidFill>
                <a:srgbClr val="000000"/>
              </a:solidFill>
              <a:latin typeface="Calibri (MS) Bold"/>
              <a:ea typeface="Calibri (MS) Bold"/>
              <a:cs typeface="Calibri (MS) Bold"/>
              <a:sym typeface="Calibri (MS) Bold"/>
            </a:endParaRPr>
          </a:p>
        </p:txBody>
      </p:sp>
      <p:sp>
        <p:nvSpPr>
          <p:cNvPr id="11" name="TextBox 11"/>
          <p:cNvSpPr txBox="1"/>
          <p:nvPr/>
        </p:nvSpPr>
        <p:spPr>
          <a:xfrm>
            <a:off x="6593843" y="5788028"/>
            <a:ext cx="2890857" cy="600075"/>
          </a:xfrm>
          <a:prstGeom prst="rect">
            <a:avLst/>
          </a:prstGeom>
        </p:spPr>
        <p:txBody>
          <a:bodyPr lIns="0" tIns="0" rIns="0" bIns="0" rtlCol="0" anchor="t">
            <a:spAutoFit/>
          </a:bodyPr>
          <a:lstStyle/>
          <a:p>
            <a:pPr algn="l">
              <a:lnSpc>
                <a:spcPts val="1535"/>
              </a:lnSpc>
            </a:pPr>
            <a:endParaRPr/>
          </a:p>
          <a:p>
            <a:pPr algn="l">
              <a:lnSpc>
                <a:spcPts val="1535"/>
              </a:lnSpc>
            </a:pPr>
            <a:r>
              <a:rPr lang="en-US" sz="1279">
                <a:solidFill>
                  <a:srgbClr val="000000"/>
                </a:solidFill>
                <a:latin typeface="Calibri (MS)"/>
                <a:ea typeface="Calibri (MS)"/>
                <a:cs typeface="Calibri (MS)"/>
                <a:sym typeface="Calibri (MS)"/>
              </a:rPr>
              <a:t>Scholastic, NIDA, NIH, Department of HHS,</a:t>
            </a:r>
          </a:p>
          <a:p>
            <a:pPr algn="l">
              <a:lnSpc>
                <a:spcPts val="1535"/>
              </a:lnSpc>
            </a:pPr>
            <a:r>
              <a:rPr lang="en-US" sz="1279">
                <a:solidFill>
                  <a:srgbClr val="000000"/>
                </a:solidFill>
                <a:latin typeface="Calibri (MS)"/>
                <a:ea typeface="Calibri (MS)"/>
                <a:cs typeface="Calibri (MS)"/>
                <a:sym typeface="Calibri (MS)"/>
              </a:rPr>
              <a:t>CDC,  UPI</a:t>
            </a:r>
          </a:p>
        </p:txBody>
      </p:sp>
      <p:grpSp>
        <p:nvGrpSpPr>
          <p:cNvPr id="12" name="Group 12"/>
          <p:cNvGrpSpPr/>
          <p:nvPr/>
        </p:nvGrpSpPr>
        <p:grpSpPr>
          <a:xfrm>
            <a:off x="7484345" y="3154270"/>
            <a:ext cx="1893827" cy="2656503"/>
            <a:chOff x="0" y="0"/>
            <a:chExt cx="2525103" cy="3542005"/>
          </a:xfrm>
        </p:grpSpPr>
        <p:sp>
          <p:nvSpPr>
            <p:cNvPr id="13" name="Freeform 13" descr="Free I Wonder Cliparts, Download Free Clip Art, Free Clip Art on Clipart  Library"/>
            <p:cNvSpPr/>
            <p:nvPr/>
          </p:nvSpPr>
          <p:spPr>
            <a:xfrm>
              <a:off x="0" y="0"/>
              <a:ext cx="2525141" cy="3542030"/>
            </a:xfrm>
            <a:custGeom>
              <a:avLst/>
              <a:gdLst/>
              <a:ahLst/>
              <a:cxnLst/>
              <a:rect l="l" t="t" r="r" b="b"/>
              <a:pathLst>
                <a:path w="2525141" h="3542030">
                  <a:moveTo>
                    <a:pt x="0" y="0"/>
                  </a:moveTo>
                  <a:lnTo>
                    <a:pt x="2525141" y="0"/>
                  </a:lnTo>
                  <a:lnTo>
                    <a:pt x="2525141" y="3542030"/>
                  </a:lnTo>
                  <a:lnTo>
                    <a:pt x="0" y="3542030"/>
                  </a:lnTo>
                  <a:lnTo>
                    <a:pt x="0" y="0"/>
                  </a:lnTo>
                  <a:close/>
                </a:path>
              </a:pathLst>
            </a:custGeom>
            <a:blipFill>
              <a:blip r:embed="rId4"/>
              <a:stretch>
                <a:fillRect l="-1202" r="-1200"/>
              </a:stretch>
            </a:blipFill>
          </p:spPr>
          <p:txBody>
            <a:bodyPr/>
            <a:lstStyle/>
            <a:p>
              <a:endParaRPr lang="en-US"/>
            </a:p>
          </p:txBody>
        </p:sp>
      </p:grpSp>
    </p:spTree>
  </p:cSld>
  <p:clrMapOvr>
    <a:masterClrMapping/>
  </p:clrMapOvr>
  <p:transition>
    <p:cover dir="l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86391" y="162563"/>
            <a:ext cx="9186529" cy="1544320"/>
            <a:chOff x="0" y="0"/>
            <a:chExt cx="12248706" cy="2059093"/>
          </a:xfrm>
        </p:grpSpPr>
        <p:sp>
          <p:nvSpPr>
            <p:cNvPr id="8" name="Freeform 8"/>
            <p:cNvSpPr/>
            <p:nvPr/>
          </p:nvSpPr>
          <p:spPr>
            <a:xfrm>
              <a:off x="0" y="0"/>
              <a:ext cx="12248707" cy="2059098"/>
            </a:xfrm>
            <a:custGeom>
              <a:avLst/>
              <a:gdLst/>
              <a:ahLst/>
              <a:cxnLst/>
              <a:rect l="l" t="t" r="r" b="b"/>
              <a:pathLst>
                <a:path w="12248707" h="2059098">
                  <a:moveTo>
                    <a:pt x="0" y="0"/>
                  </a:moveTo>
                  <a:lnTo>
                    <a:pt x="12248707" y="0"/>
                  </a:lnTo>
                  <a:lnTo>
                    <a:pt x="12248707" y="2059098"/>
                  </a:lnTo>
                  <a:lnTo>
                    <a:pt x="0" y="2059098"/>
                  </a:lnTo>
                  <a:close/>
                </a:path>
              </a:pathLst>
            </a:custGeom>
            <a:blipFill>
              <a:blip r:embed="rId4">
                <a:alphaModFix amt="0"/>
              </a:blip>
              <a:stretch>
                <a:fillRect t="-65908" b="-65908"/>
              </a:stretch>
            </a:blipFill>
          </p:spPr>
          <p:txBody>
            <a:bodyPr/>
            <a:lstStyle/>
            <a:p>
              <a:endParaRPr lang="en-US"/>
            </a:p>
          </p:txBody>
        </p:sp>
        <p:sp>
          <p:nvSpPr>
            <p:cNvPr id="9" name="TextBox 9"/>
            <p:cNvSpPr txBox="1"/>
            <p:nvPr/>
          </p:nvSpPr>
          <p:spPr>
            <a:xfrm>
              <a:off x="0" y="-9525"/>
              <a:ext cx="12248706" cy="2068618"/>
            </a:xfrm>
            <a:prstGeom prst="rect">
              <a:avLst/>
            </a:prstGeom>
          </p:spPr>
          <p:txBody>
            <a:bodyPr lIns="0" tIns="0" rIns="0" bIns="0" rtlCol="0" anchor="b"/>
            <a:lstStyle/>
            <a:p>
              <a:pPr algn="ctr">
                <a:lnSpc>
                  <a:spcPts val="4787"/>
                </a:lnSpc>
              </a:pPr>
              <a:r>
                <a:rPr lang="en-US" sz="4693" b="1" spc="-53">
                  <a:solidFill>
                    <a:srgbClr val="000000"/>
                  </a:solidFill>
                  <a:latin typeface="Calibri (MS) Bold"/>
                  <a:ea typeface="Calibri (MS) Bold"/>
                  <a:cs typeface="Calibri (MS) Bold"/>
                  <a:sym typeface="Calibri (MS) Bold"/>
                </a:rPr>
                <a:t>Video:</a:t>
              </a:r>
            </a:p>
            <a:p>
              <a:pPr algn="ctr">
                <a:lnSpc>
                  <a:spcPts val="4787"/>
                </a:lnSpc>
              </a:pPr>
              <a:r>
                <a:rPr lang="en-US" sz="4693" b="1" spc="-53">
                  <a:solidFill>
                    <a:srgbClr val="000000"/>
                  </a:solidFill>
                  <a:latin typeface="Calibri (MS) Bold"/>
                  <a:ea typeface="Calibri (MS) Bold"/>
                  <a:cs typeface="Calibri (MS) Bold"/>
                  <a:sym typeface="Calibri (MS) Bold"/>
                </a:rPr>
                <a:t>       What is Addiction? (3:17 min)</a:t>
              </a:r>
            </a:p>
          </p:txBody>
        </p:sp>
      </p:grpSp>
      <p:pic>
        <p:nvPicPr>
          <p:cNvPr id="10" name="Picture 10"/>
          <p:cNvPicPr>
            <a:picLocks noChangeAspect="1"/>
          </p:cNvPicPr>
          <p:nvPr>
            <a:videoFile r:link="rId1"/>
          </p:nvPr>
        </p:nvPicPr>
        <p:blipFill>
          <a:blip r:embed="rId5"/>
          <a:stretch>
            <a:fillRect/>
          </a:stretch>
        </p:blipFill>
        <p:spPr>
          <a:xfrm>
            <a:off x="731520" y="1910175"/>
            <a:ext cx="8503430" cy="4779446"/>
          </a:xfrm>
          <a:prstGeom prst="rect">
            <a:avLst/>
          </a:prstGeom>
        </p:spPr>
      </p:pic>
    </p:spTree>
  </p:cSld>
  <p:clrMapOvr>
    <a:masterClrMapping/>
  </p:clrMapOvr>
  <p:transition>
    <p:cover dir="l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1929891" y="5079706"/>
            <a:ext cx="6276663" cy="2405978"/>
            <a:chOff x="0" y="0"/>
            <a:chExt cx="8368884" cy="3207970"/>
          </a:xfrm>
        </p:grpSpPr>
        <p:sp>
          <p:nvSpPr>
            <p:cNvPr id="7" name="Freeform 7"/>
            <p:cNvSpPr/>
            <p:nvPr/>
          </p:nvSpPr>
          <p:spPr>
            <a:xfrm>
              <a:off x="0" y="0"/>
              <a:ext cx="8368881" cy="3207965"/>
            </a:xfrm>
            <a:custGeom>
              <a:avLst/>
              <a:gdLst/>
              <a:ahLst/>
              <a:cxnLst/>
              <a:rect l="l" t="t" r="r" b="b"/>
              <a:pathLst>
                <a:path w="8368881" h="3207965">
                  <a:moveTo>
                    <a:pt x="0" y="0"/>
                  </a:moveTo>
                  <a:lnTo>
                    <a:pt x="8368881" y="0"/>
                  </a:lnTo>
                  <a:lnTo>
                    <a:pt x="8368881" y="3207965"/>
                  </a:lnTo>
                  <a:lnTo>
                    <a:pt x="0" y="3207965"/>
                  </a:lnTo>
                  <a:close/>
                </a:path>
              </a:pathLst>
            </a:custGeom>
            <a:blipFill>
              <a:blip r:embed="rId3">
                <a:alphaModFix amt="0"/>
              </a:blip>
              <a:stretch>
                <a:fillRect t="-32162" r="-50214" b="-20552"/>
              </a:stretch>
            </a:blipFill>
          </p:spPr>
          <p:txBody>
            <a:bodyPr/>
            <a:lstStyle/>
            <a:p>
              <a:endParaRPr lang="en-US"/>
            </a:p>
          </p:txBody>
        </p:sp>
        <p:sp>
          <p:nvSpPr>
            <p:cNvPr id="8" name="TextBox 8"/>
            <p:cNvSpPr txBox="1"/>
            <p:nvPr/>
          </p:nvSpPr>
          <p:spPr>
            <a:xfrm>
              <a:off x="0" y="-19050"/>
              <a:ext cx="8368884" cy="3227020"/>
            </a:xfrm>
            <a:prstGeom prst="rect">
              <a:avLst/>
            </a:prstGeom>
          </p:spPr>
          <p:txBody>
            <a:bodyPr lIns="0" tIns="0" rIns="0" bIns="0" rtlCol="0" anchor="ctr"/>
            <a:lstStyle/>
            <a:p>
              <a:pPr algn="ctr">
                <a:lnSpc>
                  <a:spcPts val="5331"/>
                </a:lnSpc>
              </a:pPr>
              <a:r>
                <a:rPr lang="en-US" sz="5226" b="1" spc="-53">
                  <a:solidFill>
                    <a:srgbClr val="000000"/>
                  </a:solidFill>
                  <a:latin typeface="Calibri (MS) Bold"/>
                  <a:ea typeface="Calibri (MS) Bold"/>
                  <a:cs typeface="Calibri (MS) Bold"/>
                  <a:sym typeface="Calibri (MS) Bold"/>
                </a:rPr>
                <a:t>There is NO safe way </a:t>
              </a:r>
            </a:p>
            <a:p>
              <a:pPr algn="ctr">
                <a:lnSpc>
                  <a:spcPts val="5331"/>
                </a:lnSpc>
              </a:pPr>
              <a:r>
                <a:rPr lang="en-US" sz="5226" b="1" spc="-53">
                  <a:solidFill>
                    <a:srgbClr val="000000"/>
                  </a:solidFill>
                  <a:latin typeface="Calibri (MS) Bold"/>
                  <a:ea typeface="Calibri (MS) Bold"/>
                  <a:cs typeface="Calibri (MS) Bold"/>
                  <a:sym typeface="Calibri (MS) Bold"/>
                </a:rPr>
                <a:t>to use marijuana.</a:t>
              </a:r>
              <a:r>
                <a:rPr lang="en-US" sz="5226" b="1" spc="-53">
                  <a:solidFill>
                    <a:srgbClr val="FFFFFF"/>
                  </a:solidFill>
                  <a:latin typeface="Calibri (MS) Bold"/>
                  <a:ea typeface="Calibri (MS) Bold"/>
                  <a:cs typeface="Calibri (MS) Bold"/>
                  <a:sym typeface="Calibri (MS) Bold"/>
                </a:rPr>
                <a:t>.</a:t>
              </a:r>
            </a:p>
            <a:p>
              <a:pPr algn="ctr">
                <a:lnSpc>
                  <a:spcPts val="5331"/>
                </a:lnSpc>
              </a:pPr>
              <a:endParaRPr lang="en-US" sz="5226" b="1" spc="-53">
                <a:solidFill>
                  <a:srgbClr val="FFFFFF"/>
                </a:solidFill>
                <a:latin typeface="Calibri (MS) Bold"/>
                <a:ea typeface="Calibri (MS) Bold"/>
                <a:cs typeface="Calibri (MS) Bold"/>
                <a:sym typeface="Calibri (MS) Bold"/>
              </a:endParaRPr>
            </a:p>
          </p:txBody>
        </p:sp>
      </p:grpSp>
      <p:grpSp>
        <p:nvGrpSpPr>
          <p:cNvPr id="9" name="Group 9"/>
          <p:cNvGrpSpPr/>
          <p:nvPr/>
        </p:nvGrpSpPr>
        <p:grpSpPr>
          <a:xfrm>
            <a:off x="320040" y="238763"/>
            <a:ext cx="9047849" cy="1879965"/>
            <a:chOff x="0" y="0"/>
            <a:chExt cx="12521566" cy="2601735"/>
          </a:xfrm>
        </p:grpSpPr>
        <p:sp>
          <p:nvSpPr>
            <p:cNvPr id="10" name="Freeform 10"/>
            <p:cNvSpPr/>
            <p:nvPr/>
          </p:nvSpPr>
          <p:spPr>
            <a:xfrm>
              <a:off x="0" y="0"/>
              <a:ext cx="12521605" cy="2601722"/>
            </a:xfrm>
            <a:custGeom>
              <a:avLst/>
              <a:gdLst/>
              <a:ahLst/>
              <a:cxnLst/>
              <a:rect l="l" t="t" r="r" b="b"/>
              <a:pathLst>
                <a:path w="12521605" h="2601722">
                  <a:moveTo>
                    <a:pt x="0" y="0"/>
                  </a:moveTo>
                  <a:lnTo>
                    <a:pt x="12521605" y="0"/>
                  </a:lnTo>
                  <a:lnTo>
                    <a:pt x="12521605" y="2601722"/>
                  </a:lnTo>
                  <a:lnTo>
                    <a:pt x="0" y="2601722"/>
                  </a:lnTo>
                  <a:close/>
                  <a:moveTo>
                    <a:pt x="338172" y="325247"/>
                  </a:moveTo>
                  <a:lnTo>
                    <a:pt x="338172" y="2276475"/>
                  </a:lnTo>
                  <a:lnTo>
                    <a:pt x="12183433" y="2276475"/>
                  </a:lnTo>
                  <a:lnTo>
                    <a:pt x="12183433" y="325247"/>
                  </a:lnTo>
                  <a:close/>
                </a:path>
              </a:pathLst>
            </a:custGeom>
            <a:solidFill>
              <a:srgbClr val="FA8700"/>
            </a:solidFill>
            <a:ln w="10160" cap="sq">
              <a:solidFill>
                <a:srgbClr val="F8931D"/>
              </a:solidFill>
              <a:prstDash val="solid"/>
              <a:miter/>
            </a:ln>
          </p:spPr>
          <p:txBody>
            <a:bodyPr/>
            <a:lstStyle/>
            <a:p>
              <a:endParaRPr lang="en-US"/>
            </a:p>
          </p:txBody>
        </p:sp>
      </p:grpSp>
      <p:sp>
        <p:nvSpPr>
          <p:cNvPr id="11" name="TextBox 11"/>
          <p:cNvSpPr txBox="1"/>
          <p:nvPr/>
        </p:nvSpPr>
        <p:spPr>
          <a:xfrm>
            <a:off x="426720" y="407781"/>
            <a:ext cx="8941169" cy="2038350"/>
          </a:xfrm>
          <a:prstGeom prst="rect">
            <a:avLst/>
          </a:prstGeom>
        </p:spPr>
        <p:txBody>
          <a:bodyPr lIns="0" tIns="0" rIns="0" bIns="0" rtlCol="0" anchor="t">
            <a:spAutoFit/>
          </a:bodyPr>
          <a:lstStyle/>
          <a:p>
            <a:pPr algn="ctr">
              <a:lnSpc>
                <a:spcPts val="5120"/>
              </a:lnSpc>
            </a:pPr>
            <a:r>
              <a:rPr lang="en-US" sz="4266" b="1">
                <a:solidFill>
                  <a:srgbClr val="000000"/>
                </a:solidFill>
                <a:latin typeface="Calibri (MS) Bold"/>
                <a:ea typeface="Calibri (MS) Bold"/>
                <a:cs typeface="Calibri (MS) Bold"/>
                <a:sym typeface="Calibri (MS) Bold"/>
              </a:rPr>
              <a:t>Is Vaping Marijuana (Cannabis/THC) </a:t>
            </a:r>
          </a:p>
          <a:p>
            <a:pPr algn="ctr">
              <a:lnSpc>
                <a:spcPts val="5120"/>
              </a:lnSpc>
            </a:pPr>
            <a:r>
              <a:rPr lang="en-US" sz="4266" b="1">
                <a:solidFill>
                  <a:srgbClr val="000000"/>
                </a:solidFill>
                <a:latin typeface="Calibri (MS) Bold"/>
                <a:ea typeface="Calibri (MS) Bold"/>
                <a:cs typeface="Calibri (MS) Bold"/>
                <a:sym typeface="Calibri (MS) Bold"/>
              </a:rPr>
              <a:t>Safer Than Smoking It?</a:t>
            </a:r>
          </a:p>
          <a:p>
            <a:pPr algn="l">
              <a:lnSpc>
                <a:spcPts val="5120"/>
              </a:lnSpc>
            </a:pPr>
            <a:endParaRPr lang="en-US" sz="4266" b="1">
              <a:solidFill>
                <a:srgbClr val="000000"/>
              </a:solidFill>
              <a:latin typeface="Calibri (MS) Bold"/>
              <a:ea typeface="Calibri (MS) Bold"/>
              <a:cs typeface="Calibri (MS) Bold"/>
              <a:sym typeface="Calibri (MS) Bold"/>
            </a:endParaRPr>
          </a:p>
        </p:txBody>
      </p:sp>
      <p:grpSp>
        <p:nvGrpSpPr>
          <p:cNvPr id="12" name="Group 12"/>
          <p:cNvGrpSpPr/>
          <p:nvPr/>
        </p:nvGrpSpPr>
        <p:grpSpPr>
          <a:xfrm>
            <a:off x="320040" y="2560320"/>
            <a:ext cx="4748183" cy="2194560"/>
            <a:chOff x="0" y="0"/>
            <a:chExt cx="1758586" cy="812800"/>
          </a:xfrm>
        </p:grpSpPr>
        <p:sp>
          <p:nvSpPr>
            <p:cNvPr id="13" name="Freeform 13"/>
            <p:cNvSpPr/>
            <p:nvPr/>
          </p:nvSpPr>
          <p:spPr>
            <a:xfrm>
              <a:off x="0" y="0"/>
              <a:ext cx="1758586" cy="812800"/>
            </a:xfrm>
            <a:custGeom>
              <a:avLst/>
              <a:gdLst/>
              <a:ahLst/>
              <a:cxnLst/>
              <a:rect l="l" t="t" r="r" b="b"/>
              <a:pathLst>
                <a:path w="1758586" h="812800">
                  <a:moveTo>
                    <a:pt x="55437" y="0"/>
                  </a:moveTo>
                  <a:lnTo>
                    <a:pt x="1703149" y="0"/>
                  </a:lnTo>
                  <a:cubicBezTo>
                    <a:pt x="1733766" y="0"/>
                    <a:pt x="1758586" y="24820"/>
                    <a:pt x="1758586" y="55437"/>
                  </a:cubicBezTo>
                  <a:lnTo>
                    <a:pt x="1758586" y="757363"/>
                  </a:lnTo>
                  <a:cubicBezTo>
                    <a:pt x="1758586" y="772066"/>
                    <a:pt x="1752745" y="786166"/>
                    <a:pt x="1742349" y="796563"/>
                  </a:cubicBezTo>
                  <a:cubicBezTo>
                    <a:pt x="1731952" y="806959"/>
                    <a:pt x="1717852" y="812800"/>
                    <a:pt x="1703149" y="812800"/>
                  </a:cubicBezTo>
                  <a:lnTo>
                    <a:pt x="55437" y="812800"/>
                  </a:lnTo>
                  <a:cubicBezTo>
                    <a:pt x="40734" y="812800"/>
                    <a:pt x="26634" y="806959"/>
                    <a:pt x="16237" y="796563"/>
                  </a:cubicBezTo>
                  <a:cubicBezTo>
                    <a:pt x="5841" y="786166"/>
                    <a:pt x="0" y="772066"/>
                    <a:pt x="0" y="757363"/>
                  </a:cubicBezTo>
                  <a:lnTo>
                    <a:pt x="0" y="55437"/>
                  </a:lnTo>
                  <a:cubicBezTo>
                    <a:pt x="0" y="40734"/>
                    <a:pt x="5841" y="26634"/>
                    <a:pt x="16237" y="16237"/>
                  </a:cubicBezTo>
                  <a:cubicBezTo>
                    <a:pt x="26634" y="5841"/>
                    <a:pt x="40734" y="0"/>
                    <a:pt x="55437" y="0"/>
                  </a:cubicBezTo>
                  <a:close/>
                </a:path>
              </a:pathLst>
            </a:custGeom>
            <a:solidFill>
              <a:srgbClr val="FA8700">
                <a:alpha val="13725"/>
              </a:srgbClr>
            </a:solidFill>
          </p:spPr>
          <p:txBody>
            <a:bodyPr/>
            <a:lstStyle/>
            <a:p>
              <a:endParaRPr lang="en-US"/>
            </a:p>
          </p:txBody>
        </p:sp>
        <p:sp>
          <p:nvSpPr>
            <p:cNvPr id="14" name="TextBox 14"/>
            <p:cNvSpPr txBox="1"/>
            <p:nvPr/>
          </p:nvSpPr>
          <p:spPr>
            <a:xfrm>
              <a:off x="0" y="-28575"/>
              <a:ext cx="1758586" cy="841375"/>
            </a:xfrm>
            <a:prstGeom prst="rect">
              <a:avLst/>
            </a:prstGeom>
          </p:spPr>
          <p:txBody>
            <a:bodyPr lIns="50800" tIns="50800" rIns="50800" bIns="50800" rtlCol="0" anchor="ctr"/>
            <a:lstStyle/>
            <a:p>
              <a:pPr algn="ctr">
                <a:lnSpc>
                  <a:spcPts val="1536"/>
                </a:lnSpc>
              </a:pPr>
              <a:endParaRPr/>
            </a:p>
          </p:txBody>
        </p:sp>
      </p:grpSp>
      <p:sp>
        <p:nvSpPr>
          <p:cNvPr id="15" name="TextBox 15"/>
          <p:cNvSpPr txBox="1"/>
          <p:nvPr/>
        </p:nvSpPr>
        <p:spPr>
          <a:xfrm>
            <a:off x="490911" y="2581275"/>
            <a:ext cx="4406394" cy="2085975"/>
          </a:xfrm>
          <a:prstGeom prst="rect">
            <a:avLst/>
          </a:prstGeom>
        </p:spPr>
        <p:txBody>
          <a:bodyPr lIns="0" tIns="0" rIns="0" bIns="0" rtlCol="0" anchor="t">
            <a:spAutoFit/>
          </a:bodyPr>
          <a:lstStyle/>
          <a:p>
            <a:pPr algn="ctr">
              <a:lnSpc>
                <a:spcPts val="4040"/>
              </a:lnSpc>
              <a:spcBef>
                <a:spcPct val="0"/>
              </a:spcBef>
            </a:pPr>
            <a:r>
              <a:rPr lang="en-US" sz="3366">
                <a:solidFill>
                  <a:srgbClr val="000000"/>
                </a:solidFill>
                <a:latin typeface="Calibri (MS)"/>
                <a:ea typeface="Calibri (MS)"/>
                <a:cs typeface="Calibri (MS)"/>
                <a:sym typeface="Calibri (MS)"/>
              </a:rPr>
              <a:t>Vaping high potency THC oils and concentrates increases the potential for addiction. </a:t>
            </a:r>
          </a:p>
        </p:txBody>
      </p:sp>
      <p:grpSp>
        <p:nvGrpSpPr>
          <p:cNvPr id="16" name="Group 16"/>
          <p:cNvGrpSpPr/>
          <p:nvPr/>
        </p:nvGrpSpPr>
        <p:grpSpPr>
          <a:xfrm>
            <a:off x="5519651" y="2276475"/>
            <a:ext cx="4071396" cy="2853738"/>
            <a:chOff x="0" y="0"/>
            <a:chExt cx="1507924" cy="1056940"/>
          </a:xfrm>
        </p:grpSpPr>
        <p:sp>
          <p:nvSpPr>
            <p:cNvPr id="17" name="Freeform 17"/>
            <p:cNvSpPr/>
            <p:nvPr/>
          </p:nvSpPr>
          <p:spPr>
            <a:xfrm>
              <a:off x="0" y="0"/>
              <a:ext cx="1507924" cy="1056940"/>
            </a:xfrm>
            <a:custGeom>
              <a:avLst/>
              <a:gdLst/>
              <a:ahLst/>
              <a:cxnLst/>
              <a:rect l="l" t="t" r="r" b="b"/>
              <a:pathLst>
                <a:path w="1507924" h="1056940">
                  <a:moveTo>
                    <a:pt x="64652" y="0"/>
                  </a:moveTo>
                  <a:lnTo>
                    <a:pt x="1443272" y="0"/>
                  </a:lnTo>
                  <a:cubicBezTo>
                    <a:pt x="1478979" y="0"/>
                    <a:pt x="1507924" y="28946"/>
                    <a:pt x="1507924" y="64652"/>
                  </a:cubicBezTo>
                  <a:lnTo>
                    <a:pt x="1507924" y="992287"/>
                  </a:lnTo>
                  <a:cubicBezTo>
                    <a:pt x="1507924" y="1027994"/>
                    <a:pt x="1478979" y="1056940"/>
                    <a:pt x="1443272" y="1056940"/>
                  </a:cubicBezTo>
                  <a:lnTo>
                    <a:pt x="64652" y="1056940"/>
                  </a:lnTo>
                  <a:cubicBezTo>
                    <a:pt x="28946" y="1056940"/>
                    <a:pt x="0" y="1027994"/>
                    <a:pt x="0" y="992287"/>
                  </a:cubicBezTo>
                  <a:lnTo>
                    <a:pt x="0" y="64652"/>
                  </a:lnTo>
                  <a:cubicBezTo>
                    <a:pt x="0" y="28946"/>
                    <a:pt x="28946" y="0"/>
                    <a:pt x="64652" y="0"/>
                  </a:cubicBezTo>
                  <a:close/>
                </a:path>
              </a:pathLst>
            </a:custGeom>
            <a:solidFill>
              <a:srgbClr val="F3A447">
                <a:alpha val="13725"/>
              </a:srgbClr>
            </a:solidFill>
          </p:spPr>
          <p:txBody>
            <a:bodyPr/>
            <a:lstStyle/>
            <a:p>
              <a:endParaRPr lang="en-US"/>
            </a:p>
          </p:txBody>
        </p:sp>
        <p:sp>
          <p:nvSpPr>
            <p:cNvPr id="18" name="TextBox 18"/>
            <p:cNvSpPr txBox="1"/>
            <p:nvPr/>
          </p:nvSpPr>
          <p:spPr>
            <a:xfrm>
              <a:off x="0" y="-28575"/>
              <a:ext cx="1507924" cy="1085515"/>
            </a:xfrm>
            <a:prstGeom prst="rect">
              <a:avLst/>
            </a:prstGeom>
          </p:spPr>
          <p:txBody>
            <a:bodyPr lIns="50800" tIns="50800" rIns="50800" bIns="50800" rtlCol="0" anchor="ctr"/>
            <a:lstStyle/>
            <a:p>
              <a:pPr algn="ctr">
                <a:lnSpc>
                  <a:spcPts val="1536"/>
                </a:lnSpc>
              </a:pPr>
              <a:endParaRPr/>
            </a:p>
          </p:txBody>
        </p:sp>
      </p:grpSp>
      <p:sp>
        <p:nvSpPr>
          <p:cNvPr id="19" name="TextBox 19"/>
          <p:cNvSpPr txBox="1"/>
          <p:nvPr/>
        </p:nvSpPr>
        <p:spPr>
          <a:xfrm>
            <a:off x="5631229" y="2374606"/>
            <a:ext cx="3848239" cy="2590800"/>
          </a:xfrm>
          <a:prstGeom prst="rect">
            <a:avLst/>
          </a:prstGeom>
        </p:spPr>
        <p:txBody>
          <a:bodyPr lIns="0" tIns="0" rIns="0" bIns="0" rtlCol="0" anchor="t">
            <a:spAutoFit/>
          </a:bodyPr>
          <a:lstStyle/>
          <a:p>
            <a:pPr algn="ctr">
              <a:lnSpc>
                <a:spcPts val="4040"/>
              </a:lnSpc>
              <a:spcBef>
                <a:spcPct val="0"/>
              </a:spcBef>
            </a:pPr>
            <a:r>
              <a:rPr lang="en-US" sz="3366">
                <a:solidFill>
                  <a:srgbClr val="000000"/>
                </a:solidFill>
                <a:latin typeface="Calibri (MS)"/>
                <a:ea typeface="Calibri (MS)"/>
                <a:cs typeface="Calibri (MS)"/>
                <a:sym typeface="Calibri (MS)"/>
              </a:rPr>
              <a:t>Devices used to vape THC can contain dangerous chemicals and metal particles from the device itself.</a:t>
            </a:r>
          </a:p>
        </p:txBody>
      </p:sp>
      <p:sp>
        <p:nvSpPr>
          <p:cNvPr id="20" name="TextBox 20"/>
          <p:cNvSpPr txBox="1"/>
          <p:nvPr/>
        </p:nvSpPr>
        <p:spPr>
          <a:xfrm>
            <a:off x="6703383" y="6426707"/>
            <a:ext cx="3848239" cy="214505"/>
          </a:xfrm>
          <a:prstGeom prst="rect">
            <a:avLst/>
          </a:prstGeom>
        </p:spPr>
        <p:txBody>
          <a:bodyPr lIns="0" tIns="0" rIns="0" bIns="0" rtlCol="0" anchor="t">
            <a:spAutoFit/>
          </a:bodyPr>
          <a:lstStyle/>
          <a:p>
            <a:pPr algn="ctr">
              <a:lnSpc>
                <a:spcPts val="1496"/>
              </a:lnSpc>
              <a:spcBef>
                <a:spcPct val="0"/>
              </a:spcBef>
            </a:pPr>
            <a:r>
              <a:rPr lang="en-US" sz="1466" spc="-18">
                <a:solidFill>
                  <a:srgbClr val="000000"/>
                </a:solidFill>
                <a:latin typeface="Calibri (MS)"/>
                <a:ea typeface="Calibri (MS)"/>
                <a:cs typeface="Calibri (MS)"/>
                <a:sym typeface="Calibri (MS)"/>
              </a:rPr>
              <a:t>Science Insights</a:t>
            </a:r>
          </a:p>
        </p:txBody>
      </p:sp>
    </p:spTree>
  </p:cSld>
  <p:clrMapOvr>
    <a:masterClrMapping/>
  </p:clrMapOvr>
  <p:transition>
    <p:cover dir="l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3" name="Group 3"/>
          <p:cNvGrpSpPr/>
          <p:nvPr/>
        </p:nvGrpSpPr>
        <p:grpSpPr>
          <a:xfrm>
            <a:off x="418224" y="143406"/>
            <a:ext cx="8696963" cy="1706880"/>
            <a:chOff x="0" y="0"/>
            <a:chExt cx="11595951" cy="2275840"/>
          </a:xfrm>
        </p:grpSpPr>
        <p:sp>
          <p:nvSpPr>
            <p:cNvPr id="4" name="Freeform 4"/>
            <p:cNvSpPr/>
            <p:nvPr/>
          </p:nvSpPr>
          <p:spPr>
            <a:xfrm>
              <a:off x="0" y="0"/>
              <a:ext cx="11595946" cy="2275840"/>
            </a:xfrm>
            <a:custGeom>
              <a:avLst/>
              <a:gdLst/>
              <a:ahLst/>
              <a:cxnLst/>
              <a:rect l="l" t="t" r="r" b="b"/>
              <a:pathLst>
                <a:path w="11595946" h="2275840">
                  <a:moveTo>
                    <a:pt x="0" y="0"/>
                  </a:moveTo>
                  <a:lnTo>
                    <a:pt x="11595946" y="0"/>
                  </a:lnTo>
                  <a:lnTo>
                    <a:pt x="11595946" y="2275840"/>
                  </a:lnTo>
                  <a:lnTo>
                    <a:pt x="0" y="2275840"/>
                  </a:lnTo>
                  <a:close/>
                </a:path>
              </a:pathLst>
            </a:custGeom>
            <a:blipFill>
              <a:blip r:embed="rId3">
                <a:alphaModFix amt="0"/>
              </a:blip>
              <a:stretch>
                <a:fillRect t="-49280" b="-49280"/>
              </a:stretch>
            </a:blipFill>
          </p:spPr>
          <p:txBody>
            <a:bodyPr/>
            <a:lstStyle/>
            <a:p>
              <a:endParaRPr lang="en-US"/>
            </a:p>
          </p:txBody>
        </p:sp>
        <p:sp>
          <p:nvSpPr>
            <p:cNvPr id="5" name="TextBox 5"/>
            <p:cNvSpPr txBox="1"/>
            <p:nvPr/>
          </p:nvSpPr>
          <p:spPr>
            <a:xfrm>
              <a:off x="0" y="-28575"/>
              <a:ext cx="11595951" cy="2304415"/>
            </a:xfrm>
            <a:prstGeom prst="rect">
              <a:avLst/>
            </a:prstGeom>
          </p:spPr>
          <p:txBody>
            <a:bodyPr lIns="0" tIns="0" rIns="0" bIns="0" rtlCol="0" anchor="ctr"/>
            <a:lstStyle/>
            <a:p>
              <a:pPr algn="ctr">
                <a:lnSpc>
                  <a:spcPts val="5222"/>
                </a:lnSpc>
              </a:pPr>
              <a:r>
                <a:rPr lang="en-US" sz="5119" b="1" spc="-53">
                  <a:solidFill>
                    <a:srgbClr val="000000"/>
                  </a:solidFill>
                  <a:latin typeface="Calibri (MS) Bold"/>
                  <a:ea typeface="Calibri (MS) Bold"/>
                  <a:cs typeface="Calibri (MS) Bold"/>
                  <a:sym typeface="Calibri (MS) Bold"/>
                </a:rPr>
                <a:t>The Dangers of  Marijuana (Cannabis/THC) Edibles/Drinks</a:t>
              </a:r>
            </a:p>
          </p:txBody>
        </p:sp>
      </p:grpSp>
      <p:grpSp>
        <p:nvGrpSpPr>
          <p:cNvPr id="6" name="Group 6"/>
          <p:cNvGrpSpPr/>
          <p:nvPr/>
        </p:nvGrpSpPr>
        <p:grpSpPr>
          <a:xfrm>
            <a:off x="418224" y="1857111"/>
            <a:ext cx="8976266" cy="6070254"/>
            <a:chOff x="0" y="0"/>
            <a:chExt cx="11968355" cy="8093671"/>
          </a:xfrm>
        </p:grpSpPr>
        <p:sp>
          <p:nvSpPr>
            <p:cNvPr id="7" name="Freeform 7"/>
            <p:cNvSpPr/>
            <p:nvPr/>
          </p:nvSpPr>
          <p:spPr>
            <a:xfrm>
              <a:off x="0" y="0"/>
              <a:ext cx="11968350" cy="8093673"/>
            </a:xfrm>
            <a:custGeom>
              <a:avLst/>
              <a:gdLst/>
              <a:ahLst/>
              <a:cxnLst/>
              <a:rect l="l" t="t" r="r" b="b"/>
              <a:pathLst>
                <a:path w="11968350" h="8093673">
                  <a:moveTo>
                    <a:pt x="0" y="0"/>
                  </a:moveTo>
                  <a:lnTo>
                    <a:pt x="11968350" y="0"/>
                  </a:lnTo>
                  <a:lnTo>
                    <a:pt x="11968350" y="8093673"/>
                  </a:lnTo>
                  <a:lnTo>
                    <a:pt x="0" y="8093673"/>
                  </a:lnTo>
                  <a:close/>
                </a:path>
              </a:pathLst>
            </a:custGeom>
            <a:blipFill>
              <a:blip r:embed="rId3">
                <a:alphaModFix amt="0"/>
              </a:blip>
              <a:stretch>
                <a:fillRect l="-15510" r="-12399" b="26290"/>
              </a:stretch>
            </a:blipFill>
          </p:spPr>
          <p:txBody>
            <a:bodyPr/>
            <a:lstStyle/>
            <a:p>
              <a:endParaRPr lang="en-US"/>
            </a:p>
          </p:txBody>
        </p:sp>
        <p:sp>
          <p:nvSpPr>
            <p:cNvPr id="8" name="TextBox 8"/>
            <p:cNvSpPr txBox="1"/>
            <p:nvPr/>
          </p:nvSpPr>
          <p:spPr>
            <a:xfrm>
              <a:off x="0" y="-28575"/>
              <a:ext cx="11968355" cy="8122246"/>
            </a:xfrm>
            <a:prstGeom prst="rect">
              <a:avLst/>
            </a:prstGeom>
          </p:spPr>
          <p:txBody>
            <a:bodyPr lIns="0" tIns="0" rIns="0" bIns="0" rtlCol="0" anchor="ctr"/>
            <a:lstStyle/>
            <a:p>
              <a:pPr algn="l">
                <a:lnSpc>
                  <a:spcPts val="2980"/>
                </a:lnSpc>
              </a:pPr>
              <a:r>
                <a:rPr lang="en-US" sz="2759">
                  <a:solidFill>
                    <a:srgbClr val="404040"/>
                  </a:solidFill>
                  <a:latin typeface="Calibri (MS)"/>
                  <a:ea typeface="Calibri (MS)"/>
                  <a:cs typeface="Calibri (MS)"/>
                  <a:sym typeface="Calibri (MS)"/>
                </a:rPr>
                <a:t>Marijuana </a:t>
              </a:r>
              <a:r>
                <a:rPr lang="en-US" sz="2759" b="1">
                  <a:solidFill>
                    <a:srgbClr val="404040"/>
                  </a:solidFill>
                  <a:latin typeface="Calibri (MS) Bold"/>
                  <a:ea typeface="Calibri (MS) Bold"/>
                  <a:cs typeface="Calibri (MS) Bold"/>
                  <a:sym typeface="Calibri (MS) Bold"/>
                </a:rPr>
                <a:t>edibles </a:t>
              </a:r>
              <a:r>
                <a:rPr lang="en-US" sz="2759">
                  <a:solidFill>
                    <a:srgbClr val="404040"/>
                  </a:solidFill>
                  <a:latin typeface="Calibri (MS)"/>
                  <a:ea typeface="Calibri (MS)"/>
                  <a:cs typeface="Calibri (MS)"/>
                  <a:sym typeface="Calibri (MS)"/>
                </a:rPr>
                <a:t>are foods (e.g. cookies, candy bars, brownies, etc.) or drinks and can have highly unpredictable levels of THC.</a:t>
              </a:r>
            </a:p>
            <a:p>
              <a:pPr algn="l">
                <a:lnSpc>
                  <a:spcPts val="2980"/>
                </a:lnSpc>
              </a:pPr>
              <a:endParaRPr lang="en-US" sz="2759">
                <a:solidFill>
                  <a:srgbClr val="404040"/>
                </a:solidFill>
                <a:latin typeface="Calibri (MS)"/>
                <a:ea typeface="Calibri (MS)"/>
                <a:cs typeface="Calibri (MS)"/>
                <a:sym typeface="Calibri (MS)"/>
              </a:endParaRPr>
            </a:p>
            <a:p>
              <a:pPr algn="l">
                <a:lnSpc>
                  <a:spcPts val="2980"/>
                </a:lnSpc>
              </a:pPr>
              <a:r>
                <a:rPr lang="en-US" sz="2759">
                  <a:solidFill>
                    <a:srgbClr val="404040"/>
                  </a:solidFill>
                  <a:latin typeface="Calibri (MS)"/>
                  <a:ea typeface="Calibri (MS)"/>
                  <a:cs typeface="Calibri (MS)"/>
                  <a:sym typeface="Calibri (MS)"/>
                </a:rPr>
                <a:t>When marijuana edibles/drinks are used, the effects are often delayed. </a:t>
              </a:r>
            </a:p>
            <a:p>
              <a:pPr algn="l">
                <a:lnSpc>
                  <a:spcPts val="2980"/>
                </a:lnSpc>
              </a:pPr>
              <a:endParaRPr lang="en-US" sz="2759">
                <a:solidFill>
                  <a:srgbClr val="404040"/>
                </a:solidFill>
                <a:latin typeface="Calibri (MS)"/>
                <a:ea typeface="Calibri (MS)"/>
                <a:cs typeface="Calibri (MS)"/>
                <a:sym typeface="Calibri (MS)"/>
              </a:endParaRPr>
            </a:p>
            <a:p>
              <a:pPr algn="l">
                <a:lnSpc>
                  <a:spcPts val="2980"/>
                </a:lnSpc>
              </a:pPr>
              <a:r>
                <a:rPr lang="en-US" sz="2759">
                  <a:solidFill>
                    <a:srgbClr val="404040"/>
                  </a:solidFill>
                  <a:latin typeface="Calibri (MS)"/>
                  <a:ea typeface="Calibri (MS)"/>
                  <a:cs typeface="Calibri (MS)"/>
                  <a:sym typeface="Calibri (MS)"/>
                </a:rPr>
                <a:t>The strongest effects of edibles and THC drinks may not be felt for 45 minutes to several hours after the edible is eaten.  </a:t>
              </a:r>
            </a:p>
            <a:p>
              <a:pPr algn="l">
                <a:lnSpc>
                  <a:spcPts val="2980"/>
                </a:lnSpc>
              </a:pPr>
              <a:endParaRPr lang="en-US" sz="2759">
                <a:solidFill>
                  <a:srgbClr val="404040"/>
                </a:solidFill>
                <a:latin typeface="Calibri (MS)"/>
                <a:ea typeface="Calibri (MS)"/>
                <a:cs typeface="Calibri (MS)"/>
                <a:sym typeface="Calibri (MS)"/>
              </a:endParaRPr>
            </a:p>
            <a:p>
              <a:pPr algn="l">
                <a:lnSpc>
                  <a:spcPts val="2980"/>
                </a:lnSpc>
              </a:pPr>
              <a:r>
                <a:rPr lang="en-US" sz="2759">
                  <a:solidFill>
                    <a:srgbClr val="404040"/>
                  </a:solidFill>
                  <a:latin typeface="Calibri (MS)"/>
                  <a:ea typeface="Calibri (MS)"/>
                  <a:cs typeface="Calibri (MS)"/>
                  <a:sym typeface="Calibri (MS)"/>
                </a:rPr>
                <a:t>Given delayed effects, someone may eat or drink more to “get high”, leading to dangerous </a:t>
              </a:r>
              <a:r>
                <a:rPr lang="en-US" sz="2759" b="1">
                  <a:solidFill>
                    <a:srgbClr val="404040"/>
                  </a:solidFill>
                  <a:latin typeface="Calibri (MS) Bold"/>
                  <a:ea typeface="Calibri (MS) Bold"/>
                  <a:cs typeface="Calibri (MS) Bold"/>
                  <a:sym typeface="Calibri (MS) Bold"/>
                </a:rPr>
                <a:t>overdose.    </a:t>
              </a:r>
            </a:p>
            <a:p>
              <a:pPr algn="l">
                <a:lnSpc>
                  <a:spcPts val="2980"/>
                </a:lnSpc>
              </a:pPr>
              <a:r>
                <a:rPr lang="en-US" sz="2759" b="1">
                  <a:solidFill>
                    <a:srgbClr val="404040"/>
                  </a:solidFill>
                  <a:latin typeface="Calibri (MS) Bold"/>
                  <a:ea typeface="Calibri (MS) Bold"/>
                  <a:cs typeface="Calibri (MS) Bold"/>
                  <a:sym typeface="Calibri (MS) Bold"/>
                </a:rPr>
                <a:t>  </a:t>
              </a:r>
            </a:p>
            <a:p>
              <a:pPr algn="l">
                <a:lnSpc>
                  <a:spcPts val="2656"/>
                </a:lnSpc>
              </a:pPr>
              <a:r>
                <a:rPr lang="en-US" sz="2460" b="1">
                  <a:solidFill>
                    <a:srgbClr val="404040"/>
                  </a:solidFill>
                  <a:latin typeface="Calibri (MS) Bold"/>
                  <a:ea typeface="Calibri (MS) Bold"/>
                  <a:cs typeface="Calibri (MS) Bold"/>
                  <a:sym typeface="Calibri (MS) Bold"/>
                </a:rPr>
                <a:t>                                                                         </a:t>
              </a:r>
            </a:p>
            <a:p>
              <a:pPr algn="l">
                <a:lnSpc>
                  <a:spcPts val="1576"/>
                </a:lnSpc>
              </a:pPr>
              <a:r>
                <a:rPr lang="en-US" sz="1460" b="1">
                  <a:solidFill>
                    <a:srgbClr val="404040"/>
                  </a:solidFill>
                  <a:latin typeface="Calibri (MS) Bold"/>
                  <a:ea typeface="Calibri (MS) Bold"/>
                  <a:cs typeface="Calibri (MS) Bold"/>
                  <a:sym typeface="Calibri (MS) Bold"/>
                </a:rPr>
                <a:t>                                                                                                                                                                                            </a:t>
              </a:r>
              <a:r>
                <a:rPr lang="en-US" sz="1460">
                  <a:solidFill>
                    <a:srgbClr val="404040"/>
                  </a:solidFill>
                  <a:latin typeface="Calibri (MS)"/>
                  <a:ea typeface="Calibri (MS)"/>
                  <a:cs typeface="Calibri (MS)"/>
                  <a:sym typeface="Calibri (MS)"/>
                </a:rPr>
                <a:t>Healthychildren.org</a:t>
              </a:r>
            </a:p>
          </p:txBody>
        </p:sp>
      </p:grpSp>
      <p:sp>
        <p:nvSpPr>
          <p:cNvPr id="9" name="TextBox 9"/>
          <p:cNvSpPr txBox="1"/>
          <p:nvPr/>
        </p:nvSpPr>
        <p:spPr>
          <a:xfrm>
            <a:off x="7057693" y="6478286"/>
            <a:ext cx="2336797" cy="528066"/>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         Healthychildren.org</a:t>
            </a:r>
          </a:p>
          <a:p>
            <a:pPr algn="l">
              <a:lnSpc>
                <a:spcPts val="1535"/>
              </a:lnSpc>
            </a:pPr>
            <a:endParaRPr lang="en-US" sz="1279">
              <a:solidFill>
                <a:srgbClr val="000000"/>
              </a:solidFill>
              <a:latin typeface="Calibri (MS)"/>
              <a:ea typeface="Calibri (MS)"/>
              <a:cs typeface="Calibri (MS)"/>
              <a:sym typeface="Calibri (MS)"/>
            </a:endParaRPr>
          </a:p>
        </p:txBody>
      </p:sp>
      <p:grpSp>
        <p:nvGrpSpPr>
          <p:cNvPr id="10" name="Group 10"/>
          <p:cNvGrpSpPr/>
          <p:nvPr/>
        </p:nvGrpSpPr>
        <p:grpSpPr>
          <a:xfrm>
            <a:off x="0" y="6827520"/>
            <a:ext cx="9753600" cy="487680"/>
            <a:chOff x="0" y="0"/>
            <a:chExt cx="13004800" cy="650240"/>
          </a:xfrm>
        </p:grpSpPr>
        <p:sp>
          <p:nvSpPr>
            <p:cNvPr id="11" name="Freeform 11"/>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spTree>
  </p:cSld>
  <p:clrMapOvr>
    <a:masterClrMapping/>
  </p:clrMapOvr>
  <p:transition>
    <p:cover dir="l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243840" y="646290"/>
            <a:ext cx="2748925" cy="4067947"/>
            <a:chOff x="0" y="0"/>
            <a:chExt cx="3665233" cy="5423929"/>
          </a:xfrm>
        </p:grpSpPr>
        <p:sp>
          <p:nvSpPr>
            <p:cNvPr id="7" name="Freeform 7"/>
            <p:cNvSpPr/>
            <p:nvPr/>
          </p:nvSpPr>
          <p:spPr>
            <a:xfrm>
              <a:off x="0" y="0"/>
              <a:ext cx="3665232" cy="5423934"/>
            </a:xfrm>
            <a:custGeom>
              <a:avLst/>
              <a:gdLst/>
              <a:ahLst/>
              <a:cxnLst/>
              <a:rect l="l" t="t" r="r" b="b"/>
              <a:pathLst>
                <a:path w="3665232" h="5423934">
                  <a:moveTo>
                    <a:pt x="0" y="0"/>
                  </a:moveTo>
                  <a:lnTo>
                    <a:pt x="3665232" y="0"/>
                  </a:lnTo>
                  <a:lnTo>
                    <a:pt x="3665232" y="5423934"/>
                  </a:lnTo>
                  <a:lnTo>
                    <a:pt x="0" y="5423934"/>
                  </a:lnTo>
                  <a:close/>
                </a:path>
              </a:pathLst>
            </a:custGeom>
            <a:blipFill>
              <a:blip r:embed="rId3">
                <a:alphaModFix amt="0"/>
              </a:blip>
              <a:stretch>
                <a:fillRect l="-139867" r="-139867"/>
              </a:stretch>
            </a:blipFill>
          </p:spPr>
          <p:txBody>
            <a:bodyPr/>
            <a:lstStyle/>
            <a:p>
              <a:endParaRPr lang="en-US"/>
            </a:p>
          </p:txBody>
        </p:sp>
        <p:sp>
          <p:nvSpPr>
            <p:cNvPr id="8" name="TextBox 8"/>
            <p:cNvSpPr txBox="1"/>
            <p:nvPr/>
          </p:nvSpPr>
          <p:spPr>
            <a:xfrm>
              <a:off x="0" y="-19050"/>
              <a:ext cx="3665233" cy="5442979"/>
            </a:xfrm>
            <a:prstGeom prst="rect">
              <a:avLst/>
            </a:prstGeom>
          </p:spPr>
          <p:txBody>
            <a:bodyPr lIns="0" tIns="0" rIns="0" bIns="0" rtlCol="0" anchor="ctr"/>
            <a:lstStyle/>
            <a:p>
              <a:pPr algn="l">
                <a:lnSpc>
                  <a:spcPts val="3916"/>
                </a:lnSpc>
              </a:pPr>
              <a:r>
                <a:rPr lang="en-US" sz="3840" b="1" spc="-53">
                  <a:solidFill>
                    <a:srgbClr val="FFFFFF"/>
                  </a:solidFill>
                  <a:latin typeface="Calibri (MS) Bold"/>
                  <a:ea typeface="Calibri (MS) Bold"/>
                  <a:cs typeface="Calibri (MS) Bold"/>
                  <a:sym typeface="Calibri (MS) Bold"/>
                </a:rPr>
                <a:t>The </a:t>
              </a:r>
            </a:p>
            <a:p>
              <a:pPr algn="l">
                <a:lnSpc>
                  <a:spcPts val="3916"/>
                </a:lnSpc>
              </a:pPr>
              <a:r>
                <a:rPr lang="en-US" sz="3840" b="1" spc="-53">
                  <a:solidFill>
                    <a:srgbClr val="FFFFFF"/>
                  </a:solidFill>
                  <a:latin typeface="Calibri (MS) Bold"/>
                  <a:ea typeface="Calibri (MS) Bold"/>
                  <a:cs typeface="Calibri (MS) Bold"/>
                  <a:sym typeface="Calibri (MS) Bold"/>
                </a:rPr>
                <a:t>Dangers of  Marijuana (Cannabis/THC)  Edibles/ Drinks</a:t>
              </a:r>
            </a:p>
          </p:txBody>
        </p:sp>
      </p:grpSp>
      <p:sp>
        <p:nvSpPr>
          <p:cNvPr id="9" name="TextBox 9"/>
          <p:cNvSpPr txBox="1"/>
          <p:nvPr/>
        </p:nvSpPr>
        <p:spPr>
          <a:xfrm>
            <a:off x="516179" y="925551"/>
            <a:ext cx="8549488" cy="4874920"/>
          </a:xfrm>
          <a:prstGeom prst="rect">
            <a:avLst/>
          </a:prstGeom>
        </p:spPr>
        <p:txBody>
          <a:bodyPr lIns="0" tIns="0" rIns="0" bIns="0" rtlCol="0" anchor="t">
            <a:spAutoFit/>
          </a:bodyPr>
          <a:lstStyle/>
          <a:p>
            <a:pPr algn="ctr">
              <a:lnSpc>
                <a:spcPts val="4147"/>
              </a:lnSpc>
            </a:pPr>
            <a:r>
              <a:rPr lang="en-US" sz="3840" b="1">
                <a:solidFill>
                  <a:srgbClr val="000000"/>
                </a:solidFill>
                <a:latin typeface="Calibri (MS) Bold"/>
                <a:ea typeface="Calibri (MS) Bold"/>
                <a:cs typeface="Calibri (MS) Bold"/>
                <a:sym typeface="Calibri (MS) Bold"/>
              </a:rPr>
              <a:t>Consuming Edibles/Drinks Can Result in Overdose Effects That Include:</a:t>
            </a:r>
          </a:p>
          <a:p>
            <a:pPr algn="l">
              <a:lnSpc>
                <a:spcPts val="3686"/>
              </a:lnSpc>
            </a:pPr>
            <a:endParaRPr lang="en-US" sz="3840" b="1">
              <a:solidFill>
                <a:srgbClr val="000000"/>
              </a:solidFill>
              <a:latin typeface="Calibri (MS) Bold"/>
              <a:ea typeface="Calibri (MS) Bold"/>
              <a:cs typeface="Calibri (MS) Bold"/>
              <a:sym typeface="Calibri (MS) Bold"/>
            </a:endParaRPr>
          </a:p>
          <a:p>
            <a:pPr algn="l">
              <a:lnSpc>
                <a:spcPts val="3686"/>
              </a:lnSpc>
            </a:pPr>
            <a:r>
              <a:rPr lang="en-US" sz="3413">
                <a:solidFill>
                  <a:srgbClr val="000000"/>
                </a:solidFill>
                <a:latin typeface="Calibri (MS)"/>
                <a:ea typeface="Calibri (MS)"/>
                <a:cs typeface="Calibri (MS)"/>
                <a:sym typeface="Calibri (MS)"/>
              </a:rPr>
              <a:t>Intoxication/altered perception </a:t>
            </a:r>
          </a:p>
          <a:p>
            <a:pPr algn="l">
              <a:lnSpc>
                <a:spcPts val="3686"/>
              </a:lnSpc>
            </a:pPr>
            <a:r>
              <a:rPr lang="en-US" sz="3413">
                <a:solidFill>
                  <a:srgbClr val="000000"/>
                </a:solidFill>
                <a:latin typeface="Calibri (MS)"/>
                <a:ea typeface="Calibri (MS)"/>
                <a:cs typeface="Calibri (MS)"/>
                <a:sym typeface="Calibri (MS)"/>
              </a:rPr>
              <a:t>Anxiety/panic/paranoia</a:t>
            </a:r>
          </a:p>
          <a:p>
            <a:pPr algn="l">
              <a:lnSpc>
                <a:spcPts val="3686"/>
              </a:lnSpc>
            </a:pPr>
            <a:r>
              <a:rPr lang="en-US" sz="3413">
                <a:solidFill>
                  <a:srgbClr val="000000"/>
                </a:solidFill>
                <a:latin typeface="Calibri (MS)"/>
                <a:ea typeface="Calibri (MS)"/>
                <a:cs typeface="Calibri (MS)"/>
                <a:sym typeface="Calibri (MS)"/>
              </a:rPr>
              <a:t>Dizziness/weakness</a:t>
            </a:r>
          </a:p>
          <a:p>
            <a:pPr algn="l">
              <a:lnSpc>
                <a:spcPts val="3686"/>
              </a:lnSpc>
            </a:pPr>
            <a:r>
              <a:rPr lang="en-US" sz="3413">
                <a:solidFill>
                  <a:srgbClr val="000000"/>
                </a:solidFill>
                <a:latin typeface="Calibri (MS)"/>
                <a:ea typeface="Calibri (MS)"/>
                <a:cs typeface="Calibri (MS)"/>
                <a:sym typeface="Calibri (MS)"/>
              </a:rPr>
              <a:t>Slurred speech</a:t>
            </a:r>
          </a:p>
          <a:p>
            <a:pPr algn="l">
              <a:lnSpc>
                <a:spcPts val="3686"/>
              </a:lnSpc>
            </a:pPr>
            <a:r>
              <a:rPr lang="en-US" sz="3413">
                <a:solidFill>
                  <a:srgbClr val="000000"/>
                </a:solidFill>
                <a:latin typeface="Calibri (MS)"/>
                <a:ea typeface="Calibri (MS)"/>
                <a:cs typeface="Calibri (MS)"/>
                <a:sym typeface="Calibri (MS)"/>
              </a:rPr>
              <a:t>Poor coordination </a:t>
            </a:r>
          </a:p>
          <a:p>
            <a:pPr algn="l">
              <a:lnSpc>
                <a:spcPts val="3686"/>
              </a:lnSpc>
            </a:pPr>
            <a:r>
              <a:rPr lang="en-US" sz="3413">
                <a:solidFill>
                  <a:srgbClr val="000000"/>
                </a:solidFill>
                <a:latin typeface="Calibri (MS)"/>
                <a:ea typeface="Calibri (MS)"/>
                <a:cs typeface="Calibri (MS)"/>
                <a:sym typeface="Calibri (MS)"/>
              </a:rPr>
              <a:t>Increased heart rate/breathing problems</a:t>
            </a:r>
          </a:p>
          <a:p>
            <a:pPr algn="l">
              <a:lnSpc>
                <a:spcPts val="3686"/>
              </a:lnSpc>
            </a:pPr>
            <a:r>
              <a:rPr lang="en-US" sz="3413">
                <a:solidFill>
                  <a:srgbClr val="000000"/>
                </a:solidFill>
                <a:latin typeface="Calibri (MS)"/>
                <a:ea typeface="Calibri (MS)"/>
                <a:cs typeface="Calibri (MS)"/>
                <a:sym typeface="Calibri (MS)"/>
              </a:rPr>
              <a:t>Uncontrolled vomiting</a:t>
            </a:r>
          </a:p>
        </p:txBody>
      </p:sp>
      <p:grpSp>
        <p:nvGrpSpPr>
          <p:cNvPr id="10" name="Group 10"/>
          <p:cNvGrpSpPr/>
          <p:nvPr/>
        </p:nvGrpSpPr>
        <p:grpSpPr>
          <a:xfrm>
            <a:off x="6451159" y="2666524"/>
            <a:ext cx="2614508" cy="1982152"/>
            <a:chOff x="0" y="0"/>
            <a:chExt cx="3486010" cy="2642870"/>
          </a:xfrm>
        </p:grpSpPr>
        <p:sp>
          <p:nvSpPr>
            <p:cNvPr id="11" name="Freeform 11" descr="Emergency Room Visit, From an ER Doctor ..."/>
            <p:cNvSpPr/>
            <p:nvPr/>
          </p:nvSpPr>
          <p:spPr>
            <a:xfrm>
              <a:off x="0" y="0"/>
              <a:ext cx="3486023" cy="2642870"/>
            </a:xfrm>
            <a:custGeom>
              <a:avLst/>
              <a:gdLst/>
              <a:ahLst/>
              <a:cxnLst/>
              <a:rect l="l" t="t" r="r" b="b"/>
              <a:pathLst>
                <a:path w="3486023" h="2642870">
                  <a:moveTo>
                    <a:pt x="0" y="0"/>
                  </a:moveTo>
                  <a:lnTo>
                    <a:pt x="3486023" y="0"/>
                  </a:lnTo>
                  <a:lnTo>
                    <a:pt x="3486023" y="2642870"/>
                  </a:lnTo>
                  <a:lnTo>
                    <a:pt x="0" y="2642870"/>
                  </a:lnTo>
                  <a:lnTo>
                    <a:pt x="0" y="0"/>
                  </a:lnTo>
                  <a:close/>
                </a:path>
              </a:pathLst>
            </a:custGeom>
            <a:blipFill>
              <a:blip r:embed="rId4"/>
              <a:stretch>
                <a:fillRect r="-1214"/>
              </a:stretch>
            </a:blipFill>
          </p:spPr>
          <p:txBody>
            <a:bodyPr/>
            <a:lstStyle/>
            <a:p>
              <a:endParaRPr lang="en-US"/>
            </a:p>
          </p:txBody>
        </p:sp>
      </p:grpSp>
      <p:sp>
        <p:nvSpPr>
          <p:cNvPr id="12" name="TextBox 12"/>
          <p:cNvSpPr txBox="1"/>
          <p:nvPr/>
        </p:nvSpPr>
        <p:spPr>
          <a:xfrm>
            <a:off x="7081523" y="6275708"/>
            <a:ext cx="2336797" cy="528066"/>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         Healthychildren.org</a:t>
            </a:r>
          </a:p>
          <a:p>
            <a:pPr algn="l">
              <a:lnSpc>
                <a:spcPts val="1535"/>
              </a:lnSpc>
            </a:pPr>
            <a:endParaRPr lang="en-US" sz="1279">
              <a:solidFill>
                <a:srgbClr val="000000"/>
              </a:solidFill>
              <a:latin typeface="Calibri (MS)"/>
              <a:ea typeface="Calibri (MS)"/>
              <a:cs typeface="Calibri (MS)"/>
              <a:sym typeface="Calibri (MS)"/>
            </a:endParaRPr>
          </a:p>
        </p:txBody>
      </p:sp>
    </p:spTree>
  </p:cSld>
  <p:clrMapOvr>
    <a:masterClrMapping/>
  </p:clrMapOvr>
  <p:transition>
    <p:cover dir="l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1706880" y="-1003354"/>
            <a:ext cx="8209283" cy="2761031"/>
            <a:chOff x="0" y="0"/>
            <a:chExt cx="10945711" cy="3681375"/>
          </a:xfrm>
        </p:grpSpPr>
        <p:sp>
          <p:nvSpPr>
            <p:cNvPr id="8" name="Freeform 8"/>
            <p:cNvSpPr/>
            <p:nvPr/>
          </p:nvSpPr>
          <p:spPr>
            <a:xfrm>
              <a:off x="0" y="0"/>
              <a:ext cx="10945706" cy="3681379"/>
            </a:xfrm>
            <a:custGeom>
              <a:avLst/>
              <a:gdLst/>
              <a:ahLst/>
              <a:cxnLst/>
              <a:rect l="l" t="t" r="r" b="b"/>
              <a:pathLst>
                <a:path w="10945706" h="3681379">
                  <a:moveTo>
                    <a:pt x="0" y="0"/>
                  </a:moveTo>
                  <a:lnTo>
                    <a:pt x="10945706" y="0"/>
                  </a:lnTo>
                  <a:lnTo>
                    <a:pt x="10945706" y="3681379"/>
                  </a:lnTo>
                  <a:lnTo>
                    <a:pt x="0" y="3681379"/>
                  </a:lnTo>
                  <a:close/>
                </a:path>
              </a:pathLst>
            </a:custGeom>
            <a:blipFill>
              <a:blip r:embed="rId3">
                <a:alphaModFix amt="0"/>
              </a:blip>
              <a:stretch>
                <a:fillRect t="-42111" b="26242"/>
              </a:stretch>
            </a:blipFill>
          </p:spPr>
          <p:txBody>
            <a:bodyPr/>
            <a:lstStyle/>
            <a:p>
              <a:endParaRPr lang="en-US"/>
            </a:p>
          </p:txBody>
        </p:sp>
        <p:sp>
          <p:nvSpPr>
            <p:cNvPr id="9" name="TextBox 9"/>
            <p:cNvSpPr txBox="1"/>
            <p:nvPr/>
          </p:nvSpPr>
          <p:spPr>
            <a:xfrm>
              <a:off x="0" y="85725"/>
              <a:ext cx="10945711" cy="3595650"/>
            </a:xfrm>
            <a:prstGeom prst="rect">
              <a:avLst/>
            </a:prstGeom>
          </p:spPr>
          <p:txBody>
            <a:bodyPr lIns="0" tIns="0" rIns="0" bIns="0" rtlCol="0" anchor="b"/>
            <a:lstStyle/>
            <a:p>
              <a:pPr algn="ctr">
                <a:lnSpc>
                  <a:spcPts val="5287"/>
                </a:lnSpc>
              </a:pPr>
              <a:endParaRPr/>
            </a:p>
            <a:p>
              <a:pPr algn="ctr">
                <a:lnSpc>
                  <a:spcPts val="5287"/>
                </a:lnSpc>
              </a:pPr>
              <a:endParaRPr/>
            </a:p>
            <a:p>
              <a:pPr algn="ctr">
                <a:lnSpc>
                  <a:spcPts val="4308"/>
                </a:lnSpc>
              </a:pPr>
              <a:r>
                <a:rPr lang="en-US" sz="4223" b="1" spc="-53">
                  <a:solidFill>
                    <a:srgbClr val="404040"/>
                  </a:solidFill>
                  <a:latin typeface="Calibri (MS) Bold"/>
                  <a:ea typeface="Calibri (MS) Bold"/>
                  <a:cs typeface="Calibri (MS) Bold"/>
                  <a:sym typeface="Calibri (MS) Bold"/>
                </a:rPr>
                <a:t>  </a:t>
              </a:r>
              <a:r>
                <a:rPr lang="en-US" sz="4223" b="1" spc="-53">
                  <a:solidFill>
                    <a:srgbClr val="0D0D0D"/>
                  </a:solidFill>
                  <a:latin typeface="Calibri (MS) Bold"/>
                  <a:ea typeface="Calibri (MS) Bold"/>
                  <a:cs typeface="Calibri (MS) Bold"/>
                  <a:sym typeface="Calibri (MS) Bold"/>
                </a:rPr>
                <a:t>Marijuana (Cannabis/THC) </a:t>
              </a:r>
            </a:p>
            <a:p>
              <a:pPr algn="ctr">
                <a:lnSpc>
                  <a:spcPts val="4308"/>
                </a:lnSpc>
              </a:pPr>
              <a:r>
                <a:rPr lang="en-US" sz="4223" b="1" spc="-53">
                  <a:solidFill>
                    <a:srgbClr val="0D0D0D"/>
                  </a:solidFill>
                  <a:latin typeface="Calibri (MS) Bold"/>
                  <a:ea typeface="Calibri (MS) Bold"/>
                  <a:cs typeface="Calibri (MS) Bold"/>
                  <a:sym typeface="Calibri (MS) Bold"/>
                </a:rPr>
                <a:t>   Affects Each Person Differently</a:t>
              </a:r>
            </a:p>
          </p:txBody>
        </p:sp>
      </p:grpSp>
      <p:sp>
        <p:nvSpPr>
          <p:cNvPr id="10" name="TextBox 10"/>
          <p:cNvSpPr txBox="1"/>
          <p:nvPr/>
        </p:nvSpPr>
        <p:spPr>
          <a:xfrm>
            <a:off x="595337" y="2684783"/>
            <a:ext cx="8900284" cy="3651925"/>
          </a:xfrm>
          <a:prstGeom prst="rect">
            <a:avLst/>
          </a:prstGeom>
        </p:spPr>
        <p:txBody>
          <a:bodyPr lIns="0" tIns="0" rIns="0" bIns="0" rtlCol="0" anchor="t">
            <a:spAutoFit/>
          </a:bodyPr>
          <a:lstStyle/>
          <a:p>
            <a:pPr algn="l">
              <a:lnSpc>
                <a:spcPts val="2585"/>
              </a:lnSpc>
            </a:pPr>
            <a:r>
              <a:rPr lang="en-US" sz="2992" b="1">
                <a:solidFill>
                  <a:srgbClr val="404040"/>
                </a:solidFill>
                <a:latin typeface="Calibri (MS) Bold"/>
                <a:ea typeface="Calibri (MS) Bold"/>
                <a:cs typeface="Calibri (MS) Bold"/>
                <a:sym typeface="Calibri (MS) Bold"/>
              </a:rPr>
              <a:t>Effects vary based on:</a:t>
            </a:r>
          </a:p>
          <a:p>
            <a:pPr algn="l">
              <a:lnSpc>
                <a:spcPts val="2585"/>
              </a:lnSpc>
            </a:pPr>
            <a:endParaRPr lang="en-US" sz="2992" b="1">
              <a:solidFill>
                <a:srgbClr val="404040"/>
              </a:solidFill>
              <a:latin typeface="Calibri (MS) Bold"/>
              <a:ea typeface="Calibri (MS) Bold"/>
              <a:cs typeface="Calibri (MS) Bold"/>
              <a:sym typeface="Calibri (MS) Bold"/>
            </a:endParaRPr>
          </a:p>
          <a:p>
            <a:pPr algn="l">
              <a:lnSpc>
                <a:spcPts val="2585"/>
              </a:lnSpc>
            </a:pPr>
            <a:endParaRPr lang="en-US" sz="2992" b="1">
              <a:solidFill>
                <a:srgbClr val="404040"/>
              </a:solidFill>
              <a:latin typeface="Calibri (MS) Bold"/>
              <a:ea typeface="Calibri (MS) Bold"/>
              <a:cs typeface="Calibri (MS) Bold"/>
              <a:sym typeface="Calibri (MS) Bold"/>
            </a:endParaRPr>
          </a:p>
          <a:p>
            <a:pPr algn="l">
              <a:lnSpc>
                <a:spcPts val="2585"/>
              </a:lnSpc>
            </a:pPr>
            <a:r>
              <a:rPr lang="en-US" sz="2992">
                <a:solidFill>
                  <a:srgbClr val="000000"/>
                </a:solidFill>
                <a:latin typeface="Calibri (MS)"/>
                <a:ea typeface="Calibri (MS)"/>
                <a:cs typeface="Calibri (MS)"/>
                <a:sym typeface="Calibri (MS)"/>
              </a:rPr>
              <a:t>Biology (e.g., gender, weight, family history of addiction) </a:t>
            </a:r>
          </a:p>
          <a:p>
            <a:pPr algn="l">
              <a:lnSpc>
                <a:spcPts val="2585"/>
              </a:lnSpc>
            </a:pPr>
            <a:endParaRPr lang="en-US" sz="2992">
              <a:solidFill>
                <a:srgbClr val="000000"/>
              </a:solidFill>
              <a:latin typeface="Calibri (MS)"/>
              <a:ea typeface="Calibri (MS)"/>
              <a:cs typeface="Calibri (MS)"/>
              <a:sym typeface="Calibri (MS)"/>
            </a:endParaRPr>
          </a:p>
          <a:p>
            <a:pPr algn="l">
              <a:lnSpc>
                <a:spcPts val="2585"/>
              </a:lnSpc>
            </a:pPr>
            <a:r>
              <a:rPr lang="en-US" sz="2992">
                <a:solidFill>
                  <a:srgbClr val="000000"/>
                </a:solidFill>
                <a:latin typeface="Calibri (MS)"/>
                <a:ea typeface="Calibri (MS)"/>
                <a:cs typeface="Calibri (MS)"/>
                <a:sym typeface="Calibri (MS)"/>
              </a:rPr>
              <a:t>Strength of the marijuana (amount of THC) </a:t>
            </a:r>
          </a:p>
          <a:p>
            <a:pPr algn="l">
              <a:lnSpc>
                <a:spcPts val="2585"/>
              </a:lnSpc>
            </a:pPr>
            <a:endParaRPr lang="en-US" sz="2992">
              <a:solidFill>
                <a:srgbClr val="000000"/>
              </a:solidFill>
              <a:latin typeface="Calibri (MS)"/>
              <a:ea typeface="Calibri (MS)"/>
              <a:cs typeface="Calibri (MS)"/>
              <a:sym typeface="Calibri (MS)"/>
            </a:endParaRPr>
          </a:p>
          <a:p>
            <a:pPr algn="l">
              <a:lnSpc>
                <a:spcPts val="2585"/>
              </a:lnSpc>
            </a:pPr>
            <a:r>
              <a:rPr lang="en-US" sz="2992">
                <a:solidFill>
                  <a:srgbClr val="000000"/>
                </a:solidFill>
                <a:latin typeface="Calibri (MS)"/>
                <a:ea typeface="Calibri (MS)"/>
                <a:cs typeface="Calibri (MS)"/>
                <a:sym typeface="Calibri (MS)"/>
              </a:rPr>
              <a:t>Whether alcohol or other drugs are also used </a:t>
            </a:r>
          </a:p>
          <a:p>
            <a:pPr algn="l">
              <a:lnSpc>
                <a:spcPts val="2585"/>
              </a:lnSpc>
            </a:pPr>
            <a:endParaRPr lang="en-US" sz="2992">
              <a:solidFill>
                <a:srgbClr val="000000"/>
              </a:solidFill>
              <a:latin typeface="Calibri (MS)"/>
              <a:ea typeface="Calibri (MS)"/>
              <a:cs typeface="Calibri (MS)"/>
              <a:sym typeface="Calibri (MS)"/>
            </a:endParaRPr>
          </a:p>
          <a:p>
            <a:pPr algn="l">
              <a:lnSpc>
                <a:spcPts val="2585"/>
              </a:lnSpc>
            </a:pPr>
            <a:r>
              <a:rPr lang="en-US" sz="2992">
                <a:solidFill>
                  <a:srgbClr val="000000"/>
                </a:solidFill>
                <a:latin typeface="Calibri (MS)"/>
                <a:ea typeface="Calibri (MS)"/>
                <a:cs typeface="Calibri (MS)"/>
                <a:sym typeface="Calibri (MS)"/>
              </a:rPr>
              <a:t>Amount used and how it is used (smoked/vaped/eaten/drank)</a:t>
            </a:r>
          </a:p>
        </p:txBody>
      </p:sp>
      <p:grpSp>
        <p:nvGrpSpPr>
          <p:cNvPr id="11" name="Group 11"/>
          <p:cNvGrpSpPr/>
          <p:nvPr/>
        </p:nvGrpSpPr>
        <p:grpSpPr>
          <a:xfrm>
            <a:off x="115148" y="196425"/>
            <a:ext cx="2308974" cy="2156479"/>
            <a:chOff x="0" y="0"/>
            <a:chExt cx="3078632" cy="2875305"/>
          </a:xfrm>
        </p:grpSpPr>
        <p:sp>
          <p:nvSpPr>
            <p:cNvPr id="12" name="Freeform 12" descr="images (10).jpg"/>
            <p:cNvSpPr/>
            <p:nvPr/>
          </p:nvSpPr>
          <p:spPr>
            <a:xfrm>
              <a:off x="0" y="0"/>
              <a:ext cx="3078607" cy="2875280"/>
            </a:xfrm>
            <a:custGeom>
              <a:avLst/>
              <a:gdLst/>
              <a:ahLst/>
              <a:cxnLst/>
              <a:rect l="l" t="t" r="r" b="b"/>
              <a:pathLst>
                <a:path w="3078607" h="2875280">
                  <a:moveTo>
                    <a:pt x="0" y="0"/>
                  </a:moveTo>
                  <a:lnTo>
                    <a:pt x="3078607" y="0"/>
                  </a:lnTo>
                  <a:lnTo>
                    <a:pt x="3078607" y="2875280"/>
                  </a:lnTo>
                  <a:lnTo>
                    <a:pt x="0" y="2875280"/>
                  </a:lnTo>
                  <a:lnTo>
                    <a:pt x="0" y="0"/>
                  </a:lnTo>
                  <a:close/>
                </a:path>
              </a:pathLst>
            </a:custGeom>
            <a:blipFill>
              <a:blip r:embed="rId4"/>
              <a:stretch>
                <a:fillRect l="-61127" r="-5651"/>
              </a:stretch>
            </a:blipFill>
          </p:spPr>
          <p:txBody>
            <a:bodyPr/>
            <a:lstStyle/>
            <a:p>
              <a:endParaRPr lang="en-US"/>
            </a:p>
          </p:txBody>
        </p:sp>
      </p:grpSp>
      <p:sp>
        <p:nvSpPr>
          <p:cNvPr id="13" name="TextBox 13"/>
          <p:cNvSpPr txBox="1"/>
          <p:nvPr/>
        </p:nvSpPr>
        <p:spPr>
          <a:xfrm>
            <a:off x="7848599" y="6265546"/>
            <a:ext cx="1309663" cy="192360"/>
          </a:xfrm>
          <a:prstGeom prst="rect">
            <a:avLst/>
          </a:prstGeom>
        </p:spPr>
        <p:txBody>
          <a:bodyPr wrap="square"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CDC</a:t>
            </a:r>
          </a:p>
        </p:txBody>
      </p:sp>
    </p:spTree>
  </p:cSld>
  <p:clrMapOvr>
    <a:masterClrMapping/>
  </p:clrMapOvr>
  <p:transition>
    <p:cover dir="l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501615" y="292447"/>
            <a:ext cx="8778240" cy="1514970"/>
            <a:chOff x="0" y="0"/>
            <a:chExt cx="11704320" cy="2019960"/>
          </a:xfrm>
        </p:grpSpPr>
        <p:sp>
          <p:nvSpPr>
            <p:cNvPr id="8" name="Freeform 8"/>
            <p:cNvSpPr/>
            <p:nvPr/>
          </p:nvSpPr>
          <p:spPr>
            <a:xfrm>
              <a:off x="0" y="0"/>
              <a:ext cx="11704320" cy="2019954"/>
            </a:xfrm>
            <a:custGeom>
              <a:avLst/>
              <a:gdLst/>
              <a:ahLst/>
              <a:cxnLst/>
              <a:rect l="l" t="t" r="r" b="b"/>
              <a:pathLst>
                <a:path w="11704320" h="2019954">
                  <a:moveTo>
                    <a:pt x="0" y="0"/>
                  </a:moveTo>
                  <a:lnTo>
                    <a:pt x="11704320" y="0"/>
                  </a:lnTo>
                  <a:lnTo>
                    <a:pt x="11704320" y="2019954"/>
                  </a:lnTo>
                  <a:lnTo>
                    <a:pt x="0" y="2019954"/>
                  </a:lnTo>
                  <a:close/>
                </a:path>
              </a:pathLst>
            </a:custGeom>
            <a:blipFill>
              <a:blip r:embed="rId3">
                <a:alphaModFix amt="0"/>
              </a:blip>
              <a:stretch>
                <a:fillRect t="-75347" b="-50459"/>
              </a:stretch>
            </a:blipFill>
          </p:spPr>
          <p:txBody>
            <a:bodyPr/>
            <a:lstStyle/>
            <a:p>
              <a:endParaRPr lang="en-US"/>
            </a:p>
          </p:txBody>
        </p:sp>
        <p:sp>
          <p:nvSpPr>
            <p:cNvPr id="9" name="TextBox 9"/>
            <p:cNvSpPr txBox="1"/>
            <p:nvPr/>
          </p:nvSpPr>
          <p:spPr>
            <a:xfrm>
              <a:off x="0" y="-19050"/>
              <a:ext cx="11704320" cy="2039010"/>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Your Body</a:t>
              </a:r>
            </a:p>
          </p:txBody>
        </p:sp>
      </p:grpSp>
      <p:sp>
        <p:nvSpPr>
          <p:cNvPr id="10" name="TextBox 10"/>
          <p:cNvSpPr txBox="1"/>
          <p:nvPr/>
        </p:nvSpPr>
        <p:spPr>
          <a:xfrm>
            <a:off x="501615" y="1988182"/>
            <a:ext cx="6448149" cy="4748936"/>
          </a:xfrm>
          <a:prstGeom prst="rect">
            <a:avLst/>
          </a:prstGeom>
        </p:spPr>
        <p:txBody>
          <a:bodyPr lIns="0" tIns="0" rIns="0" bIns="0" rtlCol="0" anchor="t">
            <a:spAutoFit/>
          </a:bodyPr>
          <a:lstStyle/>
          <a:p>
            <a:pPr algn="l">
              <a:lnSpc>
                <a:spcPts val="3088"/>
              </a:lnSpc>
            </a:pPr>
            <a:r>
              <a:rPr lang="en-US" sz="2859">
                <a:solidFill>
                  <a:srgbClr val="404040"/>
                </a:solidFill>
                <a:latin typeface="Calibri (MS)"/>
                <a:ea typeface="Calibri (MS)"/>
                <a:cs typeface="Calibri (MS)"/>
                <a:sym typeface="Calibri (MS)"/>
              </a:rPr>
              <a:t>THC (Delta-9 tetrahydrocannabinol) </a:t>
            </a:r>
            <a:r>
              <a:rPr lang="en-US" sz="2859" b="1">
                <a:solidFill>
                  <a:srgbClr val="864A04"/>
                </a:solidFill>
                <a:latin typeface="Calibri (MS) Bold"/>
                <a:ea typeface="Calibri (MS) Bold"/>
                <a:cs typeface="Calibri (MS) Bold"/>
                <a:sym typeface="Calibri (MS) Bold"/>
              </a:rPr>
              <a:t>rapidly passes from the lungs into the bloodstream</a:t>
            </a:r>
            <a:r>
              <a:rPr lang="en-US" sz="2859">
                <a:solidFill>
                  <a:srgbClr val="864A04"/>
                </a:solidFill>
                <a:latin typeface="Calibri (MS)"/>
                <a:ea typeface="Calibri (MS)"/>
                <a:cs typeface="Calibri (MS)"/>
                <a:sym typeface="Calibri (MS)"/>
              </a:rPr>
              <a:t>, </a:t>
            </a:r>
            <a:r>
              <a:rPr lang="en-US" sz="2859">
                <a:solidFill>
                  <a:srgbClr val="404040"/>
                </a:solidFill>
                <a:latin typeface="Calibri (MS)"/>
                <a:ea typeface="Calibri (MS)"/>
                <a:cs typeface="Calibri (MS)"/>
                <a:sym typeface="Calibri (MS)"/>
              </a:rPr>
              <a:t>which carries the addictive chemical to organs throughout the body, including the brain.</a:t>
            </a:r>
          </a:p>
          <a:p>
            <a:pPr marL="368063" lvl="1" indent="-184031" algn="l">
              <a:lnSpc>
                <a:spcPts val="3088"/>
              </a:lnSpc>
            </a:pPr>
            <a:endParaRPr lang="en-US" sz="2859">
              <a:solidFill>
                <a:srgbClr val="404040"/>
              </a:solidFill>
              <a:latin typeface="Calibri (MS)"/>
              <a:ea typeface="Calibri (MS)"/>
              <a:cs typeface="Calibri (MS)"/>
              <a:sym typeface="Calibri (MS)"/>
            </a:endParaRPr>
          </a:p>
          <a:p>
            <a:pPr algn="l">
              <a:lnSpc>
                <a:spcPts val="3088"/>
              </a:lnSpc>
            </a:pPr>
            <a:r>
              <a:rPr lang="en-US" sz="2859">
                <a:solidFill>
                  <a:srgbClr val="404040"/>
                </a:solidFill>
                <a:latin typeface="Calibri (MS)"/>
                <a:ea typeface="Calibri (MS)"/>
                <a:cs typeface="Calibri (MS)"/>
                <a:sym typeface="Calibri (MS)"/>
              </a:rPr>
              <a:t>THC is </a:t>
            </a:r>
            <a:r>
              <a:rPr lang="en-US" sz="2859" b="1">
                <a:solidFill>
                  <a:srgbClr val="864A04"/>
                </a:solidFill>
                <a:latin typeface="Calibri (MS) Bold"/>
                <a:ea typeface="Calibri (MS) Bold"/>
                <a:cs typeface="Calibri (MS) Bold"/>
                <a:sym typeface="Calibri (MS) Bold"/>
              </a:rPr>
              <a:t>quickly</a:t>
            </a:r>
            <a:r>
              <a:rPr lang="en-US" sz="2859">
                <a:solidFill>
                  <a:srgbClr val="864A04"/>
                </a:solidFill>
                <a:latin typeface="Calibri (MS)"/>
                <a:ea typeface="Calibri (MS)"/>
                <a:cs typeface="Calibri (MS)"/>
                <a:sym typeface="Calibri (MS)"/>
              </a:rPr>
              <a:t> </a:t>
            </a:r>
            <a:r>
              <a:rPr lang="en-US" sz="2859" b="1">
                <a:solidFill>
                  <a:srgbClr val="864A04"/>
                </a:solidFill>
                <a:latin typeface="Calibri (MS) Bold"/>
                <a:ea typeface="Calibri (MS) Bold"/>
                <a:cs typeface="Calibri (MS) Bold"/>
                <a:sym typeface="Calibri (MS) Bold"/>
              </a:rPr>
              <a:t>absorbed by various organs in the body</a:t>
            </a:r>
            <a:r>
              <a:rPr lang="en-US" sz="2859">
                <a:solidFill>
                  <a:srgbClr val="000000"/>
                </a:solidFill>
                <a:latin typeface="Calibri (MS)"/>
                <a:ea typeface="Calibri (MS)"/>
                <a:cs typeface="Calibri (MS)"/>
                <a:sym typeface="Calibri (MS)"/>
              </a:rPr>
              <a:t>,</a:t>
            </a:r>
            <a:r>
              <a:rPr lang="en-US" sz="2859" b="1">
                <a:solidFill>
                  <a:srgbClr val="000000"/>
                </a:solidFill>
                <a:latin typeface="Calibri (MS) Bold"/>
                <a:ea typeface="Calibri (MS) Bold"/>
                <a:cs typeface="Calibri (MS) Bold"/>
                <a:sym typeface="Calibri (MS) Bold"/>
              </a:rPr>
              <a:t> </a:t>
            </a:r>
            <a:r>
              <a:rPr lang="en-US" sz="2859">
                <a:solidFill>
                  <a:srgbClr val="000000"/>
                </a:solidFill>
                <a:latin typeface="Calibri (MS)"/>
                <a:ea typeface="Calibri (MS)"/>
                <a:cs typeface="Calibri (MS)"/>
                <a:sym typeface="Calibri (MS)"/>
              </a:rPr>
              <a:t>including the brain. </a:t>
            </a:r>
          </a:p>
          <a:p>
            <a:pPr marL="368063" lvl="1" indent="-184031" algn="l">
              <a:lnSpc>
                <a:spcPts val="3088"/>
              </a:lnSpc>
            </a:pPr>
            <a:endParaRPr lang="en-US" sz="2859">
              <a:solidFill>
                <a:srgbClr val="000000"/>
              </a:solidFill>
              <a:latin typeface="Calibri (MS)"/>
              <a:ea typeface="Calibri (MS)"/>
              <a:cs typeface="Calibri (MS)"/>
              <a:sym typeface="Calibri (MS)"/>
            </a:endParaRPr>
          </a:p>
          <a:p>
            <a:pPr algn="l">
              <a:lnSpc>
                <a:spcPts val="3088"/>
              </a:lnSpc>
            </a:pPr>
            <a:r>
              <a:rPr lang="en-US" sz="2859">
                <a:solidFill>
                  <a:srgbClr val="404040"/>
                </a:solidFill>
                <a:latin typeface="Calibri (MS)"/>
                <a:ea typeface="Calibri (MS)"/>
                <a:cs typeface="Calibri (MS)"/>
                <a:sym typeface="Calibri (MS)"/>
              </a:rPr>
              <a:t>THC stays in the body for a long period of time. </a:t>
            </a:r>
          </a:p>
          <a:p>
            <a:pPr marL="368063" lvl="1" indent="-184031" algn="l">
              <a:lnSpc>
                <a:spcPts val="3088"/>
              </a:lnSpc>
            </a:pPr>
            <a:endParaRPr lang="en-US" sz="2859">
              <a:solidFill>
                <a:srgbClr val="404040"/>
              </a:solidFill>
              <a:latin typeface="Calibri (MS)"/>
              <a:ea typeface="Calibri (MS)"/>
              <a:cs typeface="Calibri (MS)"/>
              <a:sym typeface="Calibri (MS)"/>
            </a:endParaRPr>
          </a:p>
        </p:txBody>
      </p:sp>
      <p:grpSp>
        <p:nvGrpSpPr>
          <p:cNvPr id="11" name="Group 11"/>
          <p:cNvGrpSpPr/>
          <p:nvPr/>
        </p:nvGrpSpPr>
        <p:grpSpPr>
          <a:xfrm>
            <a:off x="7313971" y="1899973"/>
            <a:ext cx="1965884" cy="4196705"/>
            <a:chOff x="0" y="0"/>
            <a:chExt cx="2621178" cy="5595607"/>
          </a:xfrm>
        </p:grpSpPr>
        <p:sp>
          <p:nvSpPr>
            <p:cNvPr id="12" name="Freeform 12" descr="body.gif"/>
            <p:cNvSpPr/>
            <p:nvPr/>
          </p:nvSpPr>
          <p:spPr>
            <a:xfrm>
              <a:off x="0" y="0"/>
              <a:ext cx="2621153" cy="5595620"/>
            </a:xfrm>
            <a:custGeom>
              <a:avLst/>
              <a:gdLst/>
              <a:ahLst/>
              <a:cxnLst/>
              <a:rect l="l" t="t" r="r" b="b"/>
              <a:pathLst>
                <a:path w="2621153" h="5595620">
                  <a:moveTo>
                    <a:pt x="0" y="0"/>
                  </a:moveTo>
                  <a:lnTo>
                    <a:pt x="2621153" y="0"/>
                  </a:lnTo>
                  <a:lnTo>
                    <a:pt x="2621153" y="5595620"/>
                  </a:lnTo>
                  <a:lnTo>
                    <a:pt x="0" y="5595620"/>
                  </a:lnTo>
                  <a:lnTo>
                    <a:pt x="0" y="0"/>
                  </a:lnTo>
                  <a:close/>
                </a:path>
              </a:pathLst>
            </a:custGeom>
            <a:blipFill>
              <a:blip r:embed="rId4"/>
              <a:stretch>
                <a:fillRect l="-27270" r="-26609" b="-7538"/>
              </a:stretch>
            </a:blipFill>
          </p:spPr>
          <p:txBody>
            <a:bodyPr/>
            <a:lstStyle/>
            <a:p>
              <a:endParaRPr lang="en-US"/>
            </a:p>
          </p:txBody>
        </p:sp>
      </p:grpSp>
      <p:sp>
        <p:nvSpPr>
          <p:cNvPr id="13" name="TextBox 13"/>
          <p:cNvSpPr txBox="1"/>
          <p:nvPr/>
        </p:nvSpPr>
        <p:spPr>
          <a:xfrm>
            <a:off x="7650480" y="6389160"/>
            <a:ext cx="1767840" cy="429578"/>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CDC</a:t>
            </a:r>
          </a:p>
          <a:p>
            <a:pPr algn="l">
              <a:lnSpc>
                <a:spcPts val="1535"/>
              </a:lnSpc>
            </a:pPr>
            <a:endParaRPr lang="en-US" sz="1279">
              <a:solidFill>
                <a:srgbClr val="000000"/>
              </a:solidFill>
              <a:latin typeface="Calibri (MS)"/>
              <a:ea typeface="Calibri (MS)"/>
              <a:cs typeface="Calibri (MS)"/>
              <a:sym typeface="Calibri (MS)"/>
            </a:endParaRPr>
          </a:p>
        </p:txBody>
      </p:sp>
    </p:spTree>
  </p:cSld>
  <p:clrMapOvr>
    <a:masterClrMapping/>
  </p:clrMapOvr>
  <p:transition>
    <p:cover dir="l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6014723" y="325117"/>
            <a:ext cx="3413760" cy="5527043"/>
            <a:chOff x="0" y="0"/>
            <a:chExt cx="4551680" cy="7369391"/>
          </a:xfrm>
        </p:grpSpPr>
        <p:sp>
          <p:nvSpPr>
            <p:cNvPr id="7" name="Freeform 7"/>
            <p:cNvSpPr/>
            <p:nvPr/>
          </p:nvSpPr>
          <p:spPr>
            <a:xfrm>
              <a:off x="0" y="0"/>
              <a:ext cx="4551680" cy="7369387"/>
            </a:xfrm>
            <a:custGeom>
              <a:avLst/>
              <a:gdLst/>
              <a:ahLst/>
              <a:cxnLst/>
              <a:rect l="l" t="t" r="r" b="b"/>
              <a:pathLst>
                <a:path w="4551680" h="7369387">
                  <a:moveTo>
                    <a:pt x="0" y="0"/>
                  </a:moveTo>
                  <a:lnTo>
                    <a:pt x="4551680" y="0"/>
                  </a:lnTo>
                  <a:lnTo>
                    <a:pt x="4551680" y="7369387"/>
                  </a:lnTo>
                  <a:lnTo>
                    <a:pt x="0" y="7369387"/>
                  </a:lnTo>
                  <a:close/>
                </a:path>
              </a:pathLst>
            </a:custGeom>
            <a:blipFill>
              <a:blip r:embed="rId3">
                <a:alphaModFix amt="0"/>
              </a:blip>
              <a:stretch>
                <a:fillRect l="-157729" r="-157729"/>
              </a:stretch>
            </a:blipFill>
          </p:spPr>
          <p:txBody>
            <a:bodyPr/>
            <a:lstStyle/>
            <a:p>
              <a:endParaRPr lang="en-US"/>
            </a:p>
          </p:txBody>
        </p:sp>
        <p:sp>
          <p:nvSpPr>
            <p:cNvPr id="8" name="TextBox 8"/>
            <p:cNvSpPr txBox="1"/>
            <p:nvPr/>
          </p:nvSpPr>
          <p:spPr>
            <a:xfrm>
              <a:off x="0" y="-28575"/>
              <a:ext cx="4551680" cy="7397966"/>
            </a:xfrm>
            <a:prstGeom prst="rect">
              <a:avLst/>
            </a:prstGeom>
          </p:spPr>
          <p:txBody>
            <a:bodyPr lIns="0" tIns="0" rIns="0" bIns="0" rtlCol="0" anchor="b"/>
            <a:lstStyle/>
            <a:p>
              <a:pPr algn="ctr">
                <a:lnSpc>
                  <a:spcPts val="5222"/>
                </a:lnSpc>
              </a:pPr>
              <a:endParaRPr/>
            </a:p>
            <a:p>
              <a:pPr algn="ctr">
                <a:lnSpc>
                  <a:spcPts val="5222"/>
                </a:lnSpc>
              </a:pPr>
              <a:r>
                <a:rPr lang="en-US" sz="5119" b="1" spc="-53">
                  <a:solidFill>
                    <a:srgbClr val="864A04"/>
                  </a:solidFill>
                  <a:latin typeface="Calibri (MS) Bold"/>
                  <a:ea typeface="Calibri (MS) Bold"/>
                  <a:cs typeface="Calibri (MS) Bold"/>
                  <a:sym typeface="Calibri (MS) Bold"/>
                </a:rPr>
                <a:t>Group Activity</a:t>
              </a:r>
            </a:p>
            <a:p>
              <a:pPr algn="ctr">
                <a:lnSpc>
                  <a:spcPts val="5222"/>
                </a:lnSpc>
              </a:pPr>
              <a:endParaRPr lang="en-US" sz="5119" b="1" spc="-53">
                <a:solidFill>
                  <a:srgbClr val="864A04"/>
                </a:solidFill>
                <a:latin typeface="Calibri (MS) Bold"/>
                <a:ea typeface="Calibri (MS) Bold"/>
                <a:cs typeface="Calibri (MS) Bold"/>
                <a:sym typeface="Calibri (MS) Bold"/>
              </a:endParaRPr>
            </a:p>
            <a:p>
              <a:pPr algn="ctr">
                <a:lnSpc>
                  <a:spcPts val="5222"/>
                </a:lnSpc>
              </a:pPr>
              <a:r>
                <a:rPr lang="en-US" sz="5119" b="1" spc="-53">
                  <a:solidFill>
                    <a:srgbClr val="000000"/>
                  </a:solidFill>
                  <a:latin typeface="Calibri (MS) Bold"/>
                  <a:ea typeface="Calibri (MS) Bold"/>
                  <a:cs typeface="Calibri (MS) Bold"/>
                  <a:sym typeface="Calibri (MS) Bold"/>
                </a:rPr>
                <a:t>How long do you think </a:t>
              </a:r>
            </a:p>
            <a:p>
              <a:pPr algn="ctr">
                <a:lnSpc>
                  <a:spcPts val="5222"/>
                </a:lnSpc>
              </a:pPr>
              <a:r>
                <a:rPr lang="en-US" sz="5119" b="1" spc="-53">
                  <a:solidFill>
                    <a:srgbClr val="000000"/>
                  </a:solidFill>
                  <a:latin typeface="Calibri (MS) Bold"/>
                  <a:ea typeface="Calibri (MS) Bold"/>
                  <a:cs typeface="Calibri (MS) Bold"/>
                  <a:sym typeface="Calibri (MS) Bold"/>
                </a:rPr>
                <a:t>THC stays in the body?</a:t>
              </a:r>
            </a:p>
          </p:txBody>
        </p:sp>
      </p:grpSp>
      <p:grpSp>
        <p:nvGrpSpPr>
          <p:cNvPr id="9" name="Group 9"/>
          <p:cNvGrpSpPr/>
          <p:nvPr/>
        </p:nvGrpSpPr>
        <p:grpSpPr>
          <a:xfrm>
            <a:off x="320725" y="1640226"/>
            <a:ext cx="5501259" cy="3711788"/>
            <a:chOff x="0" y="0"/>
            <a:chExt cx="7335012" cy="4949050"/>
          </a:xfrm>
        </p:grpSpPr>
        <p:sp>
          <p:nvSpPr>
            <p:cNvPr id="10" name="Freeform 10" descr="Calendar"/>
            <p:cNvSpPr/>
            <p:nvPr/>
          </p:nvSpPr>
          <p:spPr>
            <a:xfrm>
              <a:off x="0" y="0"/>
              <a:ext cx="7335012" cy="4949063"/>
            </a:xfrm>
            <a:custGeom>
              <a:avLst/>
              <a:gdLst/>
              <a:ahLst/>
              <a:cxnLst/>
              <a:rect l="l" t="t" r="r" b="b"/>
              <a:pathLst>
                <a:path w="7335012" h="4949063">
                  <a:moveTo>
                    <a:pt x="0" y="0"/>
                  </a:moveTo>
                  <a:lnTo>
                    <a:pt x="7335012" y="0"/>
                  </a:lnTo>
                  <a:lnTo>
                    <a:pt x="7335012" y="4949063"/>
                  </a:lnTo>
                  <a:lnTo>
                    <a:pt x="0" y="4949063"/>
                  </a:lnTo>
                  <a:lnTo>
                    <a:pt x="0" y="0"/>
                  </a:lnTo>
                  <a:close/>
                </a:path>
              </a:pathLst>
            </a:custGeom>
            <a:blipFill>
              <a:blip r:embed="rId4"/>
              <a:stretch>
                <a:fillRect l="-616" r="-616"/>
              </a:stretch>
            </a:blipFill>
          </p:spPr>
          <p:txBody>
            <a:bodyPr/>
            <a:lstStyle/>
            <a:p>
              <a:endParaRPr lang="en-US"/>
            </a:p>
          </p:txBody>
        </p:sp>
      </p:grpSp>
    </p:spTree>
  </p:cSld>
  <p:clrMapOvr>
    <a:masterClrMapping/>
  </p:clrMapOvr>
  <p:transition>
    <p:cover dir="l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sp>
        <p:nvSpPr>
          <p:cNvPr id="7" name="Freeform 7"/>
          <p:cNvSpPr/>
          <p:nvPr/>
        </p:nvSpPr>
        <p:spPr>
          <a:xfrm>
            <a:off x="2622317" y="3051621"/>
            <a:ext cx="5016525" cy="3335989"/>
          </a:xfrm>
          <a:custGeom>
            <a:avLst/>
            <a:gdLst/>
            <a:ahLst/>
            <a:cxnLst/>
            <a:rect l="l" t="t" r="r" b="b"/>
            <a:pathLst>
              <a:path w="5016525" h="3335989">
                <a:moveTo>
                  <a:pt x="0" y="0"/>
                </a:moveTo>
                <a:lnTo>
                  <a:pt x="5016525" y="0"/>
                </a:lnTo>
                <a:lnTo>
                  <a:pt x="5016525" y="3335989"/>
                </a:lnTo>
                <a:lnTo>
                  <a:pt x="0" y="3335989"/>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152400" y="390944"/>
            <a:ext cx="9448799" cy="2475037"/>
          </a:xfrm>
          <a:prstGeom prst="rect">
            <a:avLst/>
          </a:prstGeom>
        </p:spPr>
        <p:txBody>
          <a:bodyPr wrap="square" lIns="0" tIns="0" rIns="0" bIns="0" rtlCol="0" anchor="t">
            <a:spAutoFit/>
          </a:bodyPr>
          <a:lstStyle/>
          <a:p>
            <a:pPr algn="ctr">
              <a:lnSpc>
                <a:spcPts val="4608"/>
              </a:lnSpc>
            </a:pPr>
            <a:r>
              <a:rPr lang="en-US" sz="4266" b="1">
                <a:solidFill>
                  <a:srgbClr val="404040"/>
                </a:solidFill>
                <a:latin typeface="Calibri (MS) Bold"/>
                <a:ea typeface="Calibri (MS) Bold"/>
                <a:cs typeface="Calibri (MS) Bold"/>
                <a:sym typeface="Calibri (MS) Bold"/>
              </a:rPr>
              <a:t>  THC can be detected in the body </a:t>
            </a:r>
          </a:p>
          <a:p>
            <a:pPr algn="ctr">
              <a:lnSpc>
                <a:spcPts val="4608"/>
              </a:lnSpc>
            </a:pPr>
            <a:r>
              <a:rPr lang="en-US" sz="4266" b="1">
                <a:solidFill>
                  <a:srgbClr val="404040"/>
                </a:solidFill>
                <a:latin typeface="Calibri (MS) Bold"/>
                <a:ea typeface="Calibri (MS) Bold"/>
                <a:cs typeface="Calibri (MS) Bold"/>
                <a:sym typeface="Calibri (MS) Bold"/>
              </a:rPr>
              <a:t>for up to </a:t>
            </a:r>
            <a:r>
              <a:rPr lang="en-US" sz="4266" b="1">
                <a:solidFill>
                  <a:srgbClr val="864A04"/>
                </a:solidFill>
                <a:latin typeface="Calibri (MS) Bold"/>
                <a:ea typeface="Calibri (MS) Bold"/>
                <a:cs typeface="Calibri (MS) Bold"/>
                <a:sym typeface="Calibri (MS) Bold"/>
              </a:rPr>
              <a:t>3 months</a:t>
            </a:r>
            <a:r>
              <a:rPr lang="en-US" sz="4266" b="1">
                <a:solidFill>
                  <a:srgbClr val="404040"/>
                </a:solidFill>
                <a:latin typeface="Calibri (MS) Bold"/>
                <a:ea typeface="Calibri (MS) Bold"/>
                <a:cs typeface="Calibri (MS) Bold"/>
                <a:sym typeface="Calibri (MS) Bold"/>
              </a:rPr>
              <a:t>.  </a:t>
            </a:r>
          </a:p>
          <a:p>
            <a:pPr algn="ctr">
              <a:lnSpc>
                <a:spcPts val="3686"/>
              </a:lnSpc>
            </a:pPr>
            <a:r>
              <a:rPr lang="en-US" sz="3413" b="1">
                <a:solidFill>
                  <a:srgbClr val="404040"/>
                </a:solidFill>
                <a:latin typeface="Calibri (MS) Bold"/>
                <a:ea typeface="Calibri (MS) Bold"/>
                <a:cs typeface="Calibri (MS) Bold"/>
                <a:sym typeface="Calibri (MS) Bold"/>
              </a:rPr>
              <a:t>           </a:t>
            </a:r>
          </a:p>
          <a:p>
            <a:pPr algn="ctr">
              <a:lnSpc>
                <a:spcPts val="3225"/>
              </a:lnSpc>
            </a:pPr>
            <a:r>
              <a:rPr lang="en-US" sz="2986" b="1">
                <a:solidFill>
                  <a:srgbClr val="404040"/>
                </a:solidFill>
                <a:latin typeface="Calibri (MS) Bold"/>
                <a:ea typeface="Calibri (MS) Bold"/>
                <a:cs typeface="Calibri (MS) Bold"/>
                <a:sym typeface="Calibri (MS) Bold"/>
              </a:rPr>
              <a:t>The length of time THC remains in the body depends on how often it is used and the strength of the THC.</a:t>
            </a:r>
          </a:p>
        </p:txBody>
      </p:sp>
      <p:sp>
        <p:nvSpPr>
          <p:cNvPr id="9" name="TextBox 9"/>
          <p:cNvSpPr txBox="1"/>
          <p:nvPr/>
        </p:nvSpPr>
        <p:spPr>
          <a:xfrm>
            <a:off x="8422386" y="6524006"/>
            <a:ext cx="599694"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Web MD</a:t>
            </a:r>
          </a:p>
        </p:txBody>
      </p:sp>
    </p:spTree>
  </p:cSld>
  <p:clrMapOvr>
    <a:masterClrMapping/>
  </p:clrMapOvr>
  <p:transition>
    <p:cover dir="l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22236" y="256044"/>
            <a:ext cx="9709128" cy="1601067"/>
            <a:chOff x="0" y="0"/>
            <a:chExt cx="12945504" cy="2134756"/>
          </a:xfrm>
        </p:grpSpPr>
        <p:sp>
          <p:nvSpPr>
            <p:cNvPr id="8" name="Freeform 8"/>
            <p:cNvSpPr/>
            <p:nvPr/>
          </p:nvSpPr>
          <p:spPr>
            <a:xfrm>
              <a:off x="0" y="0"/>
              <a:ext cx="12945501" cy="2134750"/>
            </a:xfrm>
            <a:custGeom>
              <a:avLst/>
              <a:gdLst/>
              <a:ahLst/>
              <a:cxnLst/>
              <a:rect l="l" t="t" r="r" b="b"/>
              <a:pathLst>
                <a:path w="12945501" h="2134750">
                  <a:moveTo>
                    <a:pt x="0" y="0"/>
                  </a:moveTo>
                  <a:lnTo>
                    <a:pt x="12945501" y="0"/>
                  </a:lnTo>
                  <a:lnTo>
                    <a:pt x="12945501" y="2134750"/>
                  </a:lnTo>
                  <a:lnTo>
                    <a:pt x="0" y="2134750"/>
                  </a:lnTo>
                  <a:close/>
                </a:path>
              </a:pathLst>
            </a:custGeom>
            <a:blipFill>
              <a:blip r:embed="rId3">
                <a:alphaModFix amt="0"/>
              </a:blip>
              <a:stretch>
                <a:fillRect t="-68160" b="-68160"/>
              </a:stretch>
            </a:blipFill>
          </p:spPr>
          <p:txBody>
            <a:bodyPr/>
            <a:lstStyle/>
            <a:p>
              <a:endParaRPr lang="en-US"/>
            </a:p>
          </p:txBody>
        </p:sp>
        <p:sp>
          <p:nvSpPr>
            <p:cNvPr id="9" name="TextBox 9"/>
            <p:cNvSpPr txBox="1"/>
            <p:nvPr/>
          </p:nvSpPr>
          <p:spPr>
            <a:xfrm>
              <a:off x="0" y="57150"/>
              <a:ext cx="12945504" cy="2077606"/>
            </a:xfrm>
            <a:prstGeom prst="rect">
              <a:avLst/>
            </a:prstGeom>
          </p:spPr>
          <p:txBody>
            <a:bodyPr lIns="0" tIns="0" rIns="0" bIns="0" rtlCol="0" anchor="b"/>
            <a:lstStyle/>
            <a:p>
              <a:pPr algn="ctr">
                <a:lnSpc>
                  <a:spcPts val="3916"/>
                </a:lnSpc>
              </a:pPr>
              <a:endParaRPr/>
            </a:p>
            <a:p>
              <a:pPr algn="ctr">
                <a:lnSpc>
                  <a:spcPts val="3916"/>
                </a:lnSpc>
              </a:pPr>
              <a:endParaRPr/>
            </a:p>
            <a:p>
              <a:pPr algn="ctr">
                <a:lnSpc>
                  <a:spcPts val="3916"/>
                </a:lnSpc>
              </a:pPr>
              <a:endParaRPr/>
            </a:p>
            <a:p>
              <a:pPr algn="ctr">
                <a:lnSpc>
                  <a:spcPts val="3916"/>
                </a:lnSpc>
              </a:pPr>
              <a:endParaRPr/>
            </a:p>
            <a:p>
              <a:pPr algn="ctr">
                <a:lnSpc>
                  <a:spcPts val="3916"/>
                </a:lnSpc>
              </a:pPr>
              <a:endParaRPr/>
            </a:p>
            <a:p>
              <a:pPr algn="ctr">
                <a:lnSpc>
                  <a:spcPts val="3916"/>
                </a:lnSpc>
              </a:pPr>
              <a:endParaRPr/>
            </a:p>
            <a:p>
              <a:pPr algn="ctr">
                <a:lnSpc>
                  <a:spcPts val="3916"/>
                </a:lnSpc>
              </a:pPr>
              <a:endParaRPr/>
            </a:p>
            <a:p>
              <a:pPr algn="ctr">
                <a:lnSpc>
                  <a:spcPts val="4798"/>
                </a:lnSpc>
              </a:pPr>
              <a:r>
                <a:rPr lang="en-US" sz="4703" b="1" spc="-53">
                  <a:solidFill>
                    <a:srgbClr val="000000"/>
                  </a:solidFill>
                  <a:latin typeface="Calibri (MS) Bold"/>
                  <a:ea typeface="Calibri (MS) Bold"/>
                  <a:cs typeface="Calibri (MS) Bold"/>
                  <a:sym typeface="Calibri (MS) Bold"/>
                </a:rPr>
                <a:t>Stopping Marijuana (Cannabis/THC) </a:t>
              </a:r>
            </a:p>
            <a:p>
              <a:pPr algn="ctr">
                <a:lnSpc>
                  <a:spcPts val="4798"/>
                </a:lnSpc>
              </a:pPr>
              <a:r>
                <a:rPr lang="en-US" sz="4703" b="1" spc="-53">
                  <a:solidFill>
                    <a:srgbClr val="000000"/>
                  </a:solidFill>
                  <a:latin typeface="Calibri (MS) Bold"/>
                  <a:ea typeface="Calibri (MS) Bold"/>
                  <a:cs typeface="Calibri (MS) Bold"/>
                  <a:sym typeface="Calibri (MS) Bold"/>
                </a:rPr>
                <a:t>Use Can Be Very Difficult</a:t>
              </a:r>
            </a:p>
          </p:txBody>
        </p:sp>
      </p:grpSp>
      <p:sp>
        <p:nvSpPr>
          <p:cNvPr id="10" name="TextBox 10"/>
          <p:cNvSpPr txBox="1"/>
          <p:nvPr/>
        </p:nvSpPr>
        <p:spPr>
          <a:xfrm>
            <a:off x="4714237" y="2130428"/>
            <a:ext cx="4876800" cy="3992118"/>
          </a:xfrm>
          <a:prstGeom prst="rect">
            <a:avLst/>
          </a:prstGeom>
        </p:spPr>
        <p:txBody>
          <a:bodyPr lIns="0" tIns="0" rIns="0" bIns="0" rtlCol="0" anchor="t">
            <a:spAutoFit/>
          </a:bodyPr>
          <a:lstStyle/>
          <a:p>
            <a:pPr algn="l">
              <a:lnSpc>
                <a:spcPts val="3686"/>
              </a:lnSpc>
            </a:pPr>
            <a:r>
              <a:rPr lang="en-US" sz="3413" b="1">
                <a:solidFill>
                  <a:srgbClr val="404040"/>
                </a:solidFill>
                <a:latin typeface="Calibri (MS) Bold"/>
                <a:ea typeface="Calibri (MS) Bold"/>
                <a:cs typeface="Calibri (MS) Bold"/>
                <a:sym typeface="Calibri (MS) Bold"/>
              </a:rPr>
              <a:t>When people try to stop using marijuana they often:</a:t>
            </a:r>
          </a:p>
          <a:p>
            <a:pPr algn="l">
              <a:lnSpc>
                <a:spcPts val="3686"/>
              </a:lnSpc>
            </a:pPr>
            <a:endParaRPr lang="en-US" sz="3413" b="1">
              <a:solidFill>
                <a:srgbClr val="404040"/>
              </a:solidFill>
              <a:latin typeface="Calibri (MS) Bold"/>
              <a:ea typeface="Calibri (MS) Bold"/>
              <a:cs typeface="Calibri (MS) Bold"/>
              <a:sym typeface="Calibri (MS) Bold"/>
            </a:endParaRPr>
          </a:p>
          <a:p>
            <a:pPr algn="l">
              <a:lnSpc>
                <a:spcPts val="3225"/>
              </a:lnSpc>
            </a:pPr>
            <a:r>
              <a:rPr lang="en-US" sz="2986" b="1">
                <a:solidFill>
                  <a:srgbClr val="404040"/>
                </a:solidFill>
                <a:latin typeface="Calibri (MS) Bold"/>
                <a:ea typeface="Calibri (MS) Bold"/>
                <a:cs typeface="Calibri (MS) Bold"/>
                <a:sym typeface="Calibri (MS) Bold"/>
              </a:rPr>
              <a:t>Are irritable &amp; angry</a:t>
            </a:r>
          </a:p>
          <a:p>
            <a:pPr algn="l">
              <a:lnSpc>
                <a:spcPts val="3225"/>
              </a:lnSpc>
            </a:pPr>
            <a:r>
              <a:rPr lang="en-US" sz="2986" b="1">
                <a:solidFill>
                  <a:srgbClr val="404040"/>
                </a:solidFill>
                <a:latin typeface="Calibri (MS) Bold"/>
                <a:ea typeface="Calibri (MS) Bold"/>
                <a:cs typeface="Calibri (MS) Bold"/>
                <a:sym typeface="Calibri (MS) Bold"/>
              </a:rPr>
              <a:t>Are stressed &amp; nervous</a:t>
            </a:r>
          </a:p>
          <a:p>
            <a:pPr algn="l">
              <a:lnSpc>
                <a:spcPts val="3225"/>
              </a:lnSpc>
            </a:pPr>
            <a:r>
              <a:rPr lang="en-US" sz="2986" b="1">
                <a:solidFill>
                  <a:srgbClr val="404040"/>
                </a:solidFill>
                <a:latin typeface="Calibri (MS) Bold"/>
                <a:ea typeface="Calibri (MS) Bold"/>
                <a:cs typeface="Calibri (MS) Bold"/>
                <a:sym typeface="Calibri (MS) Bold"/>
              </a:rPr>
              <a:t>Have problems eating &amp; sleeping</a:t>
            </a:r>
          </a:p>
          <a:p>
            <a:pPr algn="l">
              <a:lnSpc>
                <a:spcPts val="3225"/>
              </a:lnSpc>
            </a:pPr>
            <a:r>
              <a:rPr lang="en-US" sz="2986" b="1">
                <a:solidFill>
                  <a:srgbClr val="404040"/>
                </a:solidFill>
                <a:latin typeface="Calibri (MS) Bold"/>
                <a:ea typeface="Calibri (MS) Bold"/>
                <a:cs typeface="Calibri (MS) Bold"/>
                <a:sym typeface="Calibri (MS) Bold"/>
              </a:rPr>
              <a:t>Have urges to keep using it</a:t>
            </a:r>
          </a:p>
        </p:txBody>
      </p:sp>
      <p:grpSp>
        <p:nvGrpSpPr>
          <p:cNvPr id="11" name="Group 11"/>
          <p:cNvGrpSpPr/>
          <p:nvPr/>
        </p:nvGrpSpPr>
        <p:grpSpPr>
          <a:xfrm>
            <a:off x="661168" y="2147202"/>
            <a:ext cx="3100721" cy="2058648"/>
            <a:chOff x="0" y="0"/>
            <a:chExt cx="4134295" cy="2744864"/>
          </a:xfrm>
        </p:grpSpPr>
        <p:sp>
          <p:nvSpPr>
            <p:cNvPr id="12" name="Freeform 12"/>
            <p:cNvSpPr/>
            <p:nvPr/>
          </p:nvSpPr>
          <p:spPr>
            <a:xfrm>
              <a:off x="0" y="0"/>
              <a:ext cx="4134231" cy="2744851"/>
            </a:xfrm>
            <a:custGeom>
              <a:avLst/>
              <a:gdLst/>
              <a:ahLst/>
              <a:cxnLst/>
              <a:rect l="l" t="t" r="r" b="b"/>
              <a:pathLst>
                <a:path w="4134231" h="2744851">
                  <a:moveTo>
                    <a:pt x="0" y="0"/>
                  </a:moveTo>
                  <a:lnTo>
                    <a:pt x="4134231" y="0"/>
                  </a:lnTo>
                  <a:lnTo>
                    <a:pt x="4134231" y="2744851"/>
                  </a:lnTo>
                  <a:lnTo>
                    <a:pt x="0" y="2744851"/>
                  </a:lnTo>
                  <a:lnTo>
                    <a:pt x="0" y="0"/>
                  </a:lnTo>
                  <a:close/>
                </a:path>
              </a:pathLst>
            </a:custGeom>
            <a:blipFill>
              <a:blip r:embed="rId4"/>
              <a:stretch>
                <a:fillRect r="-1" b="-230"/>
              </a:stretch>
            </a:blipFill>
          </p:spPr>
          <p:txBody>
            <a:bodyPr/>
            <a:lstStyle/>
            <a:p>
              <a:endParaRPr lang="en-US"/>
            </a:p>
          </p:txBody>
        </p:sp>
      </p:grpSp>
      <p:grpSp>
        <p:nvGrpSpPr>
          <p:cNvPr id="13" name="Group 13"/>
          <p:cNvGrpSpPr/>
          <p:nvPr/>
        </p:nvGrpSpPr>
        <p:grpSpPr>
          <a:xfrm>
            <a:off x="661168" y="4551683"/>
            <a:ext cx="3490951" cy="2107787"/>
            <a:chOff x="0" y="0"/>
            <a:chExt cx="4654601" cy="2810383"/>
          </a:xfrm>
        </p:grpSpPr>
        <p:sp>
          <p:nvSpPr>
            <p:cNvPr id="14" name="Freeform 14" descr="Image result for depressed black teen"/>
            <p:cNvSpPr/>
            <p:nvPr/>
          </p:nvSpPr>
          <p:spPr>
            <a:xfrm>
              <a:off x="0" y="0"/>
              <a:ext cx="4654550" cy="2810383"/>
            </a:xfrm>
            <a:custGeom>
              <a:avLst/>
              <a:gdLst/>
              <a:ahLst/>
              <a:cxnLst/>
              <a:rect l="l" t="t" r="r" b="b"/>
              <a:pathLst>
                <a:path w="4654550" h="2810383">
                  <a:moveTo>
                    <a:pt x="0" y="0"/>
                  </a:moveTo>
                  <a:lnTo>
                    <a:pt x="4654550" y="0"/>
                  </a:lnTo>
                  <a:lnTo>
                    <a:pt x="4654550" y="2810383"/>
                  </a:lnTo>
                  <a:lnTo>
                    <a:pt x="0" y="2810383"/>
                  </a:lnTo>
                  <a:lnTo>
                    <a:pt x="0" y="0"/>
                  </a:lnTo>
                  <a:close/>
                </a:path>
              </a:pathLst>
            </a:custGeom>
            <a:blipFill>
              <a:blip r:embed="rId5"/>
              <a:stretch>
                <a:fillRect r="-13375"/>
              </a:stretch>
            </a:blipFill>
          </p:spPr>
          <p:txBody>
            <a:bodyPr/>
            <a:lstStyle/>
            <a:p>
              <a:endParaRPr lang="en-US"/>
            </a:p>
          </p:txBody>
        </p:sp>
      </p:grpSp>
      <p:sp>
        <p:nvSpPr>
          <p:cNvPr id="15" name="TextBox 15"/>
          <p:cNvSpPr txBox="1"/>
          <p:nvPr/>
        </p:nvSpPr>
        <p:spPr>
          <a:xfrm>
            <a:off x="6788772" y="6453092"/>
            <a:ext cx="2233308"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American Psychiatric Association</a:t>
            </a:r>
          </a:p>
        </p:txBody>
      </p:sp>
    </p:spTree>
  </p:cSld>
  <p:clrMapOvr>
    <a:masterClrMapping/>
  </p:clrMapOvr>
  <p:transition>
    <p:cover dir="l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278873" y="325117"/>
            <a:ext cx="9068333" cy="1463040"/>
            <a:chOff x="0" y="0"/>
            <a:chExt cx="12091111" cy="1950720"/>
          </a:xfrm>
        </p:grpSpPr>
        <p:sp>
          <p:nvSpPr>
            <p:cNvPr id="8" name="Freeform 8"/>
            <p:cNvSpPr/>
            <p:nvPr/>
          </p:nvSpPr>
          <p:spPr>
            <a:xfrm>
              <a:off x="0" y="0"/>
              <a:ext cx="12091109" cy="1950720"/>
            </a:xfrm>
            <a:custGeom>
              <a:avLst/>
              <a:gdLst/>
              <a:ahLst/>
              <a:cxnLst/>
              <a:rect l="l" t="t" r="r" b="b"/>
              <a:pathLst>
                <a:path w="12091109" h="1950720">
                  <a:moveTo>
                    <a:pt x="0" y="0"/>
                  </a:moveTo>
                  <a:lnTo>
                    <a:pt x="12091109" y="0"/>
                  </a:lnTo>
                  <a:lnTo>
                    <a:pt x="12091109" y="1950720"/>
                  </a:lnTo>
                  <a:lnTo>
                    <a:pt x="0" y="1950720"/>
                  </a:lnTo>
                  <a:close/>
                </a:path>
              </a:pathLst>
            </a:custGeom>
            <a:blipFill>
              <a:blip r:embed="rId3">
                <a:alphaModFix amt="0"/>
              </a:blip>
              <a:stretch>
                <a:fillRect t="-70773" b="-70773"/>
              </a:stretch>
            </a:blipFill>
          </p:spPr>
          <p:txBody>
            <a:bodyPr/>
            <a:lstStyle/>
            <a:p>
              <a:endParaRPr lang="en-US"/>
            </a:p>
          </p:txBody>
        </p:sp>
        <p:sp>
          <p:nvSpPr>
            <p:cNvPr id="9" name="TextBox 9"/>
            <p:cNvSpPr txBox="1"/>
            <p:nvPr/>
          </p:nvSpPr>
          <p:spPr>
            <a:xfrm>
              <a:off x="0" y="-19050"/>
              <a:ext cx="12091111" cy="1969770"/>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a:t>
              </a:r>
            </a:p>
            <a:p>
              <a:pPr algn="ctr">
                <a:lnSpc>
                  <a:spcPts val="4787"/>
                </a:lnSpc>
              </a:pPr>
              <a:r>
                <a:rPr lang="en-US" sz="4693" b="1" spc="-53">
                  <a:solidFill>
                    <a:srgbClr val="000000"/>
                  </a:solidFill>
                  <a:latin typeface="Calibri (MS) Bold"/>
                  <a:ea typeface="Calibri (MS) Bold"/>
                  <a:cs typeface="Calibri (MS) Bold"/>
                  <a:sym typeface="Calibri (MS) Bold"/>
                </a:rPr>
                <a:t>&amp; Mental Health</a:t>
              </a:r>
            </a:p>
          </p:txBody>
        </p:sp>
      </p:grpSp>
      <p:grpSp>
        <p:nvGrpSpPr>
          <p:cNvPr id="10" name="Group 10"/>
          <p:cNvGrpSpPr/>
          <p:nvPr/>
        </p:nvGrpSpPr>
        <p:grpSpPr>
          <a:xfrm>
            <a:off x="1919017" y="1936472"/>
            <a:ext cx="5915566" cy="4745536"/>
            <a:chOff x="0" y="0"/>
            <a:chExt cx="7887422" cy="6327381"/>
          </a:xfrm>
        </p:grpSpPr>
        <p:sp>
          <p:nvSpPr>
            <p:cNvPr id="11" name="Freeform 11"/>
            <p:cNvSpPr/>
            <p:nvPr/>
          </p:nvSpPr>
          <p:spPr>
            <a:xfrm>
              <a:off x="0" y="0"/>
              <a:ext cx="7887377" cy="6327394"/>
            </a:xfrm>
            <a:custGeom>
              <a:avLst/>
              <a:gdLst/>
              <a:ahLst/>
              <a:cxnLst/>
              <a:rect l="l" t="t" r="r" b="b"/>
              <a:pathLst>
                <a:path w="7887377" h="6327394">
                  <a:moveTo>
                    <a:pt x="0" y="0"/>
                  </a:moveTo>
                  <a:lnTo>
                    <a:pt x="7887377" y="0"/>
                  </a:lnTo>
                  <a:lnTo>
                    <a:pt x="7887377" y="6327394"/>
                  </a:lnTo>
                  <a:lnTo>
                    <a:pt x="0" y="6327394"/>
                  </a:lnTo>
                  <a:lnTo>
                    <a:pt x="0" y="0"/>
                  </a:lnTo>
                  <a:close/>
                </a:path>
              </a:pathLst>
            </a:custGeom>
            <a:blipFill>
              <a:blip r:embed="rId4"/>
              <a:stretch>
                <a:fillRect t="-231" b="-230"/>
              </a:stretch>
            </a:blipFill>
          </p:spPr>
          <p:txBody>
            <a:bodyPr/>
            <a:lstStyle/>
            <a:p>
              <a:endParaRPr lang="en-US"/>
            </a:p>
          </p:txBody>
        </p:sp>
      </p:grpSp>
      <p:sp>
        <p:nvSpPr>
          <p:cNvPr id="12" name="TextBox 12"/>
          <p:cNvSpPr txBox="1"/>
          <p:nvPr/>
        </p:nvSpPr>
        <p:spPr>
          <a:xfrm>
            <a:off x="8300723" y="6438262"/>
            <a:ext cx="289389"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CDC</a:t>
            </a:r>
          </a:p>
        </p:txBody>
      </p:sp>
    </p:spTree>
  </p:cSld>
  <p:clrMapOvr>
    <a:masterClrMapping/>
  </p:clrMapOvr>
  <p:transition>
    <p:cover dir="l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58202" y="374487"/>
            <a:ext cx="9037196" cy="2028249"/>
            <a:chOff x="0" y="0"/>
            <a:chExt cx="12049595" cy="2704332"/>
          </a:xfrm>
        </p:grpSpPr>
        <p:sp>
          <p:nvSpPr>
            <p:cNvPr id="8" name="Freeform 8"/>
            <p:cNvSpPr/>
            <p:nvPr/>
          </p:nvSpPr>
          <p:spPr>
            <a:xfrm>
              <a:off x="0" y="0"/>
              <a:ext cx="12049593" cy="2704332"/>
            </a:xfrm>
            <a:custGeom>
              <a:avLst/>
              <a:gdLst/>
              <a:ahLst/>
              <a:cxnLst/>
              <a:rect l="l" t="t" r="r" b="b"/>
              <a:pathLst>
                <a:path w="12049593" h="2704332">
                  <a:moveTo>
                    <a:pt x="0" y="0"/>
                  </a:moveTo>
                  <a:lnTo>
                    <a:pt x="12049593" y="0"/>
                  </a:lnTo>
                  <a:lnTo>
                    <a:pt x="12049593" y="2704332"/>
                  </a:lnTo>
                  <a:lnTo>
                    <a:pt x="0" y="2704332"/>
                  </a:lnTo>
                  <a:close/>
                </a:path>
              </a:pathLst>
            </a:custGeom>
            <a:blipFill>
              <a:blip r:embed="rId3">
                <a:alphaModFix amt="0"/>
              </a:blip>
              <a:stretch>
                <a:fillRect t="-50752" b="-22885"/>
              </a:stretch>
            </a:blipFill>
          </p:spPr>
          <p:txBody>
            <a:bodyPr/>
            <a:lstStyle/>
            <a:p>
              <a:endParaRPr lang="en-US"/>
            </a:p>
          </p:txBody>
        </p:sp>
        <p:sp>
          <p:nvSpPr>
            <p:cNvPr id="9" name="TextBox 9"/>
            <p:cNvSpPr txBox="1"/>
            <p:nvPr/>
          </p:nvSpPr>
          <p:spPr>
            <a:xfrm>
              <a:off x="0" y="-19050"/>
              <a:ext cx="12049595" cy="2723382"/>
            </a:xfrm>
            <a:prstGeom prst="rect">
              <a:avLst/>
            </a:prstGeom>
          </p:spPr>
          <p:txBody>
            <a:bodyPr lIns="0" tIns="0" rIns="0" bIns="0" rtlCol="0" anchor="b"/>
            <a:lstStyle/>
            <a:p>
              <a:pPr algn="ctr">
                <a:lnSpc>
                  <a:spcPts val="4352"/>
                </a:lnSpc>
              </a:pPr>
              <a:r>
                <a:rPr lang="en-US" sz="4266" b="1" spc="-53">
                  <a:solidFill>
                    <a:srgbClr val="0D0D0D"/>
                  </a:solidFill>
                  <a:latin typeface="Calibri (MS) Bold"/>
                  <a:ea typeface="Calibri (MS) Bold"/>
                  <a:cs typeface="Calibri (MS) Bold"/>
                  <a:sym typeface="Calibri (MS) Bold"/>
                </a:rPr>
                <a:t>Youth Marijuana (Cannabis/THC) Use Increases the Risk of Suicidal Thoughts</a:t>
              </a:r>
            </a:p>
            <a:p>
              <a:pPr algn="ctr">
                <a:lnSpc>
                  <a:spcPts val="4787"/>
                </a:lnSpc>
              </a:pPr>
              <a:endParaRPr lang="en-US" sz="4266" b="1" spc="-53">
                <a:solidFill>
                  <a:srgbClr val="0D0D0D"/>
                </a:solidFill>
                <a:latin typeface="Calibri (MS) Bold"/>
                <a:ea typeface="Calibri (MS) Bold"/>
                <a:cs typeface="Calibri (MS) Bold"/>
                <a:sym typeface="Calibri (MS) Bold"/>
              </a:endParaRPr>
            </a:p>
          </p:txBody>
        </p:sp>
      </p:grpSp>
      <p:sp>
        <p:nvSpPr>
          <p:cNvPr id="10" name="Freeform 10"/>
          <p:cNvSpPr/>
          <p:nvPr/>
        </p:nvSpPr>
        <p:spPr>
          <a:xfrm>
            <a:off x="5976004" y="2402736"/>
            <a:ext cx="3419394" cy="3655693"/>
          </a:xfrm>
          <a:custGeom>
            <a:avLst/>
            <a:gdLst/>
            <a:ahLst/>
            <a:cxnLst/>
            <a:rect l="l" t="t" r="r" b="b"/>
            <a:pathLst>
              <a:path w="3419394" h="3655693">
                <a:moveTo>
                  <a:pt x="0" y="0"/>
                </a:moveTo>
                <a:lnTo>
                  <a:pt x="3419394" y="0"/>
                </a:lnTo>
                <a:lnTo>
                  <a:pt x="3419394" y="3655693"/>
                </a:lnTo>
                <a:lnTo>
                  <a:pt x="0" y="3655693"/>
                </a:lnTo>
                <a:lnTo>
                  <a:pt x="0" y="0"/>
                </a:lnTo>
                <a:close/>
              </a:path>
            </a:pathLst>
          </a:custGeom>
          <a:blipFill>
            <a:blip r:embed="rId4"/>
            <a:stretch>
              <a:fillRect/>
            </a:stretch>
          </a:blipFill>
        </p:spPr>
        <p:txBody>
          <a:bodyPr/>
          <a:lstStyle/>
          <a:p>
            <a:endParaRPr lang="en-US"/>
          </a:p>
        </p:txBody>
      </p:sp>
      <p:sp>
        <p:nvSpPr>
          <p:cNvPr id="11" name="TextBox 11"/>
          <p:cNvSpPr txBox="1"/>
          <p:nvPr/>
        </p:nvSpPr>
        <p:spPr>
          <a:xfrm>
            <a:off x="358202" y="2383686"/>
            <a:ext cx="5311279" cy="3710788"/>
          </a:xfrm>
          <a:prstGeom prst="rect">
            <a:avLst/>
          </a:prstGeom>
        </p:spPr>
        <p:txBody>
          <a:bodyPr lIns="0" tIns="0" rIns="0" bIns="0" rtlCol="0" anchor="t">
            <a:spAutoFit/>
          </a:bodyPr>
          <a:lstStyle/>
          <a:p>
            <a:pPr algn="ctr">
              <a:lnSpc>
                <a:spcPts val="4073"/>
              </a:lnSpc>
              <a:spcBef>
                <a:spcPct val="0"/>
              </a:spcBef>
            </a:pPr>
            <a:r>
              <a:rPr lang="en-US" sz="3993" spc="-45">
                <a:solidFill>
                  <a:srgbClr val="000000"/>
                </a:solidFill>
                <a:latin typeface="Calibri (MS)"/>
                <a:ea typeface="Calibri (MS)"/>
                <a:cs typeface="Calibri (MS)"/>
                <a:sym typeface="Calibri (MS)"/>
              </a:rPr>
              <a:t>Research at Columbia University found that teens who use marijuana occassionally were 2 to 4 times more likely to have suicidal thoughts that non-using teens.</a:t>
            </a:r>
          </a:p>
        </p:txBody>
      </p:sp>
      <p:sp>
        <p:nvSpPr>
          <p:cNvPr id="12" name="TextBox 12"/>
          <p:cNvSpPr txBox="1"/>
          <p:nvPr/>
        </p:nvSpPr>
        <p:spPr>
          <a:xfrm>
            <a:off x="5222609" y="6370851"/>
            <a:ext cx="5311279" cy="212829"/>
          </a:xfrm>
          <a:prstGeom prst="rect">
            <a:avLst/>
          </a:prstGeom>
        </p:spPr>
        <p:txBody>
          <a:bodyPr lIns="0" tIns="0" rIns="0" bIns="0" rtlCol="0" anchor="t">
            <a:spAutoFit/>
          </a:bodyPr>
          <a:lstStyle/>
          <a:p>
            <a:pPr algn="ctr">
              <a:lnSpc>
                <a:spcPts val="1421"/>
              </a:lnSpc>
              <a:spcBef>
                <a:spcPct val="0"/>
              </a:spcBef>
            </a:pPr>
            <a:r>
              <a:rPr lang="en-US" sz="1393" spc="-15">
                <a:solidFill>
                  <a:srgbClr val="000000"/>
                </a:solidFill>
                <a:latin typeface="Calibri (MS)"/>
                <a:ea typeface="Calibri (MS)"/>
                <a:cs typeface="Calibri (MS)"/>
                <a:sym typeface="Calibri (MS)"/>
              </a:rPr>
              <a:t>Columbia Department of Psychiatry</a:t>
            </a:r>
          </a:p>
        </p:txBody>
      </p:sp>
    </p:spTree>
  </p:cSld>
  <p:clrMapOvr>
    <a:masterClrMapping/>
  </p:clrMapOvr>
  <p:transition>
    <p:cover dir="l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19999"/>
            </a:blip>
            <a:stretch>
              <a:fillRect l="-4000" r="-4000"/>
            </a:stretch>
          </a:blipFill>
        </p:spPr>
        <p:txBody>
          <a:bodyPr/>
          <a:lstStyle/>
          <a:p>
            <a:endParaRPr lang="en-US"/>
          </a:p>
        </p:txBody>
      </p:sp>
      <p:grpSp>
        <p:nvGrpSpPr>
          <p:cNvPr id="3" name="Group 3"/>
          <p:cNvGrpSpPr/>
          <p:nvPr/>
        </p:nvGrpSpPr>
        <p:grpSpPr>
          <a:xfrm>
            <a:off x="0" y="6827520"/>
            <a:ext cx="9753600" cy="487680"/>
            <a:chOff x="0" y="0"/>
            <a:chExt cx="13004800" cy="650240"/>
          </a:xfrm>
        </p:grpSpPr>
        <p:sp>
          <p:nvSpPr>
            <p:cNvPr id="4" name="Freeform 4"/>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5" name="Group 5"/>
          <p:cNvGrpSpPr/>
          <p:nvPr/>
        </p:nvGrpSpPr>
        <p:grpSpPr>
          <a:xfrm>
            <a:off x="0" y="6756606"/>
            <a:ext cx="9753600" cy="70399"/>
            <a:chOff x="0" y="0"/>
            <a:chExt cx="13004800" cy="93866"/>
          </a:xfrm>
        </p:grpSpPr>
        <p:sp>
          <p:nvSpPr>
            <p:cNvPr id="6" name="Freeform 6"/>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7" name="AutoShape 7"/>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8" name="Group 8"/>
          <p:cNvGrpSpPr/>
          <p:nvPr/>
        </p:nvGrpSpPr>
        <p:grpSpPr>
          <a:xfrm>
            <a:off x="975360" y="243840"/>
            <a:ext cx="8127997" cy="1475799"/>
            <a:chOff x="0" y="0"/>
            <a:chExt cx="10837329" cy="1967732"/>
          </a:xfrm>
        </p:grpSpPr>
        <p:sp>
          <p:nvSpPr>
            <p:cNvPr id="9" name="Freeform 9"/>
            <p:cNvSpPr/>
            <p:nvPr/>
          </p:nvSpPr>
          <p:spPr>
            <a:xfrm>
              <a:off x="0" y="0"/>
              <a:ext cx="10837333" cy="1967732"/>
            </a:xfrm>
            <a:custGeom>
              <a:avLst/>
              <a:gdLst/>
              <a:ahLst/>
              <a:cxnLst/>
              <a:rect l="l" t="t" r="r" b="b"/>
              <a:pathLst>
                <a:path w="10837333" h="1967732">
                  <a:moveTo>
                    <a:pt x="0" y="0"/>
                  </a:moveTo>
                  <a:lnTo>
                    <a:pt x="10837333" y="0"/>
                  </a:lnTo>
                  <a:lnTo>
                    <a:pt x="10837333" y="1967732"/>
                  </a:lnTo>
                  <a:lnTo>
                    <a:pt x="0" y="1967732"/>
                  </a:lnTo>
                  <a:close/>
                </a:path>
              </a:pathLst>
            </a:custGeom>
            <a:blipFill>
              <a:blip r:embed="rId4">
                <a:alphaModFix amt="0"/>
              </a:blip>
              <a:stretch>
                <a:fillRect t="-57746" b="-56882"/>
              </a:stretch>
            </a:blipFill>
          </p:spPr>
          <p:txBody>
            <a:bodyPr/>
            <a:lstStyle/>
            <a:p>
              <a:endParaRPr lang="en-US"/>
            </a:p>
          </p:txBody>
        </p:sp>
        <p:sp>
          <p:nvSpPr>
            <p:cNvPr id="10" name="TextBox 10"/>
            <p:cNvSpPr txBox="1"/>
            <p:nvPr/>
          </p:nvSpPr>
          <p:spPr>
            <a:xfrm>
              <a:off x="0" y="-19050"/>
              <a:ext cx="10837329" cy="1986782"/>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Acute Panic/Anxiety</a:t>
              </a:r>
            </a:p>
          </p:txBody>
        </p:sp>
      </p:grpSp>
      <p:sp>
        <p:nvSpPr>
          <p:cNvPr id="11" name="TextBox 11"/>
          <p:cNvSpPr txBox="1"/>
          <p:nvPr/>
        </p:nvSpPr>
        <p:spPr>
          <a:xfrm>
            <a:off x="751837" y="2157399"/>
            <a:ext cx="8351520" cy="4372992"/>
          </a:xfrm>
          <a:prstGeom prst="rect">
            <a:avLst/>
          </a:prstGeom>
        </p:spPr>
        <p:txBody>
          <a:bodyPr lIns="0" tIns="0" rIns="0" bIns="0" rtlCol="0" anchor="t">
            <a:spAutoFit/>
          </a:bodyPr>
          <a:lstStyle/>
          <a:p>
            <a:pPr algn="l">
              <a:lnSpc>
                <a:spcPts val="3686"/>
              </a:lnSpc>
            </a:pPr>
            <a:r>
              <a:rPr lang="en-US" sz="3413" b="1">
                <a:solidFill>
                  <a:srgbClr val="000000"/>
                </a:solidFill>
                <a:latin typeface="Calibri (MS) Bold"/>
                <a:ea typeface="Calibri (MS) Bold"/>
                <a:cs typeface="Calibri (MS) Bold"/>
                <a:sym typeface="Calibri (MS) Bold"/>
              </a:rPr>
              <a:t>Some users of high potency marijuana experience acute panic.		</a:t>
            </a:r>
          </a:p>
          <a:p>
            <a:pPr algn="l">
              <a:lnSpc>
                <a:spcPts val="1526"/>
              </a:lnSpc>
            </a:pPr>
            <a:r>
              <a:rPr lang="en-US" sz="1413" b="1">
                <a:solidFill>
                  <a:srgbClr val="000000"/>
                </a:solidFill>
                <a:latin typeface="Calibri (MS) Bold"/>
                <a:ea typeface="Calibri (MS) Bold"/>
                <a:cs typeface="Calibri (MS) Bold"/>
                <a:sym typeface="Calibri (MS) Bold"/>
              </a:rPr>
              <a:t>                         				                                                                            							</a:t>
            </a:r>
            <a:r>
              <a:rPr lang="en-US" sz="1413">
                <a:solidFill>
                  <a:srgbClr val="000000"/>
                </a:solidFill>
                <a:latin typeface="Calibri (MS)"/>
                <a:ea typeface="Calibri (MS)"/>
                <a:cs typeface="Calibri (MS)"/>
                <a:sym typeface="Calibri (MS)"/>
              </a:rPr>
              <a:t>National Institutes of Health</a:t>
            </a:r>
          </a:p>
          <a:p>
            <a:pPr algn="l">
              <a:lnSpc>
                <a:spcPts val="3686"/>
              </a:lnSpc>
            </a:pPr>
            <a:endParaRPr lang="en-US" sz="1413">
              <a:solidFill>
                <a:srgbClr val="000000"/>
              </a:solidFill>
              <a:latin typeface="Calibri (MS)"/>
              <a:ea typeface="Calibri (MS)"/>
              <a:cs typeface="Calibri (MS)"/>
              <a:sym typeface="Calibri (MS)"/>
            </a:endParaRPr>
          </a:p>
          <a:p>
            <a:pPr algn="l">
              <a:lnSpc>
                <a:spcPts val="3686"/>
              </a:lnSpc>
            </a:pPr>
            <a:r>
              <a:rPr lang="en-US" sz="3413" b="1">
                <a:solidFill>
                  <a:srgbClr val="000000"/>
                </a:solidFill>
                <a:latin typeface="Calibri (MS) Bold"/>
                <a:ea typeface="Calibri (MS) Bold"/>
                <a:cs typeface="Calibri (MS) Bold"/>
                <a:sym typeface="Calibri (MS) Bold"/>
              </a:rPr>
              <a:t>Since it was legalized in Michigan for adult use, there has been an increase in visits to emergency rooms because of anxiety/panic reactions.					</a:t>
            </a:r>
          </a:p>
          <a:p>
            <a:pPr algn="l">
              <a:lnSpc>
                <a:spcPts val="3686"/>
              </a:lnSpc>
            </a:pPr>
            <a:endParaRPr lang="en-US" sz="3413" b="1">
              <a:solidFill>
                <a:srgbClr val="000000"/>
              </a:solidFill>
              <a:latin typeface="Calibri (MS) Bold"/>
              <a:ea typeface="Calibri (MS) Bold"/>
              <a:cs typeface="Calibri (MS) Bold"/>
              <a:sym typeface="Calibri (MS) Bold"/>
            </a:endParaRPr>
          </a:p>
          <a:p>
            <a:pPr algn="l">
              <a:lnSpc>
                <a:spcPts val="1526"/>
              </a:lnSpc>
            </a:pPr>
            <a:r>
              <a:rPr lang="en-US" sz="1413" b="1">
                <a:solidFill>
                  <a:srgbClr val="000000"/>
                </a:solidFill>
                <a:latin typeface="Calibri (MS) Bold"/>
                <a:ea typeface="Calibri (MS) Bold"/>
                <a:cs typeface="Calibri (MS) Bold"/>
                <a:sym typeface="Calibri (MS) Bold"/>
              </a:rPr>
              <a:t>                                                                                                                              	</a:t>
            </a:r>
            <a:r>
              <a:rPr lang="en-US" sz="1413">
                <a:solidFill>
                  <a:srgbClr val="000000"/>
                </a:solidFill>
                <a:latin typeface="Calibri (MS)"/>
                <a:ea typeface="Calibri (MS)"/>
                <a:cs typeface="Calibri (MS)"/>
                <a:sym typeface="Calibri (MS)"/>
              </a:rPr>
              <a:t>Keung et al, </a:t>
            </a:r>
            <a:r>
              <a:rPr lang="en-US" sz="1413" err="1">
                <a:solidFill>
                  <a:srgbClr val="000000"/>
                </a:solidFill>
                <a:latin typeface="Calibri (MS)"/>
                <a:ea typeface="Calibri (MS)"/>
                <a:cs typeface="Calibri (MS)"/>
                <a:sym typeface="Calibri (MS)"/>
              </a:rPr>
              <a:t>Cureus</a:t>
            </a:r>
            <a:r>
              <a:rPr lang="en-US" sz="1413">
                <a:solidFill>
                  <a:srgbClr val="000000"/>
                </a:solidFill>
                <a:latin typeface="Calibri (MS)"/>
                <a:ea typeface="Calibri (MS)"/>
                <a:cs typeface="Calibri (MS)"/>
                <a:sym typeface="Calibri (MS)"/>
              </a:rPr>
              <a:t>, 2023</a:t>
            </a:r>
          </a:p>
        </p:txBody>
      </p:sp>
    </p:spTree>
  </p:cSld>
  <p:clrMapOvr>
    <a:masterClrMapping/>
  </p:clrMapOvr>
  <p:transition>
    <p:cover dir="l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523075" y="374694"/>
            <a:ext cx="9037672" cy="1475799"/>
            <a:chOff x="0" y="0"/>
            <a:chExt cx="12050230" cy="1967732"/>
          </a:xfrm>
        </p:grpSpPr>
        <p:sp>
          <p:nvSpPr>
            <p:cNvPr id="8" name="Freeform 8"/>
            <p:cNvSpPr/>
            <p:nvPr/>
          </p:nvSpPr>
          <p:spPr>
            <a:xfrm>
              <a:off x="0" y="0"/>
              <a:ext cx="12050227" cy="1967727"/>
            </a:xfrm>
            <a:custGeom>
              <a:avLst/>
              <a:gdLst/>
              <a:ahLst/>
              <a:cxnLst/>
              <a:rect l="l" t="t" r="r" b="b"/>
              <a:pathLst>
                <a:path w="12050227" h="1967727">
                  <a:moveTo>
                    <a:pt x="0" y="0"/>
                  </a:moveTo>
                  <a:lnTo>
                    <a:pt x="12050227" y="0"/>
                  </a:lnTo>
                  <a:lnTo>
                    <a:pt x="12050227" y="1967727"/>
                  </a:lnTo>
                  <a:lnTo>
                    <a:pt x="0" y="1967727"/>
                  </a:lnTo>
                  <a:close/>
                </a:path>
              </a:pathLst>
            </a:custGeom>
            <a:blipFill>
              <a:blip r:embed="rId3">
                <a:alphaModFix amt="0"/>
              </a:blip>
              <a:stretch>
                <a:fillRect t="-76944" b="-61705"/>
              </a:stretch>
            </a:blipFill>
          </p:spPr>
          <p:txBody>
            <a:bodyPr/>
            <a:lstStyle/>
            <a:p>
              <a:endParaRPr lang="en-US"/>
            </a:p>
          </p:txBody>
        </p:sp>
        <p:sp>
          <p:nvSpPr>
            <p:cNvPr id="9" name="TextBox 9"/>
            <p:cNvSpPr txBox="1"/>
            <p:nvPr/>
          </p:nvSpPr>
          <p:spPr>
            <a:xfrm>
              <a:off x="0" y="-19050"/>
              <a:ext cx="12050230" cy="1986782"/>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a:t>
              </a:r>
            </a:p>
            <a:p>
              <a:pPr algn="ctr">
                <a:lnSpc>
                  <a:spcPts val="4787"/>
                </a:lnSpc>
              </a:pPr>
              <a:r>
                <a:rPr lang="en-US" sz="4693" b="1" spc="-53">
                  <a:solidFill>
                    <a:srgbClr val="000000"/>
                  </a:solidFill>
                  <a:latin typeface="Calibri (MS) Bold"/>
                  <a:ea typeface="Calibri (MS) Bold"/>
                  <a:cs typeface="Calibri (MS) Bold"/>
                  <a:sym typeface="Calibri (MS) Bold"/>
                </a:rPr>
                <a:t> &amp; Mental Health</a:t>
              </a:r>
            </a:p>
          </p:txBody>
        </p:sp>
      </p:grpSp>
      <p:grpSp>
        <p:nvGrpSpPr>
          <p:cNvPr id="10" name="Group 10"/>
          <p:cNvGrpSpPr/>
          <p:nvPr/>
        </p:nvGrpSpPr>
        <p:grpSpPr>
          <a:xfrm>
            <a:off x="1970157" y="2072738"/>
            <a:ext cx="5813285" cy="4473003"/>
            <a:chOff x="0" y="0"/>
            <a:chExt cx="8620491" cy="6632994"/>
          </a:xfrm>
        </p:grpSpPr>
        <p:sp>
          <p:nvSpPr>
            <p:cNvPr id="11" name="Freeform 11"/>
            <p:cNvSpPr/>
            <p:nvPr/>
          </p:nvSpPr>
          <p:spPr>
            <a:xfrm>
              <a:off x="0" y="0"/>
              <a:ext cx="8620491" cy="6632956"/>
            </a:xfrm>
            <a:custGeom>
              <a:avLst/>
              <a:gdLst/>
              <a:ahLst/>
              <a:cxnLst/>
              <a:rect l="l" t="t" r="r" b="b"/>
              <a:pathLst>
                <a:path w="8620491" h="6632956">
                  <a:moveTo>
                    <a:pt x="0" y="0"/>
                  </a:moveTo>
                  <a:lnTo>
                    <a:pt x="8620491" y="0"/>
                  </a:lnTo>
                  <a:lnTo>
                    <a:pt x="8620491" y="6632956"/>
                  </a:lnTo>
                  <a:lnTo>
                    <a:pt x="0" y="6632956"/>
                  </a:lnTo>
                  <a:lnTo>
                    <a:pt x="0" y="0"/>
                  </a:lnTo>
                  <a:close/>
                </a:path>
              </a:pathLst>
            </a:custGeom>
            <a:blipFill>
              <a:blip r:embed="rId4"/>
              <a:stretch>
                <a:fillRect t="-2302" b="-2303"/>
              </a:stretch>
            </a:blipFill>
          </p:spPr>
          <p:txBody>
            <a:bodyPr/>
            <a:lstStyle/>
            <a:p>
              <a:endParaRPr lang="en-US"/>
            </a:p>
          </p:txBody>
        </p:sp>
      </p:grpSp>
    </p:spTree>
  </p:cSld>
  <p:clrMapOvr>
    <a:masterClrMapping/>
  </p:clrMapOvr>
  <p:transition>
    <p:cover dir="l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877824" y="305714"/>
            <a:ext cx="8046720" cy="1547470"/>
            <a:chOff x="0" y="0"/>
            <a:chExt cx="10728960" cy="2063293"/>
          </a:xfrm>
        </p:grpSpPr>
        <p:sp>
          <p:nvSpPr>
            <p:cNvPr id="8" name="Freeform 8"/>
            <p:cNvSpPr/>
            <p:nvPr/>
          </p:nvSpPr>
          <p:spPr>
            <a:xfrm>
              <a:off x="0" y="0"/>
              <a:ext cx="10728960" cy="2063299"/>
            </a:xfrm>
            <a:custGeom>
              <a:avLst/>
              <a:gdLst/>
              <a:ahLst/>
              <a:cxnLst/>
              <a:rect l="l" t="t" r="r" b="b"/>
              <a:pathLst>
                <a:path w="10728960" h="2063299">
                  <a:moveTo>
                    <a:pt x="0" y="0"/>
                  </a:moveTo>
                  <a:lnTo>
                    <a:pt x="10728960" y="0"/>
                  </a:lnTo>
                  <a:lnTo>
                    <a:pt x="10728960" y="2063299"/>
                  </a:lnTo>
                  <a:lnTo>
                    <a:pt x="0" y="2063299"/>
                  </a:lnTo>
                  <a:close/>
                </a:path>
              </a:pathLst>
            </a:custGeom>
            <a:blipFill>
              <a:blip r:embed="rId3">
                <a:alphaModFix amt="0"/>
              </a:blip>
              <a:stretch>
                <a:fillRect t="-51320" b="-51320"/>
              </a:stretch>
            </a:blipFill>
          </p:spPr>
          <p:txBody>
            <a:bodyPr/>
            <a:lstStyle/>
            <a:p>
              <a:endParaRPr lang="en-US"/>
            </a:p>
          </p:txBody>
        </p:sp>
        <p:sp>
          <p:nvSpPr>
            <p:cNvPr id="9" name="TextBox 9"/>
            <p:cNvSpPr txBox="1"/>
            <p:nvPr/>
          </p:nvSpPr>
          <p:spPr>
            <a:xfrm>
              <a:off x="0" y="-19050"/>
              <a:ext cx="10728960" cy="2082343"/>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School</a:t>
              </a:r>
            </a:p>
          </p:txBody>
        </p:sp>
      </p:grpSp>
      <p:grpSp>
        <p:nvGrpSpPr>
          <p:cNvPr id="10" name="Group 10"/>
          <p:cNvGrpSpPr/>
          <p:nvPr/>
        </p:nvGrpSpPr>
        <p:grpSpPr>
          <a:xfrm>
            <a:off x="5248049" y="3323781"/>
            <a:ext cx="4505551" cy="1342353"/>
            <a:chOff x="0" y="0"/>
            <a:chExt cx="12610008" cy="3756939"/>
          </a:xfrm>
        </p:grpSpPr>
        <p:sp>
          <p:nvSpPr>
            <p:cNvPr id="11" name="Freeform 11"/>
            <p:cNvSpPr/>
            <p:nvPr/>
          </p:nvSpPr>
          <p:spPr>
            <a:xfrm>
              <a:off x="0" y="0"/>
              <a:ext cx="12609849" cy="3756914"/>
            </a:xfrm>
            <a:custGeom>
              <a:avLst/>
              <a:gdLst/>
              <a:ahLst/>
              <a:cxnLst/>
              <a:rect l="l" t="t" r="r" b="b"/>
              <a:pathLst>
                <a:path w="12609849" h="3756914">
                  <a:moveTo>
                    <a:pt x="0" y="0"/>
                  </a:moveTo>
                  <a:lnTo>
                    <a:pt x="12609849" y="0"/>
                  </a:lnTo>
                  <a:lnTo>
                    <a:pt x="12609849" y="3756914"/>
                  </a:lnTo>
                  <a:lnTo>
                    <a:pt x="0" y="3756914"/>
                  </a:lnTo>
                  <a:lnTo>
                    <a:pt x="0" y="0"/>
                  </a:lnTo>
                  <a:close/>
                </a:path>
              </a:pathLst>
            </a:custGeom>
            <a:blipFill>
              <a:blip r:embed="rId4"/>
              <a:stretch>
                <a:fillRect t="-7856" b="-7857"/>
              </a:stretch>
            </a:blipFill>
          </p:spPr>
          <p:txBody>
            <a:bodyPr/>
            <a:lstStyle/>
            <a:p>
              <a:endParaRPr lang="en-US"/>
            </a:p>
          </p:txBody>
        </p:sp>
      </p:grpSp>
      <p:sp>
        <p:nvSpPr>
          <p:cNvPr id="12" name="TextBox 12"/>
          <p:cNvSpPr txBox="1"/>
          <p:nvPr/>
        </p:nvSpPr>
        <p:spPr>
          <a:xfrm>
            <a:off x="731520" y="2026028"/>
            <a:ext cx="4604560" cy="4509273"/>
          </a:xfrm>
          <a:prstGeom prst="rect">
            <a:avLst/>
          </a:prstGeom>
        </p:spPr>
        <p:txBody>
          <a:bodyPr lIns="0" tIns="0" rIns="0" bIns="0" rtlCol="0" anchor="t">
            <a:spAutoFit/>
          </a:bodyPr>
          <a:lstStyle/>
          <a:p>
            <a:pPr algn="ctr">
              <a:lnSpc>
                <a:spcPts val="3697"/>
              </a:lnSpc>
            </a:pPr>
            <a:r>
              <a:rPr lang="en-US" sz="3081">
                <a:solidFill>
                  <a:srgbClr val="000000"/>
                </a:solidFill>
                <a:latin typeface="Calibri (MS)"/>
                <a:ea typeface="Calibri (MS)"/>
                <a:cs typeface="Calibri (MS)"/>
                <a:sym typeface="Calibri (MS)"/>
              </a:rPr>
              <a:t>The effects of marijuana use </a:t>
            </a:r>
          </a:p>
          <a:p>
            <a:pPr algn="ctr">
              <a:lnSpc>
                <a:spcPts val="3697"/>
              </a:lnSpc>
            </a:pPr>
            <a:r>
              <a:rPr lang="en-US" sz="3081">
                <a:solidFill>
                  <a:srgbClr val="000000"/>
                </a:solidFill>
                <a:latin typeface="Calibri (MS)"/>
                <a:ea typeface="Calibri (MS)"/>
                <a:cs typeface="Calibri (MS)"/>
                <a:sym typeface="Calibri (MS)"/>
              </a:rPr>
              <a:t>on the developing brain can negatively impact </a:t>
            </a:r>
          </a:p>
          <a:p>
            <a:pPr algn="ctr">
              <a:lnSpc>
                <a:spcPts val="3697"/>
              </a:lnSpc>
            </a:pPr>
            <a:r>
              <a:rPr lang="en-US" sz="3081">
                <a:solidFill>
                  <a:srgbClr val="000000"/>
                </a:solidFill>
                <a:latin typeface="Calibri (MS)"/>
                <a:ea typeface="Calibri (MS)"/>
                <a:cs typeface="Calibri (MS)"/>
                <a:sym typeface="Calibri (MS)"/>
              </a:rPr>
              <a:t>school performance.</a:t>
            </a:r>
            <a:r>
              <a:rPr lang="en-US" sz="3081" b="1">
                <a:solidFill>
                  <a:srgbClr val="000000"/>
                </a:solidFill>
                <a:latin typeface="Calibri (MS) Bold"/>
                <a:ea typeface="Calibri (MS) Bold"/>
                <a:cs typeface="Calibri (MS) Bold"/>
                <a:sym typeface="Calibri (MS) Bold"/>
              </a:rPr>
              <a:t>	</a:t>
            </a:r>
          </a:p>
          <a:p>
            <a:pPr algn="ctr">
              <a:lnSpc>
                <a:spcPts val="3697"/>
              </a:lnSpc>
            </a:pPr>
            <a:endParaRPr lang="en-US" sz="3081" b="1">
              <a:solidFill>
                <a:srgbClr val="000000"/>
              </a:solidFill>
              <a:latin typeface="Calibri (MS) Bold"/>
              <a:ea typeface="Calibri (MS) Bold"/>
              <a:cs typeface="Calibri (MS) Bold"/>
              <a:sym typeface="Calibri (MS) Bold"/>
            </a:endParaRPr>
          </a:p>
          <a:p>
            <a:pPr algn="ctr">
              <a:lnSpc>
                <a:spcPts val="3697"/>
              </a:lnSpc>
            </a:pPr>
            <a:r>
              <a:rPr lang="en-US" sz="3081" b="1">
                <a:solidFill>
                  <a:srgbClr val="000000"/>
                </a:solidFill>
                <a:latin typeface="Calibri (MS) Bold"/>
                <a:ea typeface="Calibri (MS) Bold"/>
                <a:cs typeface="Calibri (MS) Bold"/>
                <a:sym typeface="Calibri (MS) Bold"/>
              </a:rPr>
              <a:t>Research shows that teens that use marijuana are more likely to drop out of high school.	</a:t>
            </a:r>
          </a:p>
          <a:p>
            <a:pPr algn="l">
              <a:lnSpc>
                <a:spcPts val="1386"/>
              </a:lnSpc>
            </a:pPr>
            <a:r>
              <a:rPr lang="en-US" sz="1155" b="1">
                <a:solidFill>
                  <a:srgbClr val="000000"/>
                </a:solidFill>
                <a:latin typeface="Calibri (MS) Bold"/>
                <a:ea typeface="Calibri (MS) Bold"/>
                <a:cs typeface="Calibri (MS) Bold"/>
                <a:sym typeface="Calibri (MS) Bold"/>
              </a:rPr>
              <a:t>			</a:t>
            </a:r>
            <a:r>
              <a:rPr lang="en-US" sz="1155">
                <a:solidFill>
                  <a:srgbClr val="000000"/>
                </a:solidFill>
                <a:latin typeface="Calibri (MS)"/>
                <a:ea typeface="Calibri (MS)"/>
                <a:cs typeface="Calibri (MS)"/>
                <a:sym typeface="Calibri (MS)"/>
              </a:rPr>
              <a:t>						</a:t>
            </a:r>
          </a:p>
        </p:txBody>
      </p:sp>
      <p:sp>
        <p:nvSpPr>
          <p:cNvPr id="13" name="TextBox 13"/>
          <p:cNvSpPr txBox="1"/>
          <p:nvPr/>
        </p:nvSpPr>
        <p:spPr>
          <a:xfrm>
            <a:off x="5943600" y="5638800"/>
            <a:ext cx="2351152" cy="864211"/>
          </a:xfrm>
          <a:prstGeom prst="rect">
            <a:avLst/>
          </a:prstGeom>
        </p:spPr>
        <p:txBody>
          <a:bodyPr wrap="square" lIns="0" tIns="0" rIns="0" bIns="0" rtlCol="0" anchor="t">
            <a:spAutoFit/>
          </a:bodyPr>
          <a:lstStyle/>
          <a:p>
            <a:pPr algn="l">
              <a:lnSpc>
                <a:spcPts val="1655"/>
              </a:lnSpc>
            </a:pPr>
            <a:r>
              <a:rPr lang="en-US" sz="1380">
                <a:solidFill>
                  <a:srgbClr val="000000"/>
                </a:solidFill>
                <a:latin typeface="Calibri (MS)"/>
                <a:ea typeface="Calibri (MS)"/>
                <a:cs typeface="Calibri (MS)"/>
                <a:sym typeface="Calibri (MS)"/>
              </a:rPr>
              <a:t>							               SAMHSA</a:t>
            </a:r>
          </a:p>
        </p:txBody>
      </p:sp>
    </p:spTree>
  </p:cSld>
  <p:clrMapOvr>
    <a:masterClrMapping/>
  </p:clrMapOvr>
  <p:transition>
    <p:cover dir="l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198447" y="1053093"/>
            <a:ext cx="3319164" cy="4761539"/>
            <a:chOff x="0" y="0"/>
            <a:chExt cx="4425553" cy="6348719"/>
          </a:xfrm>
        </p:grpSpPr>
        <p:sp>
          <p:nvSpPr>
            <p:cNvPr id="7" name="Freeform 7"/>
            <p:cNvSpPr/>
            <p:nvPr/>
          </p:nvSpPr>
          <p:spPr>
            <a:xfrm>
              <a:off x="0" y="0"/>
              <a:ext cx="4425557" cy="6348718"/>
            </a:xfrm>
            <a:custGeom>
              <a:avLst/>
              <a:gdLst/>
              <a:ahLst/>
              <a:cxnLst/>
              <a:rect l="l" t="t" r="r" b="b"/>
              <a:pathLst>
                <a:path w="4425557" h="6348718">
                  <a:moveTo>
                    <a:pt x="0" y="0"/>
                  </a:moveTo>
                  <a:lnTo>
                    <a:pt x="4425557" y="0"/>
                  </a:lnTo>
                  <a:lnTo>
                    <a:pt x="4425557" y="6348718"/>
                  </a:lnTo>
                  <a:lnTo>
                    <a:pt x="0" y="6348718"/>
                  </a:lnTo>
                  <a:close/>
                </a:path>
              </a:pathLst>
            </a:custGeom>
            <a:blipFill>
              <a:blip r:embed="rId3">
                <a:alphaModFix amt="0"/>
              </a:blip>
              <a:stretch>
                <a:fillRect l="-156310" r="-139569" b="-7541"/>
              </a:stretch>
            </a:blipFill>
          </p:spPr>
          <p:txBody>
            <a:bodyPr/>
            <a:lstStyle/>
            <a:p>
              <a:endParaRPr lang="en-US"/>
            </a:p>
          </p:txBody>
        </p:sp>
        <p:sp>
          <p:nvSpPr>
            <p:cNvPr id="8" name="TextBox 8"/>
            <p:cNvSpPr txBox="1"/>
            <p:nvPr/>
          </p:nvSpPr>
          <p:spPr>
            <a:xfrm>
              <a:off x="0" y="-28575"/>
              <a:ext cx="4425553" cy="6377294"/>
            </a:xfrm>
            <a:prstGeom prst="rect">
              <a:avLst/>
            </a:prstGeom>
          </p:spPr>
          <p:txBody>
            <a:bodyPr lIns="0" tIns="0" rIns="0" bIns="0" rtlCol="0" anchor="b"/>
            <a:lstStyle/>
            <a:p>
              <a:pPr algn="ctr">
                <a:lnSpc>
                  <a:spcPts val="5018"/>
                </a:lnSpc>
              </a:pPr>
              <a:r>
                <a:rPr lang="en-US" sz="4920" b="1" spc="-51">
                  <a:solidFill>
                    <a:srgbClr val="864A04"/>
                  </a:solidFill>
                  <a:latin typeface="Calibri (MS) Bold"/>
                  <a:ea typeface="Calibri (MS) Bold"/>
                  <a:cs typeface="Calibri (MS) Bold"/>
                  <a:sym typeface="Calibri (MS) Bold"/>
                </a:rPr>
                <a:t>Group Activity</a:t>
              </a:r>
            </a:p>
            <a:p>
              <a:pPr algn="ctr">
                <a:lnSpc>
                  <a:spcPts val="4583"/>
                </a:lnSpc>
              </a:pPr>
              <a:endParaRPr lang="en-US" sz="4920" b="1" spc="-51">
                <a:solidFill>
                  <a:srgbClr val="864A04"/>
                </a:solidFill>
                <a:latin typeface="Calibri (MS) Bold"/>
                <a:ea typeface="Calibri (MS) Bold"/>
                <a:cs typeface="Calibri (MS) Bold"/>
                <a:sym typeface="Calibri (MS) Bold"/>
              </a:endParaRPr>
            </a:p>
            <a:p>
              <a:pPr algn="ctr">
                <a:lnSpc>
                  <a:spcPts val="4148"/>
                </a:lnSpc>
              </a:pPr>
              <a:endParaRPr lang="en-US" sz="4920" b="1" spc="-51">
                <a:solidFill>
                  <a:srgbClr val="864A04"/>
                </a:solidFill>
                <a:latin typeface="Calibri (MS) Bold"/>
                <a:ea typeface="Calibri (MS) Bold"/>
                <a:cs typeface="Calibri (MS) Bold"/>
                <a:sym typeface="Calibri (MS) Bold"/>
              </a:endParaRPr>
            </a:p>
            <a:p>
              <a:pPr algn="ctr">
                <a:lnSpc>
                  <a:spcPts val="4148"/>
                </a:lnSpc>
              </a:pPr>
              <a:endParaRPr lang="en-US" sz="4920" b="1" spc="-51">
                <a:solidFill>
                  <a:srgbClr val="864A04"/>
                </a:solidFill>
                <a:latin typeface="Calibri (MS) Bold"/>
                <a:ea typeface="Calibri (MS) Bold"/>
                <a:cs typeface="Calibri (MS) Bold"/>
                <a:sym typeface="Calibri (MS) Bold"/>
              </a:endParaRPr>
            </a:p>
            <a:p>
              <a:pPr algn="ctr">
                <a:lnSpc>
                  <a:spcPts val="3944"/>
                </a:lnSpc>
              </a:pPr>
              <a:r>
                <a:rPr lang="en-US" sz="3866" b="1" spc="-48">
                  <a:solidFill>
                    <a:srgbClr val="000000"/>
                  </a:solidFill>
                  <a:latin typeface="Calibri (MS) Bold"/>
                  <a:ea typeface="Calibri (MS) Bold"/>
                  <a:cs typeface="Calibri (MS) Bold"/>
                  <a:sym typeface="Calibri (MS) Bold"/>
                </a:rPr>
                <a:t>Marijuana (Cannabis/THC)</a:t>
              </a:r>
            </a:p>
            <a:p>
              <a:pPr algn="ctr">
                <a:lnSpc>
                  <a:spcPts val="4379"/>
                </a:lnSpc>
              </a:pPr>
              <a:r>
                <a:rPr lang="en-US" sz="4293" b="1" spc="-48">
                  <a:solidFill>
                    <a:srgbClr val="000000"/>
                  </a:solidFill>
                  <a:latin typeface="Calibri (MS) Bold"/>
                  <a:ea typeface="Calibri (MS) Bold"/>
                  <a:cs typeface="Calibri (MS) Bold"/>
                  <a:sym typeface="Calibri (MS) Bold"/>
                </a:rPr>
                <a:t>&amp; Sports</a:t>
              </a:r>
            </a:p>
          </p:txBody>
        </p:sp>
      </p:grpSp>
      <p:sp>
        <p:nvSpPr>
          <p:cNvPr id="9" name="Freeform 9"/>
          <p:cNvSpPr/>
          <p:nvPr/>
        </p:nvSpPr>
        <p:spPr>
          <a:xfrm>
            <a:off x="3517611" y="1005349"/>
            <a:ext cx="5977269" cy="5304503"/>
          </a:xfrm>
          <a:custGeom>
            <a:avLst/>
            <a:gdLst/>
            <a:ahLst/>
            <a:cxnLst/>
            <a:rect l="l" t="t" r="r" b="b"/>
            <a:pathLst>
              <a:path w="5977269" h="5304503">
                <a:moveTo>
                  <a:pt x="0" y="0"/>
                </a:moveTo>
                <a:lnTo>
                  <a:pt x="5977269" y="0"/>
                </a:lnTo>
                <a:lnTo>
                  <a:pt x="5977269" y="5304502"/>
                </a:lnTo>
                <a:lnTo>
                  <a:pt x="0" y="5304502"/>
                </a:lnTo>
                <a:lnTo>
                  <a:pt x="0" y="0"/>
                </a:lnTo>
                <a:close/>
              </a:path>
            </a:pathLst>
          </a:custGeom>
          <a:blipFill>
            <a:blip r:embed="rId4"/>
            <a:stretch>
              <a:fillRect/>
            </a:stretch>
          </a:blipFill>
        </p:spPr>
        <p:txBody>
          <a:bodyPr/>
          <a:lstStyle/>
          <a:p>
            <a:endParaRPr lang="en-US"/>
          </a:p>
        </p:txBody>
      </p:sp>
    </p:spTree>
  </p:cSld>
  <p:clrMapOvr>
    <a:masterClrMapping/>
  </p:clrMapOvr>
  <p:transition>
    <p:cover dir="l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319209" y="1099518"/>
            <a:ext cx="4522994" cy="5116163"/>
            <a:chOff x="0" y="0"/>
            <a:chExt cx="6030658" cy="6821551"/>
          </a:xfrm>
        </p:grpSpPr>
        <p:sp>
          <p:nvSpPr>
            <p:cNvPr id="7" name="Freeform 7"/>
            <p:cNvSpPr/>
            <p:nvPr/>
          </p:nvSpPr>
          <p:spPr>
            <a:xfrm>
              <a:off x="0" y="0"/>
              <a:ext cx="6030657" cy="6821555"/>
            </a:xfrm>
            <a:custGeom>
              <a:avLst/>
              <a:gdLst/>
              <a:ahLst/>
              <a:cxnLst/>
              <a:rect l="l" t="t" r="r" b="b"/>
              <a:pathLst>
                <a:path w="6030657" h="6821555">
                  <a:moveTo>
                    <a:pt x="0" y="0"/>
                  </a:moveTo>
                  <a:lnTo>
                    <a:pt x="6030657" y="0"/>
                  </a:lnTo>
                  <a:lnTo>
                    <a:pt x="6030657" y="6821555"/>
                  </a:lnTo>
                  <a:lnTo>
                    <a:pt x="0" y="6821555"/>
                  </a:lnTo>
                  <a:close/>
                </a:path>
              </a:pathLst>
            </a:custGeom>
            <a:blipFill>
              <a:blip r:embed="rId5">
                <a:alphaModFix amt="0"/>
              </a:blip>
              <a:stretch>
                <a:fillRect l="-95129" r="-95130"/>
              </a:stretch>
            </a:blipFill>
          </p:spPr>
          <p:txBody>
            <a:bodyPr/>
            <a:lstStyle/>
            <a:p>
              <a:endParaRPr lang="en-US"/>
            </a:p>
          </p:txBody>
        </p:sp>
        <p:sp>
          <p:nvSpPr>
            <p:cNvPr id="8" name="TextBox 8"/>
            <p:cNvSpPr txBox="1"/>
            <p:nvPr/>
          </p:nvSpPr>
          <p:spPr>
            <a:xfrm>
              <a:off x="0" y="-9525"/>
              <a:ext cx="6030658" cy="6831076"/>
            </a:xfrm>
            <a:prstGeom prst="rect">
              <a:avLst/>
            </a:prstGeom>
          </p:spPr>
          <p:txBody>
            <a:bodyPr lIns="0" tIns="0" rIns="0" bIns="0" rtlCol="0" anchor="b"/>
            <a:lstStyle/>
            <a:p>
              <a:pPr algn="ctr">
                <a:lnSpc>
                  <a:spcPts val="4787"/>
                </a:lnSpc>
              </a:pPr>
              <a:endParaRPr/>
            </a:p>
            <a:p>
              <a:pPr algn="ctr">
                <a:lnSpc>
                  <a:spcPts val="4787"/>
                </a:lnSpc>
              </a:pPr>
              <a:endParaRPr/>
            </a:p>
            <a:p>
              <a:pPr algn="ctr">
                <a:lnSpc>
                  <a:spcPts val="4352"/>
                </a:lnSpc>
              </a:pPr>
              <a:r>
                <a:rPr lang="en-US" sz="4266" b="1" spc="-53">
                  <a:solidFill>
                    <a:srgbClr val="000000"/>
                  </a:solidFill>
                  <a:latin typeface="Calibri (MS) Bold"/>
                  <a:ea typeface="Calibri (MS) Bold"/>
                  <a:cs typeface="Calibri (MS) Bold"/>
                  <a:sym typeface="Calibri (MS) Bold"/>
                </a:rPr>
                <a:t>Marijuana (Cannabis/THC)</a:t>
              </a:r>
            </a:p>
            <a:p>
              <a:pPr algn="ctr">
                <a:lnSpc>
                  <a:spcPts val="4787"/>
                </a:lnSpc>
              </a:pPr>
              <a:r>
                <a:rPr lang="en-US" sz="4693" b="1" spc="-53">
                  <a:solidFill>
                    <a:srgbClr val="000000"/>
                  </a:solidFill>
                  <a:latin typeface="Calibri (MS) Bold"/>
                  <a:ea typeface="Calibri (MS) Bold"/>
                  <a:cs typeface="Calibri (MS) Bold"/>
                  <a:sym typeface="Calibri (MS) Bold"/>
                </a:rPr>
                <a:t>use can slam </a:t>
              </a:r>
            </a:p>
            <a:p>
              <a:pPr algn="ctr">
                <a:lnSpc>
                  <a:spcPts val="4787"/>
                </a:lnSpc>
              </a:pPr>
              <a:r>
                <a:rPr lang="en-US" sz="4693" b="1" spc="-53">
                  <a:solidFill>
                    <a:srgbClr val="000000"/>
                  </a:solidFill>
                  <a:latin typeface="Calibri (MS) Bold"/>
                  <a:ea typeface="Calibri (MS) Bold"/>
                  <a:cs typeface="Calibri (MS) Bold"/>
                  <a:sym typeface="Calibri (MS) Bold"/>
                </a:rPr>
                <a:t>the door to </a:t>
              </a:r>
            </a:p>
            <a:p>
              <a:pPr algn="ctr">
                <a:lnSpc>
                  <a:spcPts val="4787"/>
                </a:lnSpc>
              </a:pPr>
              <a:r>
                <a:rPr lang="en-US" sz="4693" b="1" spc="-53">
                  <a:solidFill>
                    <a:srgbClr val="000000"/>
                  </a:solidFill>
                  <a:latin typeface="Calibri (MS) Bold"/>
                  <a:ea typeface="Calibri (MS) Bold"/>
                  <a:cs typeface="Calibri (MS) Bold"/>
                  <a:sym typeface="Calibri (MS) Bold"/>
                </a:rPr>
                <a:t>your future! </a:t>
              </a:r>
            </a:p>
            <a:p>
              <a:pPr algn="ctr">
                <a:lnSpc>
                  <a:spcPts val="5222"/>
                </a:lnSpc>
              </a:pPr>
              <a:endParaRPr lang="en-US" sz="4693" b="1" spc="-53">
                <a:solidFill>
                  <a:srgbClr val="000000"/>
                </a:solidFill>
                <a:latin typeface="Calibri (MS) Bold"/>
                <a:ea typeface="Calibri (MS) Bold"/>
                <a:cs typeface="Calibri (MS) Bold"/>
                <a:sym typeface="Calibri (MS) Bold"/>
              </a:endParaRPr>
            </a:p>
            <a:p>
              <a:pPr algn="ctr">
                <a:lnSpc>
                  <a:spcPts val="4787"/>
                </a:lnSpc>
              </a:pPr>
              <a:endParaRPr lang="en-US" sz="4693" b="1" spc="-53">
                <a:solidFill>
                  <a:srgbClr val="000000"/>
                </a:solidFill>
                <a:latin typeface="Calibri (MS) Bold"/>
                <a:ea typeface="Calibri (MS) Bold"/>
                <a:cs typeface="Calibri (MS) Bold"/>
                <a:sym typeface="Calibri (MS) Bold"/>
              </a:endParaRPr>
            </a:p>
          </p:txBody>
        </p:sp>
      </p:grpSp>
      <p:grpSp>
        <p:nvGrpSpPr>
          <p:cNvPr id="9" name="Group 9"/>
          <p:cNvGrpSpPr/>
          <p:nvPr/>
        </p:nvGrpSpPr>
        <p:grpSpPr>
          <a:xfrm>
            <a:off x="3833935" y="-1"/>
            <a:ext cx="5919665" cy="6756081"/>
            <a:chOff x="0" y="0"/>
            <a:chExt cx="5934316" cy="6773329"/>
          </a:xfrm>
        </p:grpSpPr>
        <p:sp>
          <p:nvSpPr>
            <p:cNvPr id="10" name="Freeform 10" descr="18+ Thousand Closed Door Dark Royalty ..."/>
            <p:cNvSpPr/>
            <p:nvPr/>
          </p:nvSpPr>
          <p:spPr>
            <a:xfrm>
              <a:off x="0" y="0"/>
              <a:ext cx="5934329" cy="6773291"/>
            </a:xfrm>
            <a:custGeom>
              <a:avLst/>
              <a:gdLst/>
              <a:ahLst/>
              <a:cxnLst/>
              <a:rect l="l" t="t" r="r" b="b"/>
              <a:pathLst>
                <a:path w="5934329" h="6773291">
                  <a:moveTo>
                    <a:pt x="0" y="0"/>
                  </a:moveTo>
                  <a:lnTo>
                    <a:pt x="5934329" y="0"/>
                  </a:lnTo>
                  <a:lnTo>
                    <a:pt x="5934329" y="6773291"/>
                  </a:lnTo>
                  <a:lnTo>
                    <a:pt x="0" y="6773291"/>
                  </a:lnTo>
                  <a:lnTo>
                    <a:pt x="0" y="0"/>
                  </a:lnTo>
                  <a:close/>
                </a:path>
              </a:pathLst>
            </a:custGeom>
            <a:blipFill>
              <a:blip r:embed="rId6"/>
              <a:stretch>
                <a:fillRect l="-53086" r="-51257" b="-593"/>
              </a:stretch>
            </a:blipFill>
          </p:spPr>
          <p:txBody>
            <a:bodyPr/>
            <a:lstStyle/>
            <a:p>
              <a:endParaRPr lang="en-US"/>
            </a:p>
          </p:txBody>
        </p:sp>
      </p:grpSp>
      <p:pic>
        <p:nvPicPr>
          <p:cNvPr id="12" name="door slam audio">
            <a:hlinkClick r:id="" action="ppaction://media"/>
            <a:extLst>
              <a:ext uri="{FF2B5EF4-FFF2-40B4-BE49-F238E27FC236}">
                <a16:creationId xmlns:a16="http://schemas.microsoft.com/office/drawing/2014/main" id="{0FA0E4EA-2D79-0A03-0418-47BCF0EFEDB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52563" y="253796"/>
            <a:ext cx="609600" cy="609600"/>
          </a:xfrm>
          <a:prstGeom prst="rect">
            <a:avLst/>
          </a:prstGeom>
        </p:spPr>
      </p:pic>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7"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19999"/>
            </a:blip>
            <a:stretch>
              <a:fillRect t="-33000" b="-33000"/>
            </a:stretch>
          </a:blipFill>
        </p:spPr>
        <p:txBody>
          <a:bodyPr/>
          <a:lstStyle/>
          <a:p>
            <a:endParaRPr lang="en-US"/>
          </a:p>
        </p:txBody>
      </p:sp>
      <p:grpSp>
        <p:nvGrpSpPr>
          <p:cNvPr id="3" name="Group 3"/>
          <p:cNvGrpSpPr/>
          <p:nvPr/>
        </p:nvGrpSpPr>
        <p:grpSpPr>
          <a:xfrm>
            <a:off x="0" y="6827520"/>
            <a:ext cx="9753600" cy="487680"/>
            <a:chOff x="0" y="0"/>
            <a:chExt cx="13004800" cy="650240"/>
          </a:xfrm>
        </p:grpSpPr>
        <p:sp>
          <p:nvSpPr>
            <p:cNvPr id="4" name="Freeform 4"/>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5" name="Group 5"/>
          <p:cNvGrpSpPr/>
          <p:nvPr/>
        </p:nvGrpSpPr>
        <p:grpSpPr>
          <a:xfrm>
            <a:off x="0" y="6756606"/>
            <a:ext cx="9753600" cy="70399"/>
            <a:chOff x="0" y="0"/>
            <a:chExt cx="13004800" cy="93866"/>
          </a:xfrm>
        </p:grpSpPr>
        <p:sp>
          <p:nvSpPr>
            <p:cNvPr id="6" name="Freeform 6"/>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7" name="AutoShape 7"/>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8" name="Group 8"/>
          <p:cNvGrpSpPr/>
          <p:nvPr/>
        </p:nvGrpSpPr>
        <p:grpSpPr>
          <a:xfrm>
            <a:off x="877824" y="76200"/>
            <a:ext cx="8225537" cy="1928344"/>
            <a:chOff x="0" y="-501153"/>
            <a:chExt cx="10967382" cy="2571126"/>
          </a:xfrm>
        </p:grpSpPr>
        <p:sp>
          <p:nvSpPr>
            <p:cNvPr id="9" name="Freeform 9"/>
            <p:cNvSpPr/>
            <p:nvPr/>
          </p:nvSpPr>
          <p:spPr>
            <a:xfrm>
              <a:off x="0" y="0"/>
              <a:ext cx="10967382" cy="2069973"/>
            </a:xfrm>
            <a:custGeom>
              <a:avLst/>
              <a:gdLst/>
              <a:ahLst/>
              <a:cxnLst/>
              <a:rect l="l" t="t" r="r" b="b"/>
              <a:pathLst>
                <a:path w="10967382" h="2069973">
                  <a:moveTo>
                    <a:pt x="0" y="0"/>
                  </a:moveTo>
                  <a:lnTo>
                    <a:pt x="10967382" y="0"/>
                  </a:lnTo>
                  <a:lnTo>
                    <a:pt x="10967382" y="2069973"/>
                  </a:lnTo>
                  <a:lnTo>
                    <a:pt x="0" y="2069973"/>
                  </a:lnTo>
                  <a:close/>
                </a:path>
              </a:pathLst>
            </a:custGeom>
            <a:blipFill>
              <a:blip r:embed="rId4">
                <a:alphaModFix amt="0"/>
              </a:blip>
              <a:stretch>
                <a:fillRect t="-66020" b="-40455"/>
              </a:stretch>
            </a:blipFill>
          </p:spPr>
          <p:txBody>
            <a:bodyPr/>
            <a:lstStyle/>
            <a:p>
              <a:endParaRPr lang="en-US"/>
            </a:p>
          </p:txBody>
        </p:sp>
        <p:sp>
          <p:nvSpPr>
            <p:cNvPr id="10" name="TextBox 10"/>
            <p:cNvSpPr txBox="1"/>
            <p:nvPr/>
          </p:nvSpPr>
          <p:spPr>
            <a:xfrm>
              <a:off x="0" y="-501153"/>
              <a:ext cx="10967377" cy="2069974"/>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College Success</a:t>
              </a:r>
            </a:p>
          </p:txBody>
        </p:sp>
      </p:grpSp>
      <p:sp>
        <p:nvSpPr>
          <p:cNvPr id="11" name="TextBox 11"/>
          <p:cNvSpPr txBox="1"/>
          <p:nvPr/>
        </p:nvSpPr>
        <p:spPr>
          <a:xfrm>
            <a:off x="877824" y="2135781"/>
            <a:ext cx="7916675" cy="4057329"/>
          </a:xfrm>
          <a:prstGeom prst="rect">
            <a:avLst/>
          </a:prstGeom>
        </p:spPr>
        <p:txBody>
          <a:bodyPr lIns="0" tIns="0" rIns="0" bIns="0" rtlCol="0" anchor="t">
            <a:spAutoFit/>
          </a:bodyPr>
          <a:lstStyle/>
          <a:p>
            <a:pPr algn="l">
              <a:lnSpc>
                <a:spcPts val="3068"/>
              </a:lnSpc>
            </a:pPr>
            <a:r>
              <a:rPr lang="en-US" sz="3157">
                <a:solidFill>
                  <a:srgbClr val="000000"/>
                </a:solidFill>
                <a:latin typeface="Calibri (MS)"/>
                <a:ea typeface="Calibri (MS)"/>
                <a:cs typeface="Calibri (MS)"/>
                <a:sym typeface="Calibri (MS)"/>
              </a:rPr>
              <a:t>Students who use marijuana are </a:t>
            </a:r>
          </a:p>
          <a:p>
            <a:pPr algn="l">
              <a:lnSpc>
                <a:spcPts val="3068"/>
              </a:lnSpc>
            </a:pPr>
            <a:r>
              <a:rPr lang="en-US" sz="3157" b="1">
                <a:solidFill>
                  <a:srgbClr val="000000"/>
                </a:solidFill>
                <a:latin typeface="Calibri (MS) Bold"/>
                <a:ea typeface="Calibri (MS) Bold"/>
                <a:cs typeface="Calibri (MS) Bold"/>
                <a:sym typeface="Calibri (MS) Bold"/>
              </a:rPr>
              <a:t>MUCH LESS LIKELY </a:t>
            </a:r>
            <a:r>
              <a:rPr lang="en-US" sz="3157">
                <a:solidFill>
                  <a:srgbClr val="000000"/>
                </a:solidFill>
                <a:latin typeface="Calibri (MS)"/>
                <a:ea typeface="Calibri (MS)"/>
                <a:cs typeface="Calibri (MS)"/>
                <a:sym typeface="Calibri (MS)"/>
              </a:rPr>
              <a:t>to get a college degree. </a:t>
            </a:r>
          </a:p>
          <a:p>
            <a:pPr algn="l">
              <a:lnSpc>
                <a:spcPts val="1319"/>
              </a:lnSpc>
            </a:pPr>
            <a:r>
              <a:rPr lang="en-US" sz="1357">
                <a:solidFill>
                  <a:srgbClr val="000000"/>
                </a:solidFill>
                <a:latin typeface="Calibri (MS)"/>
                <a:ea typeface="Calibri (MS)"/>
                <a:cs typeface="Calibri (MS)"/>
                <a:sym typeface="Calibri (MS)"/>
              </a:rPr>
              <a:t>                                                                                                                                                                 		 CDC</a:t>
            </a:r>
          </a:p>
          <a:p>
            <a:pPr algn="l">
              <a:lnSpc>
                <a:spcPts val="3068"/>
              </a:lnSpc>
            </a:pPr>
            <a:endParaRPr lang="en-US" sz="1357">
              <a:solidFill>
                <a:srgbClr val="000000"/>
              </a:solidFill>
              <a:latin typeface="Calibri (MS)"/>
              <a:ea typeface="Calibri (MS)"/>
              <a:cs typeface="Calibri (MS)"/>
              <a:sym typeface="Calibri (MS)"/>
            </a:endParaRPr>
          </a:p>
          <a:p>
            <a:pPr algn="l">
              <a:lnSpc>
                <a:spcPts val="3068"/>
              </a:lnSpc>
            </a:pPr>
            <a:r>
              <a:rPr lang="en-US" sz="3157">
                <a:solidFill>
                  <a:srgbClr val="000000"/>
                </a:solidFill>
                <a:latin typeface="Calibri (MS)"/>
                <a:ea typeface="Calibri (MS)"/>
                <a:cs typeface="Calibri (MS)"/>
                <a:sym typeface="Calibri (MS)"/>
              </a:rPr>
              <a:t>		               				</a:t>
            </a:r>
          </a:p>
          <a:p>
            <a:pPr algn="l">
              <a:lnSpc>
                <a:spcPts val="3068"/>
              </a:lnSpc>
            </a:pPr>
            <a:r>
              <a:rPr lang="en-US" sz="3157">
                <a:solidFill>
                  <a:srgbClr val="000000"/>
                </a:solidFill>
                <a:latin typeface="Calibri (MS)"/>
                <a:ea typeface="Calibri (MS)"/>
                <a:cs typeface="Calibri (MS)"/>
                <a:sym typeface="Calibri (MS)"/>
              </a:rPr>
              <a:t>Research has shown the more frequently college students use marijuana, the lower their GPA tends to be, the more they report skipping class, and there is a greater likelihood of dropping out or taking longer to graduate. 		          </a:t>
            </a:r>
          </a:p>
          <a:p>
            <a:pPr algn="l">
              <a:lnSpc>
                <a:spcPts val="1246"/>
              </a:lnSpc>
            </a:pPr>
            <a:r>
              <a:rPr lang="en-US" sz="1282">
                <a:solidFill>
                  <a:srgbClr val="000000"/>
                </a:solidFill>
                <a:latin typeface="Calibri (MS)"/>
                <a:ea typeface="Calibri (MS)"/>
                <a:cs typeface="Calibri (MS)"/>
                <a:sym typeface="Calibri (MS)"/>
              </a:rPr>
              <a:t>						                                                                                                                                                 							Inside Higher Ed  2023</a:t>
            </a:r>
          </a:p>
        </p:txBody>
      </p:sp>
    </p:spTree>
  </p:cSld>
  <p:clrMapOvr>
    <a:masterClrMapping/>
  </p:clrMapOvr>
  <p:transition>
    <p:cover dir="l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87680" y="856088"/>
            <a:ext cx="9387840" cy="921915"/>
            <a:chOff x="0" y="0"/>
            <a:chExt cx="12517120" cy="1229220"/>
          </a:xfrm>
        </p:grpSpPr>
        <p:sp>
          <p:nvSpPr>
            <p:cNvPr id="8" name="Freeform 8"/>
            <p:cNvSpPr/>
            <p:nvPr/>
          </p:nvSpPr>
          <p:spPr>
            <a:xfrm>
              <a:off x="0" y="0"/>
              <a:ext cx="12517120" cy="1229221"/>
            </a:xfrm>
            <a:custGeom>
              <a:avLst/>
              <a:gdLst/>
              <a:ahLst/>
              <a:cxnLst/>
              <a:rect l="l" t="t" r="r" b="b"/>
              <a:pathLst>
                <a:path w="12517120" h="1229221">
                  <a:moveTo>
                    <a:pt x="0" y="0"/>
                  </a:moveTo>
                  <a:lnTo>
                    <a:pt x="12517120" y="0"/>
                  </a:lnTo>
                  <a:lnTo>
                    <a:pt x="12517120" y="1229221"/>
                  </a:lnTo>
                  <a:lnTo>
                    <a:pt x="0" y="1229221"/>
                  </a:lnTo>
                  <a:close/>
                </a:path>
              </a:pathLst>
            </a:custGeom>
            <a:blipFill>
              <a:blip r:embed="rId3">
                <a:alphaModFix amt="0"/>
              </a:blip>
              <a:stretch>
                <a:fillRect t="-148415" b="-148415"/>
              </a:stretch>
            </a:blipFill>
          </p:spPr>
          <p:txBody>
            <a:bodyPr/>
            <a:lstStyle/>
            <a:p>
              <a:endParaRPr lang="en-US"/>
            </a:p>
          </p:txBody>
        </p:sp>
        <p:sp>
          <p:nvSpPr>
            <p:cNvPr id="9" name="TextBox 9"/>
            <p:cNvSpPr txBox="1"/>
            <p:nvPr/>
          </p:nvSpPr>
          <p:spPr>
            <a:xfrm>
              <a:off x="0" y="-9525"/>
              <a:ext cx="12517120" cy="1238745"/>
            </a:xfrm>
            <a:prstGeom prst="rect">
              <a:avLst/>
            </a:prstGeom>
          </p:spPr>
          <p:txBody>
            <a:bodyPr lIns="0" tIns="0" rIns="0" bIns="0" rtlCol="0" anchor="b"/>
            <a:lstStyle/>
            <a:p>
              <a:pPr algn="l">
                <a:lnSpc>
                  <a:spcPts val="4787"/>
                </a:lnSpc>
              </a:pPr>
              <a:r>
                <a:rPr lang="en-US" sz="4693" b="1" spc="-53">
                  <a:solidFill>
                    <a:srgbClr val="000000"/>
                  </a:solidFill>
                  <a:latin typeface="Calibri (MS) Bold"/>
                  <a:ea typeface="Calibri (MS) Bold"/>
                  <a:cs typeface="Calibri (MS) Bold"/>
                  <a:sym typeface="Calibri (MS) Bold"/>
                </a:rPr>
                <a:t>Financial Aid &amp; College Scholarships</a:t>
              </a:r>
            </a:p>
          </p:txBody>
        </p:sp>
      </p:grpSp>
      <p:sp>
        <p:nvSpPr>
          <p:cNvPr id="10" name="TextBox 10"/>
          <p:cNvSpPr txBox="1"/>
          <p:nvPr/>
        </p:nvSpPr>
        <p:spPr>
          <a:xfrm>
            <a:off x="487680" y="2058667"/>
            <a:ext cx="4795523" cy="4372889"/>
          </a:xfrm>
          <a:prstGeom prst="rect">
            <a:avLst/>
          </a:prstGeom>
        </p:spPr>
        <p:txBody>
          <a:bodyPr lIns="0" tIns="0" rIns="0" bIns="0" rtlCol="0" anchor="t">
            <a:spAutoFit/>
          </a:bodyPr>
          <a:lstStyle/>
          <a:p>
            <a:pPr algn="l">
              <a:lnSpc>
                <a:spcPts val="2764"/>
              </a:lnSpc>
            </a:pPr>
            <a:r>
              <a:rPr lang="en-US" sz="2559">
                <a:solidFill>
                  <a:srgbClr val="404040"/>
                </a:solidFill>
                <a:latin typeface="Calibri (MS)"/>
                <a:ea typeface="Calibri (MS)"/>
                <a:cs typeface="Calibri (MS)"/>
                <a:sym typeface="Calibri (MS)"/>
              </a:rPr>
              <a:t>Colleges have different  requirements for scholarships. </a:t>
            </a:r>
          </a:p>
          <a:p>
            <a:pPr algn="l">
              <a:lnSpc>
                <a:spcPts val="2764"/>
              </a:lnSpc>
            </a:pPr>
            <a:endParaRPr lang="en-US" sz="2559">
              <a:solidFill>
                <a:srgbClr val="404040"/>
              </a:solidFill>
              <a:latin typeface="Calibri (MS)"/>
              <a:ea typeface="Calibri (MS)"/>
              <a:cs typeface="Calibri (MS)"/>
              <a:sym typeface="Calibri (MS)"/>
            </a:endParaRPr>
          </a:p>
          <a:p>
            <a:pPr algn="l">
              <a:lnSpc>
                <a:spcPts val="2764"/>
              </a:lnSpc>
            </a:pPr>
            <a:r>
              <a:rPr lang="en-US" sz="2559">
                <a:solidFill>
                  <a:srgbClr val="404040"/>
                </a:solidFill>
                <a:latin typeface="Calibri (MS)"/>
                <a:ea typeface="Calibri (MS)"/>
                <a:cs typeface="Calibri (MS)"/>
                <a:sym typeface="Calibri (MS)"/>
              </a:rPr>
              <a:t>Some colleges and universities may not allow a student to apply for or keep a scholarship if he/she has a conviction for a drug offense. </a:t>
            </a:r>
          </a:p>
          <a:p>
            <a:pPr marL="329455" lvl="1" indent="-164727" algn="l">
              <a:lnSpc>
                <a:spcPts val="2764"/>
              </a:lnSpc>
            </a:pPr>
            <a:endParaRPr lang="en-US" sz="2559">
              <a:solidFill>
                <a:srgbClr val="404040"/>
              </a:solidFill>
              <a:latin typeface="Calibri (MS)"/>
              <a:ea typeface="Calibri (MS)"/>
              <a:cs typeface="Calibri (MS)"/>
              <a:sym typeface="Calibri (MS)"/>
            </a:endParaRPr>
          </a:p>
          <a:p>
            <a:pPr algn="l">
              <a:lnSpc>
                <a:spcPts val="3225"/>
              </a:lnSpc>
            </a:pPr>
            <a:r>
              <a:rPr lang="en-US" sz="2986" b="1">
                <a:solidFill>
                  <a:srgbClr val="FA8700"/>
                </a:solidFill>
                <a:latin typeface="Calibri (MS) Bold"/>
                <a:ea typeface="Calibri (MS) Bold"/>
                <a:cs typeface="Calibri (MS) Bold"/>
                <a:sym typeface="Calibri (MS) Bold"/>
              </a:rPr>
              <a:t>Don’t risk being unable to go to the school of your choice or losing your scholarship. </a:t>
            </a:r>
          </a:p>
          <a:p>
            <a:pPr marL="329455" lvl="1" indent="-164727" algn="l">
              <a:lnSpc>
                <a:spcPts val="2764"/>
              </a:lnSpc>
            </a:pPr>
            <a:endParaRPr lang="en-US" sz="2986" b="1">
              <a:solidFill>
                <a:srgbClr val="FA8700"/>
              </a:solidFill>
              <a:latin typeface="Calibri (MS) Bold"/>
              <a:ea typeface="Calibri (MS) Bold"/>
              <a:cs typeface="Calibri (MS) Bold"/>
              <a:sym typeface="Calibri (MS) Bold"/>
            </a:endParaRPr>
          </a:p>
        </p:txBody>
      </p:sp>
      <p:grpSp>
        <p:nvGrpSpPr>
          <p:cNvPr id="11" name="Group 11"/>
          <p:cNvGrpSpPr/>
          <p:nvPr/>
        </p:nvGrpSpPr>
        <p:grpSpPr>
          <a:xfrm>
            <a:off x="5527043" y="2153917"/>
            <a:ext cx="3738877" cy="3982717"/>
            <a:chOff x="0" y="0"/>
            <a:chExt cx="4985169" cy="5310289"/>
          </a:xfrm>
        </p:grpSpPr>
        <p:sp>
          <p:nvSpPr>
            <p:cNvPr id="12" name="Freeform 12"/>
            <p:cNvSpPr/>
            <p:nvPr/>
          </p:nvSpPr>
          <p:spPr>
            <a:xfrm>
              <a:off x="0" y="0"/>
              <a:ext cx="4985131" cy="5310251"/>
            </a:xfrm>
            <a:custGeom>
              <a:avLst/>
              <a:gdLst/>
              <a:ahLst/>
              <a:cxnLst/>
              <a:rect l="l" t="t" r="r" b="b"/>
              <a:pathLst>
                <a:path w="4985131" h="5310251">
                  <a:moveTo>
                    <a:pt x="0" y="0"/>
                  </a:moveTo>
                  <a:lnTo>
                    <a:pt x="4985131" y="0"/>
                  </a:lnTo>
                  <a:lnTo>
                    <a:pt x="4985131" y="5310251"/>
                  </a:lnTo>
                  <a:lnTo>
                    <a:pt x="0" y="5310251"/>
                  </a:lnTo>
                  <a:lnTo>
                    <a:pt x="0" y="0"/>
                  </a:lnTo>
                  <a:close/>
                </a:path>
              </a:pathLst>
            </a:custGeom>
            <a:blipFill>
              <a:blip r:embed="rId4"/>
              <a:stretch>
                <a:fillRect r="-55202"/>
              </a:stretch>
            </a:blipFill>
          </p:spPr>
          <p:txBody>
            <a:bodyPr/>
            <a:lstStyle/>
            <a:p>
              <a:endParaRPr lang="en-US"/>
            </a:p>
          </p:txBody>
        </p:sp>
      </p:grpSp>
      <p:sp>
        <p:nvSpPr>
          <p:cNvPr id="13" name="TextBox 13"/>
          <p:cNvSpPr txBox="1"/>
          <p:nvPr/>
        </p:nvSpPr>
        <p:spPr>
          <a:xfrm>
            <a:off x="5618483" y="6275708"/>
            <a:ext cx="3881123" cy="192360"/>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	Just Think Twice, US Government</a:t>
            </a:r>
          </a:p>
        </p:txBody>
      </p:sp>
    </p:spTree>
  </p:cSld>
  <p:clrMapOvr>
    <a:masterClrMapping/>
  </p:clrMapOvr>
  <p:transition>
    <p:cover dir="l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1463040" y="96494"/>
            <a:ext cx="6664957" cy="1610386"/>
            <a:chOff x="0" y="0"/>
            <a:chExt cx="8886609" cy="2147181"/>
          </a:xfrm>
        </p:grpSpPr>
        <p:sp>
          <p:nvSpPr>
            <p:cNvPr id="8" name="Freeform 8"/>
            <p:cNvSpPr/>
            <p:nvPr/>
          </p:nvSpPr>
          <p:spPr>
            <a:xfrm>
              <a:off x="0" y="0"/>
              <a:ext cx="8886613" cy="2147181"/>
            </a:xfrm>
            <a:custGeom>
              <a:avLst/>
              <a:gdLst/>
              <a:ahLst/>
              <a:cxnLst/>
              <a:rect l="l" t="t" r="r" b="b"/>
              <a:pathLst>
                <a:path w="8886613" h="2147181">
                  <a:moveTo>
                    <a:pt x="0" y="0"/>
                  </a:moveTo>
                  <a:lnTo>
                    <a:pt x="8886613" y="0"/>
                  </a:lnTo>
                  <a:lnTo>
                    <a:pt x="8886613" y="2147181"/>
                  </a:lnTo>
                  <a:lnTo>
                    <a:pt x="0" y="2147181"/>
                  </a:lnTo>
                  <a:close/>
                </a:path>
              </a:pathLst>
            </a:custGeom>
            <a:blipFill>
              <a:blip r:embed="rId3">
                <a:alphaModFix amt="0"/>
              </a:blip>
              <a:stretch>
                <a:fillRect t="-50359" b="-10926"/>
              </a:stretch>
            </a:blipFill>
          </p:spPr>
          <p:txBody>
            <a:bodyPr/>
            <a:lstStyle/>
            <a:p>
              <a:endParaRPr lang="en-US"/>
            </a:p>
          </p:txBody>
        </p:sp>
        <p:sp>
          <p:nvSpPr>
            <p:cNvPr id="9" name="TextBox 9"/>
            <p:cNvSpPr txBox="1"/>
            <p:nvPr/>
          </p:nvSpPr>
          <p:spPr>
            <a:xfrm>
              <a:off x="0" y="-19050"/>
              <a:ext cx="8886609" cy="2166231"/>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Daily Life</a:t>
              </a:r>
            </a:p>
          </p:txBody>
        </p:sp>
      </p:grpSp>
      <p:sp>
        <p:nvSpPr>
          <p:cNvPr id="10" name="TextBox 10"/>
          <p:cNvSpPr txBox="1"/>
          <p:nvPr/>
        </p:nvSpPr>
        <p:spPr>
          <a:xfrm>
            <a:off x="3901440" y="1590037"/>
            <a:ext cx="5689597" cy="5515214"/>
          </a:xfrm>
          <a:prstGeom prst="rect">
            <a:avLst/>
          </a:prstGeom>
        </p:spPr>
        <p:txBody>
          <a:bodyPr lIns="0" tIns="0" rIns="0" bIns="0" rtlCol="0" anchor="t">
            <a:spAutoFit/>
          </a:bodyPr>
          <a:lstStyle/>
          <a:p>
            <a:pPr algn="l">
              <a:lnSpc>
                <a:spcPts val="3732"/>
              </a:lnSpc>
            </a:pPr>
            <a:r>
              <a:rPr lang="en-US" sz="3840" b="1">
                <a:solidFill>
                  <a:srgbClr val="404040"/>
                </a:solidFill>
                <a:latin typeface="Calibri (MS) Bold"/>
                <a:ea typeface="Calibri (MS) Bold"/>
                <a:cs typeface="Calibri (MS) Bold"/>
                <a:sym typeface="Calibri (MS) Bold"/>
              </a:rPr>
              <a:t> </a:t>
            </a:r>
          </a:p>
          <a:p>
            <a:pPr algn="l">
              <a:lnSpc>
                <a:spcPts val="4412"/>
              </a:lnSpc>
            </a:pPr>
            <a:r>
              <a:rPr lang="en-US" sz="4539" b="1">
                <a:solidFill>
                  <a:srgbClr val="000000"/>
                </a:solidFill>
                <a:latin typeface="Calibri (MS) Bold"/>
                <a:ea typeface="Calibri (MS) Bold"/>
                <a:cs typeface="Calibri (MS) Bold"/>
                <a:sym typeface="Calibri (MS) Bold"/>
              </a:rPr>
              <a:t>Longtime marijuana users report:</a:t>
            </a:r>
            <a:r>
              <a:rPr lang="en-US" sz="4539">
                <a:solidFill>
                  <a:srgbClr val="000000"/>
                </a:solidFill>
                <a:latin typeface="Calibri (MS)"/>
                <a:ea typeface="Calibri (MS)"/>
                <a:cs typeface="Calibri (MS)"/>
                <a:sym typeface="Calibri (MS)"/>
              </a:rPr>
              <a:t> </a:t>
            </a:r>
          </a:p>
          <a:p>
            <a:pPr algn="l">
              <a:lnSpc>
                <a:spcPts val="3732"/>
              </a:lnSpc>
            </a:pPr>
            <a:endParaRPr lang="en-US" sz="4539">
              <a:solidFill>
                <a:srgbClr val="000000"/>
              </a:solidFill>
              <a:latin typeface="Calibri (MS)"/>
              <a:ea typeface="Calibri (MS)"/>
              <a:cs typeface="Calibri (MS)"/>
              <a:sym typeface="Calibri (MS)"/>
            </a:endParaRPr>
          </a:p>
          <a:p>
            <a:pPr algn="l">
              <a:lnSpc>
                <a:spcPts val="4386"/>
              </a:lnSpc>
            </a:pPr>
            <a:r>
              <a:rPr lang="en-US" sz="4513" b="1">
                <a:solidFill>
                  <a:srgbClr val="2998E3"/>
                </a:solidFill>
                <a:latin typeface="Calibri (MS) Bold"/>
                <a:ea typeface="Calibri (MS) Bold"/>
                <a:cs typeface="Calibri (MS) Bold"/>
                <a:sym typeface="Calibri (MS) Bold"/>
              </a:rPr>
              <a:t>Less life satisfaction</a:t>
            </a:r>
            <a:r>
              <a:rPr lang="en-US" sz="4513" b="1">
                <a:solidFill>
                  <a:srgbClr val="000000"/>
                </a:solidFill>
                <a:latin typeface="Calibri (MS) Bold"/>
                <a:ea typeface="Calibri (MS) Bold"/>
                <a:cs typeface="Calibri (MS) Bold"/>
                <a:sym typeface="Calibri (MS) Bold"/>
              </a:rPr>
              <a:t> </a:t>
            </a:r>
          </a:p>
          <a:p>
            <a:pPr algn="l">
              <a:lnSpc>
                <a:spcPts val="4192"/>
              </a:lnSpc>
            </a:pPr>
            <a:r>
              <a:rPr lang="en-US" sz="4313" b="1">
                <a:solidFill>
                  <a:srgbClr val="F8931D"/>
                </a:solidFill>
                <a:latin typeface="Calibri (MS) Bold"/>
                <a:ea typeface="Calibri (MS) Bold"/>
                <a:cs typeface="Calibri (MS) Bold"/>
                <a:sym typeface="Calibri (MS) Bold"/>
              </a:rPr>
              <a:t>Relationship problems</a:t>
            </a:r>
          </a:p>
          <a:p>
            <a:pPr algn="l">
              <a:lnSpc>
                <a:spcPts val="4192"/>
              </a:lnSpc>
            </a:pPr>
            <a:r>
              <a:rPr lang="en-US" sz="4313" b="1">
                <a:solidFill>
                  <a:srgbClr val="864A04"/>
                </a:solidFill>
                <a:latin typeface="Calibri (MS) Bold"/>
                <a:ea typeface="Calibri (MS) Bold"/>
                <a:cs typeface="Calibri (MS) Bold"/>
                <a:sym typeface="Calibri (MS) Bold"/>
              </a:rPr>
              <a:t>Reduced educational outcomes</a:t>
            </a:r>
          </a:p>
          <a:p>
            <a:pPr algn="l">
              <a:lnSpc>
                <a:spcPts val="4192"/>
              </a:lnSpc>
            </a:pPr>
            <a:r>
              <a:rPr lang="en-US" sz="4313" b="1">
                <a:solidFill>
                  <a:srgbClr val="5E17EB"/>
                </a:solidFill>
                <a:latin typeface="Calibri (MS) Bold"/>
                <a:ea typeface="Calibri (MS) Bold"/>
                <a:cs typeface="Calibri (MS) Bold"/>
                <a:sym typeface="Calibri (MS) Bold"/>
              </a:rPr>
              <a:t>Less career success</a:t>
            </a:r>
          </a:p>
          <a:p>
            <a:pPr algn="l">
              <a:lnSpc>
                <a:spcPts val="1237"/>
              </a:lnSpc>
            </a:pPr>
            <a:r>
              <a:rPr lang="en-US" sz="1273" b="1">
                <a:solidFill>
                  <a:srgbClr val="404040"/>
                </a:solidFill>
                <a:latin typeface="Calibri (MS) Bold"/>
                <a:ea typeface="Calibri (MS) Bold"/>
                <a:cs typeface="Calibri (MS) Bold"/>
                <a:sym typeface="Calibri (MS) Bold"/>
              </a:rPr>
              <a:t>	                                                                           </a:t>
            </a:r>
          </a:p>
          <a:p>
            <a:pPr marL="1649517" lvl="1" indent="-824759" algn="l">
              <a:lnSpc>
                <a:spcPts val="1237"/>
              </a:lnSpc>
            </a:pPr>
            <a:r>
              <a:rPr lang="en-US" sz="1273" b="1">
                <a:solidFill>
                  <a:srgbClr val="404040"/>
                </a:solidFill>
                <a:latin typeface="Calibri (MS) Bold"/>
                <a:ea typeface="Calibri (MS) Bold"/>
                <a:cs typeface="Calibri (MS) Bold"/>
                <a:sym typeface="Calibri (MS) Bold"/>
              </a:rPr>
              <a:t>                                                                                     </a:t>
            </a:r>
            <a:r>
              <a:rPr lang="en-US" sz="1273">
                <a:solidFill>
                  <a:srgbClr val="404040"/>
                </a:solidFill>
                <a:latin typeface="Calibri (MS)"/>
                <a:ea typeface="Calibri (MS)"/>
                <a:cs typeface="Calibri (MS)"/>
                <a:sym typeface="Calibri (MS)"/>
              </a:rPr>
              <a:t>SAMHSA</a:t>
            </a:r>
          </a:p>
          <a:p>
            <a:pPr marL="439273" lvl="1" indent="-219637" algn="l">
              <a:lnSpc>
                <a:spcPts val="3317"/>
              </a:lnSpc>
            </a:pPr>
            <a:endParaRPr lang="en-US" sz="1273">
              <a:solidFill>
                <a:srgbClr val="404040"/>
              </a:solidFill>
              <a:latin typeface="Calibri (MS)"/>
              <a:ea typeface="Calibri (MS)"/>
              <a:cs typeface="Calibri (MS)"/>
              <a:sym typeface="Calibri (MS)"/>
            </a:endParaRPr>
          </a:p>
        </p:txBody>
      </p:sp>
      <p:sp>
        <p:nvSpPr>
          <p:cNvPr id="11" name="Freeform 11"/>
          <p:cNvSpPr/>
          <p:nvPr/>
        </p:nvSpPr>
        <p:spPr>
          <a:xfrm>
            <a:off x="370822" y="2218651"/>
            <a:ext cx="3281616" cy="4026184"/>
          </a:xfrm>
          <a:custGeom>
            <a:avLst/>
            <a:gdLst/>
            <a:ahLst/>
            <a:cxnLst/>
            <a:rect l="l" t="t" r="r" b="b"/>
            <a:pathLst>
              <a:path w="3281616" h="4026184">
                <a:moveTo>
                  <a:pt x="0" y="0"/>
                </a:moveTo>
                <a:lnTo>
                  <a:pt x="3281616" y="0"/>
                </a:lnTo>
                <a:lnTo>
                  <a:pt x="3281616" y="4026184"/>
                </a:lnTo>
                <a:lnTo>
                  <a:pt x="0" y="4026184"/>
                </a:lnTo>
                <a:lnTo>
                  <a:pt x="0" y="0"/>
                </a:lnTo>
                <a:close/>
              </a:path>
            </a:pathLst>
          </a:custGeom>
          <a:blipFill>
            <a:blip r:embed="rId4"/>
            <a:stretch>
              <a:fillRect/>
            </a:stretch>
          </a:blipFill>
        </p:spPr>
        <p:txBody>
          <a:bodyPr/>
          <a:lstStyle/>
          <a:p>
            <a:endParaRPr lang="en-US"/>
          </a:p>
        </p:txBody>
      </p:sp>
    </p:spTree>
  </p:cSld>
  <p:clrMapOvr>
    <a:masterClrMapping/>
  </p:clrMapOvr>
  <p:transition>
    <p:cover dir="l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243840" y="-215313"/>
            <a:ext cx="9509760" cy="2653713"/>
            <a:chOff x="0" y="0"/>
            <a:chExt cx="12679680" cy="3538285"/>
          </a:xfrm>
        </p:grpSpPr>
        <p:sp>
          <p:nvSpPr>
            <p:cNvPr id="8" name="Freeform 8"/>
            <p:cNvSpPr/>
            <p:nvPr/>
          </p:nvSpPr>
          <p:spPr>
            <a:xfrm>
              <a:off x="0" y="0"/>
              <a:ext cx="12679680" cy="3538285"/>
            </a:xfrm>
            <a:custGeom>
              <a:avLst/>
              <a:gdLst/>
              <a:ahLst/>
              <a:cxnLst/>
              <a:rect l="l" t="t" r="r" b="b"/>
              <a:pathLst>
                <a:path w="12679680" h="3538285">
                  <a:moveTo>
                    <a:pt x="0" y="0"/>
                  </a:moveTo>
                  <a:lnTo>
                    <a:pt x="12679680" y="0"/>
                  </a:lnTo>
                  <a:lnTo>
                    <a:pt x="12679680" y="3538285"/>
                  </a:lnTo>
                  <a:lnTo>
                    <a:pt x="0" y="3538285"/>
                  </a:lnTo>
                  <a:close/>
                </a:path>
              </a:pathLst>
            </a:custGeom>
            <a:blipFill>
              <a:blip r:embed="rId3">
                <a:alphaModFix amt="0"/>
              </a:blip>
              <a:stretch>
                <a:fillRect t="-42260" b="2608"/>
              </a:stretch>
            </a:blipFill>
          </p:spPr>
          <p:txBody>
            <a:bodyPr/>
            <a:lstStyle/>
            <a:p>
              <a:endParaRPr lang="en-US"/>
            </a:p>
          </p:txBody>
        </p:sp>
        <p:sp>
          <p:nvSpPr>
            <p:cNvPr id="9" name="TextBox 9"/>
            <p:cNvSpPr txBox="1"/>
            <p:nvPr/>
          </p:nvSpPr>
          <p:spPr>
            <a:xfrm>
              <a:off x="0" y="-9525"/>
              <a:ext cx="12679680" cy="3547810"/>
            </a:xfrm>
            <a:prstGeom prst="rect">
              <a:avLst/>
            </a:prstGeom>
          </p:spPr>
          <p:txBody>
            <a:bodyPr lIns="0" tIns="0" rIns="0" bIns="0" rtlCol="0" anchor="b"/>
            <a:lstStyle/>
            <a:p>
              <a:pPr algn="ctr">
                <a:lnSpc>
                  <a:spcPts val="4385"/>
                </a:lnSpc>
              </a:pPr>
              <a:r>
                <a:rPr lang="en-US" sz="4299" b="1" spc="-54">
                  <a:solidFill>
                    <a:srgbClr val="000000"/>
                  </a:solidFill>
                  <a:latin typeface="Calibri (MS) Bold"/>
                  <a:ea typeface="Calibri (MS) Bold"/>
                  <a:cs typeface="Calibri (MS) Bold"/>
                  <a:sym typeface="Calibri (MS) Bold"/>
                </a:rPr>
                <a:t>Marijuana (Cannabis/THC)</a:t>
              </a:r>
            </a:p>
            <a:p>
              <a:pPr algn="ctr">
                <a:lnSpc>
                  <a:spcPts val="4385"/>
                </a:lnSpc>
              </a:pPr>
              <a:r>
                <a:rPr lang="en-US" sz="4299" b="1" spc="-48">
                  <a:solidFill>
                    <a:srgbClr val="000000"/>
                  </a:solidFill>
                  <a:latin typeface="Calibri (MS) Bold"/>
                  <a:ea typeface="Calibri (MS) Bold"/>
                  <a:cs typeface="Calibri (MS) Bold"/>
                  <a:sym typeface="Calibri (MS) Bold"/>
                </a:rPr>
                <a:t>&amp; Employment in Michigan</a:t>
              </a:r>
            </a:p>
            <a:p>
              <a:pPr algn="ctr">
                <a:lnSpc>
                  <a:spcPts val="4385"/>
                </a:lnSpc>
              </a:pPr>
              <a:endParaRPr lang="en-US" sz="4299" b="1" spc="-48">
                <a:solidFill>
                  <a:srgbClr val="000000"/>
                </a:solidFill>
                <a:latin typeface="Calibri (MS) Bold"/>
                <a:ea typeface="Calibri (MS) Bold"/>
                <a:cs typeface="Calibri (MS) Bold"/>
                <a:sym typeface="Calibri (MS) Bold"/>
              </a:endParaRPr>
            </a:p>
          </p:txBody>
        </p:sp>
      </p:grpSp>
      <p:grpSp>
        <p:nvGrpSpPr>
          <p:cNvPr id="10" name="Group 10"/>
          <p:cNvGrpSpPr/>
          <p:nvPr/>
        </p:nvGrpSpPr>
        <p:grpSpPr>
          <a:xfrm>
            <a:off x="243840" y="2625567"/>
            <a:ext cx="4179437" cy="2779680"/>
            <a:chOff x="0" y="0"/>
            <a:chExt cx="5703138" cy="3793071"/>
          </a:xfrm>
        </p:grpSpPr>
        <p:sp>
          <p:nvSpPr>
            <p:cNvPr id="11" name="Freeform 11"/>
            <p:cNvSpPr/>
            <p:nvPr/>
          </p:nvSpPr>
          <p:spPr>
            <a:xfrm>
              <a:off x="0" y="0"/>
              <a:ext cx="5703138" cy="3793109"/>
            </a:xfrm>
            <a:custGeom>
              <a:avLst/>
              <a:gdLst/>
              <a:ahLst/>
              <a:cxnLst/>
              <a:rect l="l" t="t" r="r" b="b"/>
              <a:pathLst>
                <a:path w="5703138" h="3793109">
                  <a:moveTo>
                    <a:pt x="0" y="0"/>
                  </a:moveTo>
                  <a:lnTo>
                    <a:pt x="5703138" y="0"/>
                  </a:lnTo>
                  <a:lnTo>
                    <a:pt x="5703138" y="3793109"/>
                  </a:lnTo>
                  <a:lnTo>
                    <a:pt x="0" y="3793109"/>
                  </a:lnTo>
                  <a:lnTo>
                    <a:pt x="0" y="0"/>
                  </a:lnTo>
                  <a:close/>
                </a:path>
              </a:pathLst>
            </a:custGeom>
            <a:blipFill>
              <a:blip r:embed="rId4"/>
              <a:stretch>
                <a:fillRect l="-154" t="-1" r="-154"/>
              </a:stretch>
            </a:blipFill>
          </p:spPr>
          <p:txBody>
            <a:bodyPr/>
            <a:lstStyle/>
            <a:p>
              <a:endParaRPr lang="en-US"/>
            </a:p>
          </p:txBody>
        </p:sp>
      </p:grpSp>
      <p:sp>
        <p:nvSpPr>
          <p:cNvPr id="12" name="TextBox 12"/>
          <p:cNvSpPr txBox="1"/>
          <p:nvPr/>
        </p:nvSpPr>
        <p:spPr>
          <a:xfrm>
            <a:off x="4545766" y="2283457"/>
            <a:ext cx="4958077" cy="3425800"/>
          </a:xfrm>
          <a:prstGeom prst="rect">
            <a:avLst/>
          </a:prstGeom>
        </p:spPr>
        <p:txBody>
          <a:bodyPr lIns="0" tIns="0" rIns="0" bIns="0" rtlCol="0" anchor="t">
            <a:spAutoFit/>
          </a:bodyPr>
          <a:lstStyle/>
          <a:p>
            <a:pPr algn="ctr">
              <a:lnSpc>
                <a:spcPts val="3823"/>
              </a:lnSpc>
            </a:pPr>
            <a:r>
              <a:rPr lang="en-US" sz="3540">
                <a:solidFill>
                  <a:srgbClr val="000000"/>
                </a:solidFill>
                <a:latin typeface="Calibri (MS)"/>
                <a:ea typeface="Calibri (MS)"/>
                <a:cs typeface="Calibri (MS)"/>
                <a:sym typeface="Calibri (MS)"/>
              </a:rPr>
              <a:t>Even though marijuana use is legal for adults in Michigan, someone can </a:t>
            </a:r>
          </a:p>
          <a:p>
            <a:pPr algn="ctr">
              <a:lnSpc>
                <a:spcPts val="3823"/>
              </a:lnSpc>
            </a:pPr>
            <a:r>
              <a:rPr lang="en-US" sz="3540">
                <a:solidFill>
                  <a:srgbClr val="000000"/>
                </a:solidFill>
                <a:latin typeface="Calibri (MS)"/>
                <a:ea typeface="Calibri (MS)"/>
                <a:cs typeface="Calibri (MS)"/>
                <a:sym typeface="Calibri (MS)"/>
              </a:rPr>
              <a:t>be fired or not hired for </a:t>
            </a:r>
          </a:p>
          <a:p>
            <a:pPr algn="ctr">
              <a:lnSpc>
                <a:spcPts val="3823"/>
              </a:lnSpc>
            </a:pPr>
            <a:r>
              <a:rPr lang="en-US" sz="3540">
                <a:solidFill>
                  <a:srgbClr val="000000"/>
                </a:solidFill>
                <a:latin typeface="Calibri (MS)"/>
                <a:ea typeface="Calibri (MS)"/>
                <a:cs typeface="Calibri (MS)"/>
                <a:sym typeface="Calibri (MS)"/>
              </a:rPr>
              <a:t>a positive drug test if it violates the policy </a:t>
            </a:r>
          </a:p>
          <a:p>
            <a:pPr algn="ctr">
              <a:lnSpc>
                <a:spcPts val="3823"/>
              </a:lnSpc>
            </a:pPr>
            <a:r>
              <a:rPr lang="en-US" sz="3540">
                <a:solidFill>
                  <a:srgbClr val="000000"/>
                </a:solidFill>
                <a:latin typeface="Calibri (MS)"/>
                <a:ea typeface="Calibri (MS)"/>
                <a:cs typeface="Calibri (MS)"/>
                <a:sym typeface="Calibri (MS)"/>
              </a:rPr>
              <a:t>of the workplace.</a:t>
            </a:r>
          </a:p>
        </p:txBody>
      </p:sp>
      <p:sp>
        <p:nvSpPr>
          <p:cNvPr id="13" name="TextBox 13"/>
          <p:cNvSpPr txBox="1"/>
          <p:nvPr/>
        </p:nvSpPr>
        <p:spPr>
          <a:xfrm>
            <a:off x="6083970" y="6459855"/>
            <a:ext cx="3419872" cy="219075"/>
          </a:xfrm>
          <a:prstGeom prst="rect">
            <a:avLst/>
          </a:prstGeom>
        </p:spPr>
        <p:txBody>
          <a:bodyPr lIns="0" tIns="0" rIns="0" bIns="0" rtlCol="0" anchor="t">
            <a:spAutoFit/>
          </a:bodyPr>
          <a:lstStyle/>
          <a:p>
            <a:pPr algn="l">
              <a:lnSpc>
                <a:spcPts val="1535"/>
              </a:lnSpc>
            </a:pPr>
            <a:r>
              <a:rPr lang="en-US" sz="1279">
                <a:solidFill>
                  <a:srgbClr val="212529"/>
                </a:solidFill>
                <a:latin typeface="Calibri (MS)"/>
                <a:ea typeface="Calibri (MS)"/>
                <a:cs typeface="Calibri (MS)"/>
                <a:sym typeface="Calibri (MS)"/>
              </a:rPr>
              <a:t>Michigan Regulation and Taxation  of Marijuana Act</a:t>
            </a:r>
          </a:p>
        </p:txBody>
      </p:sp>
    </p:spTree>
  </p:cSld>
  <p:clrMapOvr>
    <a:masterClrMapping/>
  </p:clrMapOvr>
  <p:transition>
    <p:cover dir="l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 y="-12935"/>
            <a:ext cx="9753581" cy="7328135"/>
            <a:chOff x="0" y="0"/>
            <a:chExt cx="13004775" cy="9770847"/>
          </a:xfrm>
        </p:grpSpPr>
        <p:sp>
          <p:nvSpPr>
            <p:cNvPr id="3" name="Freeform 3"/>
            <p:cNvSpPr/>
            <p:nvPr/>
          </p:nvSpPr>
          <p:spPr>
            <a:xfrm>
              <a:off x="0" y="0"/>
              <a:ext cx="13004774" cy="9770872"/>
            </a:xfrm>
            <a:custGeom>
              <a:avLst/>
              <a:gdLst/>
              <a:ahLst/>
              <a:cxnLst/>
              <a:rect l="l" t="t" r="r" b="b"/>
              <a:pathLst>
                <a:path w="13004774" h="9770872">
                  <a:moveTo>
                    <a:pt x="0" y="0"/>
                  </a:moveTo>
                  <a:lnTo>
                    <a:pt x="13004774" y="0"/>
                  </a:lnTo>
                  <a:lnTo>
                    <a:pt x="13004774" y="9770872"/>
                  </a:lnTo>
                  <a:lnTo>
                    <a:pt x="0" y="9770872"/>
                  </a:lnTo>
                  <a:lnTo>
                    <a:pt x="0" y="0"/>
                  </a:lnTo>
                  <a:close/>
                </a:path>
              </a:pathLst>
            </a:custGeom>
            <a:blipFill>
              <a:blip r:embed="rId3">
                <a:alphaModFix amt="23000"/>
              </a:blip>
              <a:stretch>
                <a:fillRect t="-8997" r="-1735" b="-8996"/>
              </a:stretch>
            </a:blipFill>
          </p:spPr>
          <p:txBody>
            <a:bodyPr/>
            <a:lstStyle/>
            <a:p>
              <a:endParaRPr lang="en-US"/>
            </a:p>
          </p:txBody>
        </p:sp>
      </p:grpSp>
      <p:grpSp>
        <p:nvGrpSpPr>
          <p:cNvPr id="4" name="Group 4"/>
          <p:cNvGrpSpPr/>
          <p:nvPr/>
        </p:nvGrpSpPr>
        <p:grpSpPr>
          <a:xfrm>
            <a:off x="0" y="6827520"/>
            <a:ext cx="9753600" cy="487680"/>
            <a:chOff x="0" y="0"/>
            <a:chExt cx="13004800" cy="650240"/>
          </a:xfrm>
        </p:grpSpPr>
        <p:sp>
          <p:nvSpPr>
            <p:cNvPr id="5" name="Freeform 5"/>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6" name="Group 6"/>
          <p:cNvGrpSpPr/>
          <p:nvPr/>
        </p:nvGrpSpPr>
        <p:grpSpPr>
          <a:xfrm>
            <a:off x="0" y="6756606"/>
            <a:ext cx="9753600" cy="70399"/>
            <a:chOff x="0" y="0"/>
            <a:chExt cx="13004800" cy="93866"/>
          </a:xfrm>
        </p:grpSpPr>
        <p:sp>
          <p:nvSpPr>
            <p:cNvPr id="7" name="Freeform 7"/>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8" name="AutoShape 8"/>
          <p:cNvSpPr/>
          <p:nvPr/>
        </p:nvSpPr>
        <p:spPr>
          <a:xfrm>
            <a:off x="731524" y="1564536"/>
            <a:ext cx="7980337" cy="6825"/>
          </a:xfrm>
          <a:prstGeom prst="line">
            <a:avLst/>
          </a:prstGeom>
          <a:ln w="9525" cap="rnd">
            <a:solidFill>
              <a:srgbClr val="000000"/>
            </a:solidFill>
            <a:prstDash val="solid"/>
            <a:headEnd type="none" w="sm" len="sm"/>
            <a:tailEnd type="none" w="sm" len="sm"/>
          </a:ln>
        </p:spPr>
        <p:txBody>
          <a:bodyPr/>
          <a:lstStyle/>
          <a:p>
            <a:endParaRPr lang="en-US"/>
          </a:p>
        </p:txBody>
      </p:sp>
      <p:sp>
        <p:nvSpPr>
          <p:cNvPr id="9" name="TextBox 9"/>
          <p:cNvSpPr txBox="1"/>
          <p:nvPr/>
        </p:nvSpPr>
        <p:spPr>
          <a:xfrm>
            <a:off x="513492" y="1766147"/>
            <a:ext cx="8883757" cy="4256887"/>
          </a:xfrm>
          <a:prstGeom prst="rect">
            <a:avLst/>
          </a:prstGeom>
        </p:spPr>
        <p:txBody>
          <a:bodyPr lIns="0" tIns="0" rIns="0" bIns="0" rtlCol="0" anchor="t">
            <a:spAutoFit/>
          </a:bodyPr>
          <a:lstStyle/>
          <a:p>
            <a:pPr algn="l">
              <a:lnSpc>
                <a:spcPts val="3441"/>
              </a:lnSpc>
            </a:pPr>
            <a:r>
              <a:rPr lang="en-US" sz="3186" b="1">
                <a:solidFill>
                  <a:srgbClr val="000000"/>
                </a:solidFill>
                <a:latin typeface="Calibri (MS) Bold"/>
                <a:ea typeface="Calibri (MS) Bold"/>
                <a:cs typeface="Calibri (MS) Bold"/>
                <a:sym typeface="Calibri (MS) Bold"/>
              </a:rPr>
              <a:t>Marijuana is involved in many fatal car crashes in Michigan.</a:t>
            </a:r>
            <a:r>
              <a:rPr lang="en-US" sz="3186">
                <a:solidFill>
                  <a:srgbClr val="000000"/>
                </a:solidFill>
                <a:latin typeface="Calibri (MS)"/>
                <a:ea typeface="Calibri (MS)"/>
                <a:cs typeface="Calibri (MS)"/>
                <a:sym typeface="Calibri (MS)"/>
              </a:rPr>
              <a:t>	</a:t>
            </a:r>
          </a:p>
          <a:p>
            <a:pPr algn="l">
              <a:lnSpc>
                <a:spcPts val="3441"/>
              </a:lnSpc>
            </a:pPr>
            <a:endParaRPr lang="en-US" sz="3186">
              <a:solidFill>
                <a:srgbClr val="000000"/>
              </a:solidFill>
              <a:latin typeface="Calibri (MS)"/>
              <a:ea typeface="Calibri (MS)"/>
              <a:cs typeface="Calibri (MS)"/>
              <a:sym typeface="Calibri (MS)"/>
            </a:endParaRPr>
          </a:p>
          <a:p>
            <a:pPr algn="l">
              <a:lnSpc>
                <a:spcPts val="3441"/>
              </a:lnSpc>
            </a:pPr>
            <a:r>
              <a:rPr lang="en-US" sz="3186" b="1">
                <a:solidFill>
                  <a:srgbClr val="000000"/>
                </a:solidFill>
                <a:latin typeface="Calibri (MS) Bold"/>
                <a:ea typeface="Calibri (MS) Bold"/>
                <a:cs typeface="Calibri (MS) Bold"/>
                <a:sym typeface="Calibri (MS) Bold"/>
              </a:rPr>
              <a:t>People who drive under the influence of marijuana can experience dangerous effects, including: </a:t>
            </a:r>
          </a:p>
          <a:p>
            <a:pPr algn="l">
              <a:lnSpc>
                <a:spcPts val="3441"/>
              </a:lnSpc>
            </a:pPr>
            <a:endParaRPr lang="en-US" sz="3186" b="1">
              <a:solidFill>
                <a:srgbClr val="000000"/>
              </a:solidFill>
              <a:latin typeface="Calibri (MS) Bold"/>
              <a:ea typeface="Calibri (MS) Bold"/>
              <a:cs typeface="Calibri (MS) Bold"/>
              <a:sym typeface="Calibri (MS) Bold"/>
            </a:endParaRPr>
          </a:p>
          <a:p>
            <a:pPr algn="l">
              <a:lnSpc>
                <a:spcPts val="3196"/>
              </a:lnSpc>
            </a:pPr>
            <a:r>
              <a:rPr lang="en-US" sz="2959">
                <a:solidFill>
                  <a:srgbClr val="000000"/>
                </a:solidFill>
                <a:latin typeface="Calibri (MS)"/>
                <a:ea typeface="Calibri (MS)"/>
                <a:cs typeface="Calibri (MS)"/>
                <a:sym typeface="Calibri (MS)"/>
              </a:rPr>
              <a:t>Slower reaction time </a:t>
            </a:r>
          </a:p>
          <a:p>
            <a:pPr algn="l">
              <a:lnSpc>
                <a:spcPts val="3196"/>
              </a:lnSpc>
            </a:pPr>
            <a:r>
              <a:rPr lang="en-US" sz="2959">
                <a:solidFill>
                  <a:srgbClr val="000000"/>
                </a:solidFill>
                <a:latin typeface="Calibri (MS)"/>
                <a:ea typeface="Calibri (MS)"/>
                <a:cs typeface="Calibri (MS)"/>
                <a:sym typeface="Calibri (MS)"/>
              </a:rPr>
              <a:t>Lane weaving</a:t>
            </a:r>
          </a:p>
          <a:p>
            <a:pPr algn="l">
              <a:lnSpc>
                <a:spcPts val="3196"/>
              </a:lnSpc>
            </a:pPr>
            <a:r>
              <a:rPr lang="en-US" sz="2959">
                <a:solidFill>
                  <a:srgbClr val="000000"/>
                </a:solidFill>
                <a:latin typeface="Calibri (MS)"/>
                <a:ea typeface="Calibri (MS)"/>
                <a:cs typeface="Calibri (MS)"/>
                <a:sym typeface="Calibri (MS)"/>
              </a:rPr>
              <a:t>Decreased coordination</a:t>
            </a:r>
          </a:p>
          <a:p>
            <a:pPr algn="l">
              <a:lnSpc>
                <a:spcPts val="3196"/>
              </a:lnSpc>
            </a:pPr>
            <a:r>
              <a:rPr lang="en-US" sz="2959">
                <a:solidFill>
                  <a:srgbClr val="000000"/>
                </a:solidFill>
                <a:latin typeface="Calibri (MS)"/>
                <a:ea typeface="Calibri (MS)"/>
                <a:cs typeface="Calibri (MS)"/>
                <a:sym typeface="Calibri (MS)"/>
              </a:rPr>
              <a:t>Difficulty reacting to signals and sounds on the road</a:t>
            </a:r>
          </a:p>
        </p:txBody>
      </p:sp>
      <p:grpSp>
        <p:nvGrpSpPr>
          <p:cNvPr id="10" name="Group 10"/>
          <p:cNvGrpSpPr/>
          <p:nvPr/>
        </p:nvGrpSpPr>
        <p:grpSpPr>
          <a:xfrm>
            <a:off x="513492" y="731520"/>
            <a:ext cx="8726635" cy="862254"/>
            <a:chOff x="0" y="0"/>
            <a:chExt cx="11635513" cy="1149672"/>
          </a:xfrm>
        </p:grpSpPr>
        <p:sp>
          <p:nvSpPr>
            <p:cNvPr id="11" name="Freeform 11"/>
            <p:cNvSpPr/>
            <p:nvPr/>
          </p:nvSpPr>
          <p:spPr>
            <a:xfrm>
              <a:off x="0" y="0"/>
              <a:ext cx="11635515" cy="1149668"/>
            </a:xfrm>
            <a:custGeom>
              <a:avLst/>
              <a:gdLst/>
              <a:ahLst/>
              <a:cxnLst/>
              <a:rect l="l" t="t" r="r" b="b"/>
              <a:pathLst>
                <a:path w="11635515" h="1149668">
                  <a:moveTo>
                    <a:pt x="0" y="0"/>
                  </a:moveTo>
                  <a:lnTo>
                    <a:pt x="11635515" y="0"/>
                  </a:lnTo>
                  <a:lnTo>
                    <a:pt x="11635515" y="1149668"/>
                  </a:lnTo>
                  <a:lnTo>
                    <a:pt x="0" y="1149668"/>
                  </a:lnTo>
                  <a:close/>
                </a:path>
              </a:pathLst>
            </a:custGeom>
            <a:blipFill>
              <a:blip r:embed="rId4">
                <a:alphaModFix amt="0"/>
              </a:blip>
              <a:stretch>
                <a:fillRect t="-164839" r="-8641" b="-163648"/>
              </a:stretch>
            </a:blipFill>
          </p:spPr>
          <p:txBody>
            <a:bodyPr/>
            <a:lstStyle/>
            <a:p>
              <a:endParaRPr lang="en-US"/>
            </a:p>
          </p:txBody>
        </p:sp>
        <p:sp>
          <p:nvSpPr>
            <p:cNvPr id="12" name="TextBox 12"/>
            <p:cNvSpPr txBox="1"/>
            <p:nvPr/>
          </p:nvSpPr>
          <p:spPr>
            <a:xfrm>
              <a:off x="0" y="-9525"/>
              <a:ext cx="11635513" cy="1159197"/>
            </a:xfrm>
            <a:prstGeom prst="rect">
              <a:avLst/>
            </a:prstGeom>
          </p:spPr>
          <p:txBody>
            <a:bodyPr lIns="0" tIns="0" rIns="0" bIns="0" rtlCol="0" anchor="b"/>
            <a:lstStyle/>
            <a:p>
              <a:pPr algn="ctr">
                <a:lnSpc>
                  <a:spcPts val="4379"/>
                </a:lnSpc>
              </a:pPr>
              <a:r>
                <a:rPr lang="en-US" sz="4293" b="1" spc="-48">
                  <a:solidFill>
                    <a:srgbClr val="000000"/>
                  </a:solidFill>
                  <a:latin typeface="Calibri (MS) Bold"/>
                  <a:ea typeface="Calibri (MS) Bold"/>
                  <a:cs typeface="Calibri (MS) Bold"/>
                  <a:sym typeface="Calibri (MS) Bold"/>
                </a:rPr>
                <a:t>Marijuana (Cannabis/ THC) &amp; Driving</a:t>
              </a:r>
            </a:p>
          </p:txBody>
        </p:sp>
      </p:grpSp>
      <p:sp>
        <p:nvSpPr>
          <p:cNvPr id="13" name="TextBox 13"/>
          <p:cNvSpPr txBox="1"/>
          <p:nvPr/>
        </p:nvSpPr>
        <p:spPr>
          <a:xfrm>
            <a:off x="6879577" y="6327029"/>
            <a:ext cx="3140031" cy="429578"/>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University of Michigan 2025</a:t>
            </a:r>
          </a:p>
          <a:p>
            <a:pPr algn="l">
              <a:lnSpc>
                <a:spcPts val="1535"/>
              </a:lnSpc>
            </a:pPr>
            <a:r>
              <a:rPr lang="en-US" sz="1279">
                <a:solidFill>
                  <a:srgbClr val="000000"/>
                </a:solidFill>
                <a:latin typeface="Calibri (MS)"/>
                <a:ea typeface="Calibri (MS)"/>
                <a:cs typeface="Calibri (MS)"/>
                <a:sym typeface="Calibri (MS)"/>
              </a:rPr>
              <a:t>SAMHSA</a:t>
            </a:r>
          </a:p>
        </p:txBody>
      </p:sp>
    </p:spTree>
  </p:cSld>
  <p:clrMapOvr>
    <a:masterClrMapping/>
  </p:clrMapOvr>
  <p:transition>
    <p:cover dir="l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19999"/>
            </a:blip>
            <a:stretch>
              <a:fillRect l="-6000" r="-6000"/>
            </a:stretch>
          </a:blipFill>
        </p:spPr>
        <p:txBody>
          <a:bodyPr/>
          <a:lstStyle/>
          <a:p>
            <a:endParaRPr lang="en-US"/>
          </a:p>
        </p:txBody>
      </p:sp>
      <p:sp>
        <p:nvSpPr>
          <p:cNvPr id="3" name="TextBox 3"/>
          <p:cNvSpPr txBox="1"/>
          <p:nvPr/>
        </p:nvSpPr>
        <p:spPr>
          <a:xfrm>
            <a:off x="731520" y="1539878"/>
            <a:ext cx="5262877" cy="5819775"/>
          </a:xfrm>
          <a:prstGeom prst="rect">
            <a:avLst/>
          </a:prstGeom>
        </p:spPr>
        <p:txBody>
          <a:bodyPr lIns="0" tIns="0" rIns="0" bIns="0" rtlCol="0" anchor="t">
            <a:spAutoFit/>
          </a:bodyPr>
          <a:lstStyle/>
          <a:p>
            <a:pPr algn="l">
              <a:lnSpc>
                <a:spcPts val="4719"/>
              </a:lnSpc>
            </a:pPr>
            <a:r>
              <a:rPr lang="en-US" sz="3933" b="1">
                <a:solidFill>
                  <a:srgbClr val="1C1D1F"/>
                </a:solidFill>
                <a:latin typeface="Calibri (MS) Bold"/>
                <a:ea typeface="Calibri (MS) Bold"/>
                <a:cs typeface="Calibri (MS) Bold"/>
                <a:sym typeface="Calibri (MS) Bold"/>
              </a:rPr>
              <a:t>Operating While Intoxicated (OWI)</a:t>
            </a:r>
            <a:r>
              <a:rPr lang="en-US" sz="3933">
                <a:solidFill>
                  <a:srgbClr val="1C1D1F"/>
                </a:solidFill>
                <a:latin typeface="Calibri (MS)"/>
                <a:ea typeface="Calibri (MS)"/>
                <a:cs typeface="Calibri (MS)"/>
                <a:sym typeface="Calibri (MS)"/>
              </a:rPr>
              <a:t> laws do not only apply to alcohol.</a:t>
            </a:r>
          </a:p>
          <a:p>
            <a:pPr algn="ctr">
              <a:lnSpc>
                <a:spcPts val="4719"/>
              </a:lnSpc>
            </a:pPr>
            <a:endParaRPr lang="en-US" sz="3933">
              <a:solidFill>
                <a:srgbClr val="1C1D1F"/>
              </a:solidFill>
              <a:latin typeface="Calibri (MS)"/>
              <a:ea typeface="Calibri (MS)"/>
              <a:cs typeface="Calibri (MS)"/>
              <a:sym typeface="Calibri (MS)"/>
            </a:endParaRPr>
          </a:p>
          <a:p>
            <a:pPr algn="l">
              <a:lnSpc>
                <a:spcPts val="4719"/>
              </a:lnSpc>
            </a:pPr>
            <a:r>
              <a:rPr lang="en-US" sz="3933">
                <a:solidFill>
                  <a:srgbClr val="1C1D1F"/>
                </a:solidFill>
                <a:latin typeface="Calibri (MS)"/>
                <a:ea typeface="Calibri (MS)"/>
                <a:cs typeface="Calibri (MS)"/>
                <a:sym typeface="Calibri (MS)"/>
              </a:rPr>
              <a:t>Driving under the </a:t>
            </a:r>
          </a:p>
          <a:p>
            <a:pPr algn="l">
              <a:lnSpc>
                <a:spcPts val="4719"/>
              </a:lnSpc>
            </a:pPr>
            <a:r>
              <a:rPr lang="en-US" sz="3933">
                <a:solidFill>
                  <a:srgbClr val="1C1D1F"/>
                </a:solidFill>
                <a:latin typeface="Calibri (MS)"/>
                <a:ea typeface="Calibri (MS)"/>
                <a:cs typeface="Calibri (MS)"/>
                <a:sym typeface="Calibri (MS)"/>
              </a:rPr>
              <a:t>influence of all drugs, including marijuana, is dangerous and illegal.</a:t>
            </a:r>
          </a:p>
          <a:p>
            <a:pPr algn="l">
              <a:lnSpc>
                <a:spcPts val="3311"/>
              </a:lnSpc>
            </a:pPr>
            <a:r>
              <a:rPr lang="en-US" sz="2760" spc="-6">
                <a:solidFill>
                  <a:srgbClr val="000000"/>
                </a:solidFill>
                <a:latin typeface="Vollkorn"/>
                <a:ea typeface="Vollkorn"/>
                <a:cs typeface="Vollkorn"/>
                <a:sym typeface="Vollkorn"/>
              </a:rPr>
              <a:t>										 </a:t>
            </a:r>
          </a:p>
        </p:txBody>
      </p:sp>
      <p:grpSp>
        <p:nvGrpSpPr>
          <p:cNvPr id="4" name="Group 4"/>
          <p:cNvGrpSpPr/>
          <p:nvPr/>
        </p:nvGrpSpPr>
        <p:grpSpPr>
          <a:xfrm>
            <a:off x="0" y="0"/>
            <a:ext cx="9753600" cy="1625603"/>
            <a:chOff x="0" y="0"/>
            <a:chExt cx="13004800" cy="2167471"/>
          </a:xfrm>
        </p:grpSpPr>
        <p:sp>
          <p:nvSpPr>
            <p:cNvPr id="5" name="Freeform 5"/>
            <p:cNvSpPr/>
            <p:nvPr/>
          </p:nvSpPr>
          <p:spPr>
            <a:xfrm>
              <a:off x="0" y="0"/>
              <a:ext cx="13004800" cy="2167467"/>
            </a:xfrm>
            <a:custGeom>
              <a:avLst/>
              <a:gdLst/>
              <a:ahLst/>
              <a:cxnLst/>
              <a:rect l="l" t="t" r="r" b="b"/>
              <a:pathLst>
                <a:path w="13004800" h="2167467">
                  <a:moveTo>
                    <a:pt x="0" y="0"/>
                  </a:moveTo>
                  <a:lnTo>
                    <a:pt x="13004800" y="0"/>
                  </a:lnTo>
                  <a:lnTo>
                    <a:pt x="13004800" y="2167467"/>
                  </a:lnTo>
                  <a:lnTo>
                    <a:pt x="0" y="2167467"/>
                  </a:lnTo>
                  <a:close/>
                </a:path>
              </a:pathLst>
            </a:custGeom>
            <a:blipFill>
              <a:blip r:embed="rId4">
                <a:alphaModFix amt="0"/>
              </a:blip>
              <a:stretch>
                <a:fillRect t="-66910" b="-66910"/>
              </a:stretch>
            </a:blipFill>
          </p:spPr>
          <p:txBody>
            <a:bodyPr/>
            <a:lstStyle/>
            <a:p>
              <a:endParaRPr lang="en-US"/>
            </a:p>
          </p:txBody>
        </p:sp>
        <p:sp>
          <p:nvSpPr>
            <p:cNvPr id="6" name="TextBox 6"/>
            <p:cNvSpPr txBox="1"/>
            <p:nvPr/>
          </p:nvSpPr>
          <p:spPr>
            <a:xfrm>
              <a:off x="0" y="-95250"/>
              <a:ext cx="13004800" cy="2262721"/>
            </a:xfrm>
            <a:prstGeom prst="rect">
              <a:avLst/>
            </a:prstGeom>
          </p:spPr>
          <p:txBody>
            <a:bodyPr lIns="0" tIns="0" rIns="0" bIns="0" rtlCol="0" anchor="b"/>
            <a:lstStyle/>
            <a:p>
              <a:pPr algn="ctr">
                <a:lnSpc>
                  <a:spcPts val="5120"/>
                </a:lnSpc>
              </a:pPr>
              <a:r>
                <a:rPr lang="en-US" sz="4266" b="1" spc="-106">
                  <a:solidFill>
                    <a:srgbClr val="000000"/>
                  </a:solidFill>
                  <a:latin typeface="Calibri (MS) Bold"/>
                  <a:ea typeface="Calibri (MS) Bold"/>
                  <a:cs typeface="Calibri (MS) Bold"/>
                  <a:sym typeface="Calibri (MS) Bold"/>
                </a:rPr>
                <a:t>Marijuana (THC/Cannabis)    </a:t>
              </a:r>
            </a:p>
            <a:p>
              <a:pPr algn="ctr">
                <a:lnSpc>
                  <a:spcPts val="5631"/>
                </a:lnSpc>
              </a:pPr>
              <a:r>
                <a:rPr lang="en-US" sz="4693" b="1" spc="-106">
                  <a:solidFill>
                    <a:srgbClr val="000000"/>
                  </a:solidFill>
                  <a:latin typeface="Calibri (MS) Bold"/>
                  <a:ea typeface="Calibri (MS) Bold"/>
                  <a:cs typeface="Calibri (MS) Bold"/>
                  <a:sym typeface="Calibri (MS) Bold"/>
                </a:rPr>
                <a:t>&amp; Driving</a:t>
              </a:r>
            </a:p>
          </p:txBody>
        </p:sp>
      </p:grpSp>
      <p:sp>
        <p:nvSpPr>
          <p:cNvPr id="7" name="TextBox 7"/>
          <p:cNvSpPr txBox="1"/>
          <p:nvPr/>
        </p:nvSpPr>
        <p:spPr>
          <a:xfrm>
            <a:off x="6446194" y="6650436"/>
            <a:ext cx="3709359" cy="429578"/>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4200 Cannabis and Driving Brochure</a:t>
            </a:r>
          </a:p>
          <a:p>
            <a:pPr algn="l">
              <a:lnSpc>
                <a:spcPts val="1535"/>
              </a:lnSpc>
            </a:pPr>
            <a:endParaRPr lang="en-US" sz="1279">
              <a:solidFill>
                <a:srgbClr val="000000"/>
              </a:solidFill>
              <a:latin typeface="Calibri (MS)"/>
              <a:ea typeface="Calibri (MS)"/>
              <a:cs typeface="Calibri (MS)"/>
              <a:sym typeface="Calibri (MS)"/>
            </a:endParaRPr>
          </a:p>
        </p:txBody>
      </p:sp>
      <p:grpSp>
        <p:nvGrpSpPr>
          <p:cNvPr id="8" name="Group 8"/>
          <p:cNvGrpSpPr/>
          <p:nvPr/>
        </p:nvGrpSpPr>
        <p:grpSpPr>
          <a:xfrm>
            <a:off x="6446194" y="2705876"/>
            <a:ext cx="2966723" cy="2896810"/>
            <a:chOff x="0" y="0"/>
            <a:chExt cx="3955631" cy="3862413"/>
          </a:xfrm>
        </p:grpSpPr>
        <p:sp>
          <p:nvSpPr>
            <p:cNvPr id="9" name="Freeform 9"/>
            <p:cNvSpPr/>
            <p:nvPr/>
          </p:nvSpPr>
          <p:spPr>
            <a:xfrm>
              <a:off x="0" y="0"/>
              <a:ext cx="3955669" cy="3862451"/>
            </a:xfrm>
            <a:custGeom>
              <a:avLst/>
              <a:gdLst/>
              <a:ahLst/>
              <a:cxnLst/>
              <a:rect l="l" t="t" r="r" b="b"/>
              <a:pathLst>
                <a:path w="3955669" h="3862451">
                  <a:moveTo>
                    <a:pt x="0" y="0"/>
                  </a:moveTo>
                  <a:lnTo>
                    <a:pt x="3955669" y="0"/>
                  </a:lnTo>
                  <a:lnTo>
                    <a:pt x="3955669" y="3862451"/>
                  </a:lnTo>
                  <a:lnTo>
                    <a:pt x="0" y="3862451"/>
                  </a:lnTo>
                  <a:close/>
                </a:path>
              </a:pathLst>
            </a:custGeom>
            <a:solidFill>
              <a:srgbClr val="FFFFFF"/>
            </a:solidFill>
            <a:ln w="40640" cap="sq">
              <a:solidFill>
                <a:srgbClr val="D092A7"/>
              </a:solidFill>
              <a:prstDash val="solid"/>
              <a:miter/>
            </a:ln>
          </p:spPr>
          <p:txBody>
            <a:bodyPr/>
            <a:lstStyle/>
            <a:p>
              <a:endParaRPr lang="en-US"/>
            </a:p>
          </p:txBody>
        </p:sp>
        <p:sp>
          <p:nvSpPr>
            <p:cNvPr id="10" name="TextBox 10"/>
            <p:cNvSpPr txBox="1"/>
            <p:nvPr/>
          </p:nvSpPr>
          <p:spPr>
            <a:xfrm>
              <a:off x="0" y="-57150"/>
              <a:ext cx="3955631" cy="3919563"/>
            </a:xfrm>
            <a:prstGeom prst="rect">
              <a:avLst/>
            </a:prstGeom>
          </p:spPr>
          <p:txBody>
            <a:bodyPr lIns="50800" tIns="50800" rIns="50800" bIns="50800" rtlCol="0" anchor="t"/>
            <a:lstStyle/>
            <a:p>
              <a:pPr algn="ctr">
                <a:lnSpc>
                  <a:spcPts val="3583"/>
                </a:lnSpc>
              </a:pPr>
              <a:r>
                <a:rPr lang="en-US" sz="2986">
                  <a:solidFill>
                    <a:srgbClr val="000000"/>
                  </a:solidFill>
                  <a:latin typeface="Calibri (MS)"/>
                  <a:ea typeface="Calibri (MS)"/>
                  <a:cs typeface="Calibri (MS)"/>
                  <a:sym typeface="Calibri (MS)"/>
                </a:rPr>
                <a:t>Did you know?</a:t>
              </a:r>
            </a:p>
            <a:p>
              <a:pPr algn="ctr">
                <a:lnSpc>
                  <a:spcPts val="3583"/>
                </a:lnSpc>
              </a:pPr>
              <a:r>
                <a:rPr lang="en-US" sz="2986">
                  <a:solidFill>
                    <a:srgbClr val="000000"/>
                  </a:solidFill>
                  <a:latin typeface="Calibri (MS)"/>
                  <a:ea typeface="Calibri (MS)"/>
                  <a:cs typeface="Calibri (MS)"/>
                  <a:sym typeface="Calibri (MS)"/>
                </a:rPr>
                <a:t>It is illegal </a:t>
              </a:r>
            </a:p>
            <a:p>
              <a:pPr algn="ctr">
                <a:lnSpc>
                  <a:spcPts val="3583"/>
                </a:lnSpc>
              </a:pPr>
              <a:r>
                <a:rPr lang="en-US" sz="2986">
                  <a:solidFill>
                    <a:srgbClr val="000000"/>
                  </a:solidFill>
                  <a:latin typeface="Calibri (MS)"/>
                  <a:ea typeface="Calibri (MS)"/>
                  <a:cs typeface="Calibri (MS)"/>
                  <a:sym typeface="Calibri (MS)"/>
                </a:rPr>
                <a:t>for marijuana </a:t>
              </a:r>
            </a:p>
            <a:p>
              <a:pPr algn="ctr">
                <a:lnSpc>
                  <a:spcPts val="3583"/>
                </a:lnSpc>
              </a:pPr>
              <a:r>
                <a:rPr lang="en-US" sz="2986">
                  <a:solidFill>
                    <a:srgbClr val="000000"/>
                  </a:solidFill>
                  <a:latin typeface="Calibri (MS)"/>
                  <a:ea typeface="Calibri (MS)"/>
                  <a:cs typeface="Calibri (MS)"/>
                  <a:sym typeface="Calibri (MS)"/>
                </a:rPr>
                <a:t>to be used </a:t>
              </a:r>
            </a:p>
            <a:p>
              <a:pPr algn="ctr">
                <a:lnSpc>
                  <a:spcPts val="3583"/>
                </a:lnSpc>
              </a:pPr>
              <a:r>
                <a:rPr lang="en-US" sz="2986">
                  <a:solidFill>
                    <a:srgbClr val="000000"/>
                  </a:solidFill>
                  <a:latin typeface="Calibri (MS)"/>
                  <a:ea typeface="Calibri (MS)"/>
                  <a:cs typeface="Calibri (MS)"/>
                  <a:sym typeface="Calibri (MS)"/>
                </a:rPr>
                <a:t>by passengers </a:t>
              </a:r>
            </a:p>
            <a:p>
              <a:pPr algn="ctr">
                <a:lnSpc>
                  <a:spcPts val="3583"/>
                </a:lnSpc>
              </a:pPr>
              <a:r>
                <a:rPr lang="en-US" sz="2986">
                  <a:solidFill>
                    <a:srgbClr val="000000"/>
                  </a:solidFill>
                  <a:latin typeface="Calibri (MS)"/>
                  <a:ea typeface="Calibri (MS)"/>
                  <a:cs typeface="Calibri (MS)"/>
                  <a:sym typeface="Calibri (MS)"/>
                </a:rPr>
                <a:t>in a car.</a:t>
              </a:r>
            </a:p>
          </p:txBody>
        </p:sp>
      </p:grpSp>
    </p:spTree>
  </p:cSld>
  <p:clrMapOvr>
    <a:masterClrMapping/>
  </p:clrMapOvr>
  <p:transition>
    <p:cover dir="l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355749" y="-222458"/>
            <a:ext cx="8666335" cy="1788161"/>
            <a:chOff x="0" y="0"/>
            <a:chExt cx="11555113" cy="2384215"/>
          </a:xfrm>
        </p:grpSpPr>
        <p:sp>
          <p:nvSpPr>
            <p:cNvPr id="7" name="Freeform 7"/>
            <p:cNvSpPr/>
            <p:nvPr/>
          </p:nvSpPr>
          <p:spPr>
            <a:xfrm>
              <a:off x="0" y="0"/>
              <a:ext cx="11555113" cy="2384215"/>
            </a:xfrm>
            <a:custGeom>
              <a:avLst/>
              <a:gdLst/>
              <a:ahLst/>
              <a:cxnLst/>
              <a:rect l="l" t="t" r="r" b="b"/>
              <a:pathLst>
                <a:path w="11555113" h="2384215">
                  <a:moveTo>
                    <a:pt x="0" y="0"/>
                  </a:moveTo>
                  <a:lnTo>
                    <a:pt x="11555113" y="0"/>
                  </a:lnTo>
                  <a:lnTo>
                    <a:pt x="11555113" y="2384215"/>
                  </a:lnTo>
                  <a:lnTo>
                    <a:pt x="0" y="2384215"/>
                  </a:lnTo>
                  <a:close/>
                </a:path>
              </a:pathLst>
            </a:custGeom>
            <a:blipFill>
              <a:blip r:embed="rId3">
                <a:alphaModFix amt="0"/>
              </a:blip>
              <a:stretch>
                <a:fillRect t="-46539" r="-2229" b="-46539"/>
              </a:stretch>
            </a:blipFill>
          </p:spPr>
          <p:txBody>
            <a:bodyPr/>
            <a:lstStyle/>
            <a:p>
              <a:endParaRPr lang="en-US"/>
            </a:p>
          </p:txBody>
        </p:sp>
        <p:sp>
          <p:nvSpPr>
            <p:cNvPr id="8" name="TextBox 8"/>
            <p:cNvSpPr txBox="1"/>
            <p:nvPr/>
          </p:nvSpPr>
          <p:spPr>
            <a:xfrm>
              <a:off x="0" y="1"/>
              <a:ext cx="11555108" cy="2162888"/>
            </a:xfrm>
            <a:prstGeom prst="rect">
              <a:avLst/>
            </a:prstGeom>
          </p:spPr>
          <p:txBody>
            <a:bodyPr lIns="0" tIns="0" rIns="0" bIns="0" rtlCol="0" anchor="b"/>
            <a:lstStyle/>
            <a:p>
              <a:pPr algn="ctr">
                <a:lnSpc>
                  <a:spcPts val="3264"/>
                </a:lnSpc>
              </a:pPr>
              <a:r>
                <a:rPr lang="en-US" sz="3200" b="1" spc="-51">
                  <a:solidFill>
                    <a:srgbClr val="000000"/>
                  </a:solidFill>
                  <a:latin typeface="Calibri (MS) Bold"/>
                  <a:ea typeface="Calibri (MS) Bold"/>
                  <a:cs typeface="Calibri (MS) Bold"/>
                  <a:sym typeface="Calibri (MS) Bold"/>
                </a:rPr>
                <a:t>There are serious consequences for </a:t>
              </a:r>
            </a:p>
            <a:p>
              <a:pPr algn="ctr">
                <a:lnSpc>
                  <a:spcPts val="3264"/>
                </a:lnSpc>
              </a:pPr>
              <a:r>
                <a:rPr lang="en-US" sz="3200" b="1" spc="-53">
                  <a:solidFill>
                    <a:srgbClr val="FA8700"/>
                  </a:solidFill>
                  <a:latin typeface="Calibri (MS) Bold"/>
                  <a:ea typeface="Calibri (MS) Bold"/>
                  <a:cs typeface="Calibri (MS) Bold"/>
                  <a:sym typeface="Calibri (MS) Bold"/>
                </a:rPr>
                <a:t>ANYONE that DRIVES UNDER THE INFLUENCE</a:t>
              </a:r>
              <a:r>
                <a:rPr lang="en-US" sz="3200" b="1" spc="-53">
                  <a:solidFill>
                    <a:srgbClr val="000000"/>
                  </a:solidFill>
                  <a:latin typeface="Calibri (MS) Bold"/>
                  <a:ea typeface="Calibri (MS) Bold"/>
                  <a:cs typeface="Calibri (MS) Bold"/>
                  <a:sym typeface="Calibri (MS) Bold"/>
                </a:rPr>
                <a:t> of Marijuana (Cannabis/THC).</a:t>
              </a:r>
            </a:p>
          </p:txBody>
        </p:sp>
      </p:grpSp>
      <p:grpSp>
        <p:nvGrpSpPr>
          <p:cNvPr id="9" name="Group 9"/>
          <p:cNvGrpSpPr/>
          <p:nvPr/>
        </p:nvGrpSpPr>
        <p:grpSpPr>
          <a:xfrm>
            <a:off x="6360074" y="1727864"/>
            <a:ext cx="2936538" cy="4576420"/>
            <a:chOff x="0" y="0"/>
            <a:chExt cx="3513874" cy="5476164"/>
          </a:xfrm>
        </p:grpSpPr>
        <p:sp>
          <p:nvSpPr>
            <p:cNvPr id="10" name="Freeform 10" descr="john q.jpg"/>
            <p:cNvSpPr/>
            <p:nvPr/>
          </p:nvSpPr>
          <p:spPr>
            <a:xfrm>
              <a:off x="0" y="0"/>
              <a:ext cx="3513836" cy="5476113"/>
            </a:xfrm>
            <a:custGeom>
              <a:avLst/>
              <a:gdLst/>
              <a:ahLst/>
              <a:cxnLst/>
              <a:rect l="l" t="t" r="r" b="b"/>
              <a:pathLst>
                <a:path w="3513836" h="5476113">
                  <a:moveTo>
                    <a:pt x="0" y="0"/>
                  </a:moveTo>
                  <a:lnTo>
                    <a:pt x="3513836" y="0"/>
                  </a:lnTo>
                  <a:lnTo>
                    <a:pt x="3513836" y="5476113"/>
                  </a:lnTo>
                  <a:lnTo>
                    <a:pt x="0" y="5476113"/>
                  </a:lnTo>
                  <a:lnTo>
                    <a:pt x="0" y="0"/>
                  </a:lnTo>
                  <a:close/>
                </a:path>
              </a:pathLst>
            </a:custGeom>
            <a:blipFill>
              <a:blip r:embed="rId4"/>
              <a:stretch>
                <a:fillRect r="-1"/>
              </a:stretch>
            </a:blipFill>
          </p:spPr>
          <p:txBody>
            <a:bodyPr/>
            <a:lstStyle/>
            <a:p>
              <a:endParaRPr lang="en-US"/>
            </a:p>
          </p:txBody>
        </p:sp>
      </p:grpSp>
      <p:grpSp>
        <p:nvGrpSpPr>
          <p:cNvPr id="11" name="Group 11"/>
          <p:cNvGrpSpPr/>
          <p:nvPr/>
        </p:nvGrpSpPr>
        <p:grpSpPr>
          <a:xfrm>
            <a:off x="355749" y="1451030"/>
            <a:ext cx="5754434" cy="5320314"/>
            <a:chOff x="0" y="-5787"/>
            <a:chExt cx="7672578" cy="7093752"/>
          </a:xfrm>
        </p:grpSpPr>
        <p:sp>
          <p:nvSpPr>
            <p:cNvPr id="12" name="Freeform 12"/>
            <p:cNvSpPr/>
            <p:nvPr/>
          </p:nvSpPr>
          <p:spPr>
            <a:xfrm>
              <a:off x="0" y="0"/>
              <a:ext cx="7672578" cy="7087950"/>
            </a:xfrm>
            <a:custGeom>
              <a:avLst/>
              <a:gdLst/>
              <a:ahLst/>
              <a:cxnLst/>
              <a:rect l="l" t="t" r="r" b="b"/>
              <a:pathLst>
                <a:path w="7672578" h="7087950">
                  <a:moveTo>
                    <a:pt x="0" y="0"/>
                  </a:moveTo>
                  <a:lnTo>
                    <a:pt x="7672578" y="0"/>
                  </a:lnTo>
                  <a:lnTo>
                    <a:pt x="7672578" y="7087950"/>
                  </a:lnTo>
                  <a:lnTo>
                    <a:pt x="0" y="7087950"/>
                  </a:lnTo>
                  <a:close/>
                </a:path>
              </a:pathLst>
            </a:custGeom>
            <a:blipFill>
              <a:blip r:embed="rId3">
                <a:alphaModFix amt="0"/>
              </a:blip>
              <a:stretch>
                <a:fillRect l="-54040" r="-54039" b="12222"/>
              </a:stretch>
            </a:blipFill>
            <a:ln w="37253" cap="sq">
              <a:solidFill>
                <a:srgbClr val="A6A6A6"/>
              </a:solidFill>
              <a:prstDash val="sysDot"/>
              <a:miter/>
            </a:ln>
          </p:spPr>
          <p:txBody>
            <a:bodyPr/>
            <a:lstStyle/>
            <a:p>
              <a:endParaRPr lang="en-US"/>
            </a:p>
          </p:txBody>
        </p:sp>
        <p:sp>
          <p:nvSpPr>
            <p:cNvPr id="13" name="TextBox 13"/>
            <p:cNvSpPr txBox="1"/>
            <p:nvPr/>
          </p:nvSpPr>
          <p:spPr>
            <a:xfrm>
              <a:off x="135027" y="-5787"/>
              <a:ext cx="7537513" cy="7093752"/>
            </a:xfrm>
            <a:prstGeom prst="rect">
              <a:avLst/>
            </a:prstGeom>
          </p:spPr>
          <p:txBody>
            <a:bodyPr lIns="50800" tIns="50800" rIns="50800" bIns="50800" rtlCol="0" anchor="t"/>
            <a:lstStyle/>
            <a:p>
              <a:pPr algn="l">
                <a:lnSpc>
                  <a:spcPts val="3311"/>
                </a:lnSpc>
              </a:pPr>
              <a:r>
                <a:rPr lang="en-US" sz="2760" b="1">
                  <a:solidFill>
                    <a:srgbClr val="000000"/>
                  </a:solidFill>
                  <a:latin typeface="Calibri (MS) Bold"/>
                  <a:ea typeface="Calibri (MS) Bold"/>
                  <a:cs typeface="Calibri (MS) Bold"/>
                  <a:sym typeface="Calibri (MS) Bold"/>
                </a:rPr>
                <a:t>The penalties are the same as those imposed for operating under the influence of alcohol. These penalties can include: </a:t>
              </a:r>
            </a:p>
            <a:p>
              <a:pPr algn="l">
                <a:lnSpc>
                  <a:spcPts val="3311"/>
                </a:lnSpc>
              </a:pPr>
              <a:endParaRPr lang="en-US" sz="2760" b="1">
                <a:solidFill>
                  <a:srgbClr val="000000"/>
                </a:solidFill>
                <a:latin typeface="Calibri (MS) Bold"/>
                <a:ea typeface="Calibri (MS) Bold"/>
                <a:cs typeface="Calibri (MS) Bold"/>
                <a:sym typeface="Calibri (MS) Bold"/>
              </a:endParaRPr>
            </a:p>
            <a:p>
              <a:pPr algn="l">
                <a:lnSpc>
                  <a:spcPts val="3311"/>
                </a:lnSpc>
              </a:pPr>
              <a:r>
                <a:rPr lang="en-US" sz="2760" b="1">
                  <a:solidFill>
                    <a:srgbClr val="000000"/>
                  </a:solidFill>
                  <a:latin typeface="Calibri (MS) Bold"/>
                  <a:ea typeface="Calibri (MS) Bold"/>
                  <a:cs typeface="Calibri (MS) Bold"/>
                  <a:sym typeface="Calibri (MS) Bold"/>
                </a:rPr>
                <a:t>Up to 93 days in jail </a:t>
              </a:r>
            </a:p>
            <a:p>
              <a:pPr algn="l">
                <a:lnSpc>
                  <a:spcPts val="3311"/>
                </a:lnSpc>
              </a:pPr>
              <a:r>
                <a:rPr lang="en-US" sz="2760" b="1">
                  <a:solidFill>
                    <a:srgbClr val="000000"/>
                  </a:solidFill>
                  <a:latin typeface="Calibri (MS) Bold"/>
                  <a:ea typeface="Calibri (MS) Bold"/>
                  <a:cs typeface="Calibri (MS) Bold"/>
                  <a:sym typeface="Calibri (MS) Bold"/>
                </a:rPr>
                <a:t>Up to a $500 fine </a:t>
              </a:r>
            </a:p>
            <a:p>
              <a:pPr algn="l">
                <a:lnSpc>
                  <a:spcPts val="3311"/>
                </a:lnSpc>
              </a:pPr>
              <a:r>
                <a:rPr lang="en-US" sz="2760" b="1">
                  <a:solidFill>
                    <a:srgbClr val="000000"/>
                  </a:solidFill>
                  <a:latin typeface="Calibri (MS) Bold"/>
                  <a:ea typeface="Calibri (MS) Bold"/>
                  <a:cs typeface="Calibri (MS) Bold"/>
                  <a:sym typeface="Calibri (MS) Bold"/>
                </a:rPr>
                <a:t>License suspension </a:t>
              </a:r>
            </a:p>
            <a:p>
              <a:pPr algn="l">
                <a:lnSpc>
                  <a:spcPts val="3311"/>
                </a:lnSpc>
              </a:pPr>
              <a:r>
                <a:rPr lang="en-US" sz="2760" b="1">
                  <a:solidFill>
                    <a:srgbClr val="000000"/>
                  </a:solidFill>
                  <a:latin typeface="Calibri (MS) Bold"/>
                  <a:ea typeface="Calibri (MS) Bold"/>
                  <a:cs typeface="Calibri (MS) Bold"/>
                  <a:sym typeface="Calibri (MS) Bold"/>
                </a:rPr>
                <a:t>Six points on a person’s driving record</a:t>
              </a:r>
            </a:p>
            <a:p>
              <a:pPr algn="l">
                <a:lnSpc>
                  <a:spcPts val="3311"/>
                </a:lnSpc>
              </a:pPr>
              <a:endParaRPr lang="en-US" sz="2760" b="1">
                <a:solidFill>
                  <a:srgbClr val="000000"/>
                </a:solidFill>
                <a:latin typeface="Calibri (MS) Bold"/>
                <a:ea typeface="Calibri (MS) Bold"/>
                <a:cs typeface="Calibri (MS) Bold"/>
                <a:sym typeface="Calibri (MS) Bold"/>
              </a:endParaRPr>
            </a:p>
            <a:p>
              <a:pPr algn="l">
                <a:lnSpc>
                  <a:spcPts val="3311"/>
                </a:lnSpc>
              </a:pPr>
              <a:r>
                <a:rPr lang="en-US" sz="2760" b="1">
                  <a:solidFill>
                    <a:srgbClr val="000000"/>
                  </a:solidFill>
                  <a:latin typeface="Calibri (MS) Bold"/>
                  <a:ea typeface="Calibri (MS) Bold"/>
                  <a:cs typeface="Calibri (MS) Bold"/>
                  <a:sym typeface="Calibri (MS) Bold"/>
                </a:rPr>
                <a:t>There are even greater penalties if a driver has minors in the vehicle.</a:t>
              </a:r>
            </a:p>
          </p:txBody>
        </p:sp>
      </p:grpSp>
      <p:sp>
        <p:nvSpPr>
          <p:cNvPr id="14" name="TextBox 14"/>
          <p:cNvSpPr txBox="1"/>
          <p:nvPr/>
        </p:nvSpPr>
        <p:spPr>
          <a:xfrm>
            <a:off x="6593843" y="6275708"/>
            <a:ext cx="2905763" cy="429578"/>
          </a:xfrm>
          <a:prstGeom prst="rect">
            <a:avLst/>
          </a:prstGeom>
        </p:spPr>
        <p:txBody>
          <a:bodyPr lIns="0" tIns="0" rIns="0" bIns="0" rtlCol="0" anchor="t">
            <a:spAutoFit/>
          </a:bodyPr>
          <a:lstStyle/>
          <a:p>
            <a:pPr algn="l">
              <a:lnSpc>
                <a:spcPts val="1535"/>
              </a:lnSpc>
            </a:pPr>
            <a:endParaRPr/>
          </a:p>
          <a:p>
            <a:pPr algn="l">
              <a:lnSpc>
                <a:spcPts val="1535"/>
              </a:lnSpc>
            </a:pPr>
            <a:r>
              <a:rPr lang="en-US" sz="1279">
                <a:solidFill>
                  <a:srgbClr val="000000"/>
                </a:solidFill>
                <a:latin typeface="Calibri (MS)"/>
                <a:ea typeface="Calibri (MS)"/>
                <a:cs typeface="Calibri (MS)"/>
                <a:sym typeface="Calibri (MS)"/>
              </a:rPr>
              <a:t>4200 Cannabis and Driving Brochure</a:t>
            </a:r>
          </a:p>
        </p:txBody>
      </p:sp>
    </p:spTree>
  </p:cSld>
  <p:clrMapOvr>
    <a:masterClrMapping/>
  </p:clrMapOvr>
  <p:transition>
    <p:cover dir="l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a:off x="944203" y="1467802"/>
            <a:ext cx="7980337" cy="6825"/>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877824" y="305714"/>
            <a:ext cx="8046720" cy="1157326"/>
            <a:chOff x="0" y="0"/>
            <a:chExt cx="10728960" cy="1543101"/>
          </a:xfrm>
        </p:grpSpPr>
        <p:sp>
          <p:nvSpPr>
            <p:cNvPr id="8" name="Freeform 8"/>
            <p:cNvSpPr/>
            <p:nvPr/>
          </p:nvSpPr>
          <p:spPr>
            <a:xfrm>
              <a:off x="0" y="0"/>
              <a:ext cx="10728960" cy="1543105"/>
            </a:xfrm>
            <a:custGeom>
              <a:avLst/>
              <a:gdLst/>
              <a:ahLst/>
              <a:cxnLst/>
              <a:rect l="l" t="t" r="r" b="b"/>
              <a:pathLst>
                <a:path w="10728960" h="1543105">
                  <a:moveTo>
                    <a:pt x="0" y="0"/>
                  </a:moveTo>
                  <a:lnTo>
                    <a:pt x="10728960" y="0"/>
                  </a:lnTo>
                  <a:lnTo>
                    <a:pt x="10728960" y="1543105"/>
                  </a:lnTo>
                  <a:lnTo>
                    <a:pt x="0" y="1543105"/>
                  </a:lnTo>
                  <a:close/>
                </a:path>
              </a:pathLst>
            </a:custGeom>
            <a:blipFill>
              <a:blip r:embed="rId3">
                <a:alphaModFix amt="0"/>
              </a:blip>
              <a:stretch>
                <a:fillRect t="-85476" b="-85476"/>
              </a:stretch>
            </a:blipFill>
          </p:spPr>
          <p:txBody>
            <a:bodyPr/>
            <a:lstStyle/>
            <a:p>
              <a:endParaRPr lang="en-US"/>
            </a:p>
          </p:txBody>
        </p:sp>
        <p:sp>
          <p:nvSpPr>
            <p:cNvPr id="9" name="TextBox 9"/>
            <p:cNvSpPr txBox="1"/>
            <p:nvPr/>
          </p:nvSpPr>
          <p:spPr>
            <a:xfrm>
              <a:off x="0" y="-9525"/>
              <a:ext cx="10728960" cy="1552626"/>
            </a:xfrm>
            <a:prstGeom prst="rect">
              <a:avLst/>
            </a:prstGeom>
          </p:spPr>
          <p:txBody>
            <a:bodyPr lIns="0" tIns="0" rIns="0" bIns="0" rtlCol="0" anchor="b"/>
            <a:lstStyle/>
            <a:p>
              <a:pPr algn="ctr">
                <a:lnSpc>
                  <a:spcPts val="4787"/>
                </a:lnSpc>
              </a:pPr>
              <a:r>
                <a:rPr lang="en-US" sz="4693" b="1" spc="-53">
                  <a:solidFill>
                    <a:srgbClr val="000000"/>
                  </a:solidFill>
                  <a:latin typeface="Calibri (MS) Bold"/>
                  <a:ea typeface="Calibri (MS) Bold"/>
                  <a:cs typeface="Calibri (MS) Bold"/>
                  <a:sym typeface="Calibri (MS) Bold"/>
                </a:rPr>
                <a:t>What about CBD?</a:t>
              </a:r>
            </a:p>
          </p:txBody>
        </p:sp>
      </p:grpSp>
      <p:sp>
        <p:nvSpPr>
          <p:cNvPr id="10" name="TextBox 10"/>
          <p:cNvSpPr txBox="1"/>
          <p:nvPr/>
        </p:nvSpPr>
        <p:spPr>
          <a:xfrm>
            <a:off x="3810000" y="1771226"/>
            <a:ext cx="5526593" cy="4241674"/>
          </a:xfrm>
          <a:prstGeom prst="rect">
            <a:avLst/>
          </a:prstGeom>
        </p:spPr>
        <p:txBody>
          <a:bodyPr wrap="square" lIns="0" tIns="0" rIns="0" bIns="0" rtlCol="0" anchor="t">
            <a:spAutoFit/>
          </a:bodyPr>
          <a:lstStyle/>
          <a:p>
            <a:pPr algn="ctr">
              <a:lnSpc>
                <a:spcPts val="3317"/>
              </a:lnSpc>
            </a:pPr>
            <a:r>
              <a:rPr lang="en-US" sz="3413">
                <a:solidFill>
                  <a:srgbClr val="404040"/>
                </a:solidFill>
                <a:latin typeface="Calibri (MS)"/>
                <a:ea typeface="Calibri (MS)"/>
                <a:cs typeface="Calibri (MS)"/>
                <a:sym typeface="Calibri (MS)"/>
              </a:rPr>
              <a:t>CBD products are widely marketed, claiming many different uses. </a:t>
            </a:r>
          </a:p>
          <a:p>
            <a:pPr algn="ctr">
              <a:lnSpc>
                <a:spcPts val="3317"/>
              </a:lnSpc>
            </a:pPr>
            <a:endParaRPr lang="en-US" sz="3413">
              <a:solidFill>
                <a:srgbClr val="404040"/>
              </a:solidFill>
              <a:latin typeface="Calibri (MS)"/>
              <a:ea typeface="Calibri (MS)"/>
              <a:cs typeface="Calibri (MS)"/>
              <a:sym typeface="Calibri (MS)"/>
            </a:endParaRPr>
          </a:p>
          <a:p>
            <a:pPr algn="ctr">
              <a:lnSpc>
                <a:spcPts val="3317"/>
              </a:lnSpc>
            </a:pPr>
            <a:r>
              <a:rPr lang="en-US" sz="3413">
                <a:solidFill>
                  <a:srgbClr val="2E2925"/>
                </a:solidFill>
                <a:latin typeface="Calibri (MS)"/>
                <a:ea typeface="Calibri (MS)"/>
                <a:cs typeface="Calibri (MS)"/>
                <a:sym typeface="Calibri (MS)"/>
              </a:rPr>
              <a:t>CBD products found in stores are NOT approved by the U.S. Food and Drug Administration as treatment for any medical conditions. </a:t>
            </a:r>
          </a:p>
          <a:p>
            <a:pPr marL="439273" lvl="1" indent="-219637" algn="l">
              <a:lnSpc>
                <a:spcPts val="3317"/>
              </a:lnSpc>
            </a:pPr>
            <a:endParaRPr lang="en-US" sz="3413">
              <a:solidFill>
                <a:srgbClr val="2E2925"/>
              </a:solidFill>
              <a:latin typeface="Calibri (MS)"/>
              <a:ea typeface="Calibri (MS)"/>
              <a:cs typeface="Calibri (MS)"/>
              <a:sym typeface="Calibri (MS)"/>
            </a:endParaRPr>
          </a:p>
        </p:txBody>
      </p:sp>
      <p:grpSp>
        <p:nvGrpSpPr>
          <p:cNvPr id="11" name="Group 11"/>
          <p:cNvGrpSpPr/>
          <p:nvPr/>
        </p:nvGrpSpPr>
        <p:grpSpPr>
          <a:xfrm>
            <a:off x="731520" y="1694012"/>
            <a:ext cx="2866987" cy="3927177"/>
            <a:chOff x="0" y="0"/>
            <a:chExt cx="3822649" cy="5236235"/>
          </a:xfrm>
        </p:grpSpPr>
        <p:sp>
          <p:nvSpPr>
            <p:cNvPr id="12" name="Freeform 12" descr="Free I Wonder Cliparts, Download Free Clip Art, Free Clip Art on Clipart  Library"/>
            <p:cNvSpPr/>
            <p:nvPr/>
          </p:nvSpPr>
          <p:spPr>
            <a:xfrm>
              <a:off x="0" y="0"/>
              <a:ext cx="3822700" cy="5236210"/>
            </a:xfrm>
            <a:custGeom>
              <a:avLst/>
              <a:gdLst/>
              <a:ahLst/>
              <a:cxnLst/>
              <a:rect l="l" t="t" r="r" b="b"/>
              <a:pathLst>
                <a:path w="3822700" h="5236210">
                  <a:moveTo>
                    <a:pt x="0" y="0"/>
                  </a:moveTo>
                  <a:lnTo>
                    <a:pt x="3822700" y="0"/>
                  </a:lnTo>
                  <a:lnTo>
                    <a:pt x="3822700" y="5236210"/>
                  </a:lnTo>
                  <a:lnTo>
                    <a:pt x="0" y="5236210"/>
                  </a:lnTo>
                  <a:lnTo>
                    <a:pt x="0" y="0"/>
                  </a:lnTo>
                  <a:close/>
                </a:path>
              </a:pathLst>
            </a:custGeom>
            <a:blipFill>
              <a:blip r:embed="rId4"/>
              <a:stretch>
                <a:fillRect r="1"/>
              </a:stretch>
            </a:blipFill>
          </p:spPr>
          <p:txBody>
            <a:bodyPr/>
            <a:lstStyle/>
            <a:p>
              <a:endParaRPr lang="en-US"/>
            </a:p>
          </p:txBody>
        </p:sp>
      </p:grpSp>
      <p:sp>
        <p:nvSpPr>
          <p:cNvPr id="13" name="TextBox 13"/>
          <p:cNvSpPr txBox="1"/>
          <p:nvPr/>
        </p:nvSpPr>
        <p:spPr>
          <a:xfrm>
            <a:off x="5640226" y="6351079"/>
            <a:ext cx="3696367"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American Academy of Child and Adolescent Psychiatry</a:t>
            </a:r>
          </a:p>
        </p:txBody>
      </p:sp>
    </p:spTree>
  </p:cSld>
  <p:clrMapOvr>
    <a:masterClrMapping/>
  </p:clrMapOvr>
  <p:transition>
    <p:cover dir="l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a:videoFile r:link="rId1"/>
          </p:nvPr>
        </p:nvPicPr>
        <p:blipFill>
          <a:blip r:embed="rId4"/>
          <a:stretch>
            <a:fillRect/>
          </a:stretch>
        </p:blipFill>
        <p:spPr>
          <a:xfrm>
            <a:off x="731520" y="1753312"/>
            <a:ext cx="8290560" cy="4659800"/>
          </a:xfrm>
          <a:prstGeom prst="rect">
            <a:avLst/>
          </a:prstGeom>
        </p:spPr>
      </p:pic>
      <p:grpSp>
        <p:nvGrpSpPr>
          <p:cNvPr id="3" name="Group 3"/>
          <p:cNvGrpSpPr/>
          <p:nvPr/>
        </p:nvGrpSpPr>
        <p:grpSpPr>
          <a:xfrm>
            <a:off x="0" y="6827520"/>
            <a:ext cx="9753600" cy="487680"/>
            <a:chOff x="0" y="0"/>
            <a:chExt cx="13004800" cy="650240"/>
          </a:xfrm>
        </p:grpSpPr>
        <p:sp>
          <p:nvSpPr>
            <p:cNvPr id="4" name="Freeform 4"/>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sp>
        <p:nvSpPr>
          <p:cNvPr id="5" name="TextBox 5"/>
          <p:cNvSpPr txBox="1"/>
          <p:nvPr/>
        </p:nvSpPr>
        <p:spPr>
          <a:xfrm>
            <a:off x="731520" y="254359"/>
            <a:ext cx="8290560" cy="1192622"/>
          </a:xfrm>
          <a:prstGeom prst="rect">
            <a:avLst/>
          </a:prstGeom>
        </p:spPr>
        <p:txBody>
          <a:bodyPr lIns="0" tIns="0" rIns="0" bIns="0" rtlCol="0" anchor="t">
            <a:spAutoFit/>
          </a:bodyPr>
          <a:lstStyle/>
          <a:p>
            <a:pPr algn="ctr">
              <a:lnSpc>
                <a:spcPts val="4798"/>
              </a:lnSpc>
              <a:spcBef>
                <a:spcPct val="0"/>
              </a:spcBef>
            </a:pPr>
            <a:r>
              <a:rPr lang="en-US" sz="4704" b="1" spc="-53">
                <a:solidFill>
                  <a:srgbClr val="000000"/>
                </a:solidFill>
                <a:latin typeface="Calibri (MS) Bold"/>
                <a:ea typeface="Calibri (MS) Bold"/>
                <a:cs typeface="Calibri (MS) Bold"/>
                <a:sym typeface="Calibri (MS) Bold"/>
              </a:rPr>
              <a:t>Video:</a:t>
            </a:r>
          </a:p>
          <a:p>
            <a:pPr algn="ctr">
              <a:lnSpc>
                <a:spcPts val="3880"/>
              </a:lnSpc>
              <a:spcBef>
                <a:spcPct val="0"/>
              </a:spcBef>
            </a:pPr>
            <a:r>
              <a:rPr lang="en-US" sz="3804" b="1" spc="-43">
                <a:solidFill>
                  <a:srgbClr val="000000"/>
                </a:solidFill>
                <a:latin typeface="Calibri (MS) Bold"/>
                <a:ea typeface="Calibri (MS) Bold"/>
                <a:cs typeface="Calibri (MS) Bold"/>
                <a:sym typeface="Calibri (MS) Bold"/>
              </a:rPr>
              <a:t> 3 Myths About Marijuana... (1:48 min)</a:t>
            </a:r>
          </a:p>
        </p:txBody>
      </p:sp>
    </p:spTree>
  </p:cSld>
  <p:clrMapOvr>
    <a:masterClrMapping/>
  </p:clrMapOvr>
  <p:transition>
    <p:cover dir="l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85772" y="325117"/>
            <a:ext cx="9115863" cy="1539587"/>
            <a:chOff x="0" y="0"/>
            <a:chExt cx="12154484" cy="2052783"/>
          </a:xfrm>
        </p:grpSpPr>
        <p:sp>
          <p:nvSpPr>
            <p:cNvPr id="8" name="Freeform 8"/>
            <p:cNvSpPr/>
            <p:nvPr/>
          </p:nvSpPr>
          <p:spPr>
            <a:xfrm>
              <a:off x="0" y="0"/>
              <a:ext cx="12154486" cy="2052779"/>
            </a:xfrm>
            <a:custGeom>
              <a:avLst/>
              <a:gdLst/>
              <a:ahLst/>
              <a:cxnLst/>
              <a:rect l="l" t="t" r="r" b="b"/>
              <a:pathLst>
                <a:path w="12154486" h="2052779">
                  <a:moveTo>
                    <a:pt x="0" y="0"/>
                  </a:moveTo>
                  <a:lnTo>
                    <a:pt x="12154486" y="0"/>
                  </a:lnTo>
                  <a:lnTo>
                    <a:pt x="12154486" y="2052779"/>
                  </a:lnTo>
                  <a:lnTo>
                    <a:pt x="0" y="2052779"/>
                  </a:lnTo>
                  <a:close/>
                </a:path>
              </a:pathLst>
            </a:custGeom>
            <a:blipFill>
              <a:blip r:embed="rId3">
                <a:alphaModFix amt="0"/>
              </a:blip>
              <a:stretch>
                <a:fillRect t="-70496" b="-60245"/>
              </a:stretch>
            </a:blipFill>
          </p:spPr>
          <p:txBody>
            <a:bodyPr/>
            <a:lstStyle/>
            <a:p>
              <a:endParaRPr lang="en-US"/>
            </a:p>
          </p:txBody>
        </p:sp>
        <p:sp>
          <p:nvSpPr>
            <p:cNvPr id="9" name="TextBox 9"/>
            <p:cNvSpPr txBox="1"/>
            <p:nvPr/>
          </p:nvSpPr>
          <p:spPr>
            <a:xfrm>
              <a:off x="0" y="-9525"/>
              <a:ext cx="12154484" cy="2062308"/>
            </a:xfrm>
            <a:prstGeom prst="rect">
              <a:avLst/>
            </a:prstGeom>
          </p:spPr>
          <p:txBody>
            <a:bodyPr lIns="0" tIns="0" rIns="0" bIns="0" rtlCol="0" anchor="ctr"/>
            <a:lstStyle/>
            <a:p>
              <a:pPr algn="ctr">
                <a:lnSpc>
                  <a:spcPts val="4798"/>
                </a:lnSpc>
              </a:pPr>
              <a:r>
                <a:rPr lang="en-US" sz="4703" b="1" spc="-53">
                  <a:solidFill>
                    <a:srgbClr val="000000"/>
                  </a:solidFill>
                  <a:latin typeface="Calibri (MS) Bold"/>
                  <a:ea typeface="Calibri (MS) Bold"/>
                  <a:cs typeface="Calibri (MS) Bold"/>
                  <a:sym typeface="Calibri (MS) Bold"/>
                </a:rPr>
                <a:t>Marijuana (Cannabis/THC) </a:t>
              </a:r>
            </a:p>
            <a:p>
              <a:pPr algn="ctr">
                <a:lnSpc>
                  <a:spcPts val="4798"/>
                </a:lnSpc>
              </a:pPr>
              <a:r>
                <a:rPr lang="en-US" sz="4703" b="1" spc="-53">
                  <a:solidFill>
                    <a:srgbClr val="000000"/>
                  </a:solidFill>
                  <a:latin typeface="Calibri (MS) Bold"/>
                  <a:ea typeface="Calibri (MS) Bold"/>
                  <a:cs typeface="Calibri (MS) Bold"/>
                  <a:sym typeface="Calibri (MS) Bold"/>
                </a:rPr>
                <a:t>Let’s Sum It Up!</a:t>
              </a:r>
            </a:p>
          </p:txBody>
        </p:sp>
      </p:grpSp>
      <p:grpSp>
        <p:nvGrpSpPr>
          <p:cNvPr id="10" name="Group 10"/>
          <p:cNvGrpSpPr/>
          <p:nvPr/>
        </p:nvGrpSpPr>
        <p:grpSpPr>
          <a:xfrm>
            <a:off x="3901440" y="2073762"/>
            <a:ext cx="5458263" cy="4876800"/>
            <a:chOff x="0" y="0"/>
            <a:chExt cx="7277684" cy="6502400"/>
          </a:xfrm>
        </p:grpSpPr>
        <p:sp>
          <p:nvSpPr>
            <p:cNvPr id="11" name="Freeform 11"/>
            <p:cNvSpPr/>
            <p:nvPr/>
          </p:nvSpPr>
          <p:spPr>
            <a:xfrm>
              <a:off x="0" y="0"/>
              <a:ext cx="7277686" cy="6502400"/>
            </a:xfrm>
            <a:custGeom>
              <a:avLst/>
              <a:gdLst/>
              <a:ahLst/>
              <a:cxnLst/>
              <a:rect l="l" t="t" r="r" b="b"/>
              <a:pathLst>
                <a:path w="7277686" h="6502400">
                  <a:moveTo>
                    <a:pt x="0" y="0"/>
                  </a:moveTo>
                  <a:lnTo>
                    <a:pt x="7277686" y="0"/>
                  </a:lnTo>
                  <a:lnTo>
                    <a:pt x="7277686" y="6502400"/>
                  </a:lnTo>
                  <a:lnTo>
                    <a:pt x="0" y="6502400"/>
                  </a:lnTo>
                  <a:close/>
                </a:path>
              </a:pathLst>
            </a:custGeom>
            <a:blipFill>
              <a:blip r:embed="rId3">
                <a:alphaModFix amt="0"/>
              </a:blip>
              <a:stretch>
                <a:fillRect l="-64635" r="-64635"/>
              </a:stretch>
            </a:blipFill>
          </p:spPr>
          <p:txBody>
            <a:bodyPr/>
            <a:lstStyle/>
            <a:p>
              <a:endParaRPr lang="en-US"/>
            </a:p>
          </p:txBody>
        </p:sp>
        <p:sp>
          <p:nvSpPr>
            <p:cNvPr id="12" name="TextBox 12"/>
            <p:cNvSpPr txBox="1"/>
            <p:nvPr/>
          </p:nvSpPr>
          <p:spPr>
            <a:xfrm>
              <a:off x="0" y="-47625"/>
              <a:ext cx="7277684" cy="6550025"/>
            </a:xfrm>
            <a:prstGeom prst="rect">
              <a:avLst/>
            </a:prstGeom>
          </p:spPr>
          <p:txBody>
            <a:bodyPr lIns="0" tIns="0" rIns="0" bIns="0" rtlCol="0" anchor="ctr"/>
            <a:lstStyle/>
            <a:p>
              <a:pPr algn="ctr">
                <a:lnSpc>
                  <a:spcPts val="3409"/>
                </a:lnSpc>
              </a:pPr>
              <a:r>
                <a:rPr lang="en-US" sz="2959">
                  <a:solidFill>
                    <a:srgbClr val="000000"/>
                  </a:solidFill>
                  <a:latin typeface="Calibri (MS)"/>
                  <a:ea typeface="Calibri (MS)"/>
                  <a:cs typeface="Calibri (MS)"/>
                  <a:sym typeface="Calibri (MS)"/>
                </a:rPr>
                <a:t>Any time someone uses drugs, they risk serious and unpredictable </a:t>
              </a:r>
              <a:r>
                <a:rPr lang="en-US" sz="2959" b="1">
                  <a:solidFill>
                    <a:srgbClr val="000000"/>
                  </a:solidFill>
                  <a:latin typeface="Calibri (MS) Bold"/>
                  <a:ea typeface="Calibri (MS) Bold"/>
                  <a:cs typeface="Calibri (MS) Bold"/>
                  <a:sym typeface="Calibri (MS) Bold"/>
                </a:rPr>
                <a:t>physical and emotional damage</a:t>
              </a:r>
              <a:r>
                <a:rPr lang="en-US" sz="2959">
                  <a:solidFill>
                    <a:srgbClr val="000000"/>
                  </a:solidFill>
                  <a:latin typeface="Calibri (MS)"/>
                  <a:ea typeface="Calibri (MS)"/>
                  <a:cs typeface="Calibri (MS)"/>
                  <a:sym typeface="Calibri (MS)"/>
                </a:rPr>
                <a:t>.</a:t>
              </a:r>
            </a:p>
            <a:p>
              <a:pPr marL="380932" lvl="1" indent="-190466" algn="ctr">
                <a:lnSpc>
                  <a:spcPts val="2557"/>
                </a:lnSpc>
              </a:pPr>
              <a:endParaRPr lang="en-US" sz="2959">
                <a:solidFill>
                  <a:srgbClr val="000000"/>
                </a:solidFill>
                <a:latin typeface="Calibri (MS)"/>
                <a:ea typeface="Calibri (MS)"/>
                <a:cs typeface="Calibri (MS)"/>
                <a:sym typeface="Calibri (MS)"/>
              </a:endParaRPr>
            </a:p>
            <a:p>
              <a:pPr algn="ctr">
                <a:lnSpc>
                  <a:spcPts val="3125"/>
                </a:lnSpc>
              </a:pPr>
              <a:r>
                <a:rPr lang="en-US" sz="2960">
                  <a:solidFill>
                    <a:srgbClr val="000000"/>
                  </a:solidFill>
                  <a:latin typeface="Calibri (MS)"/>
                  <a:ea typeface="Calibri (MS)"/>
                  <a:cs typeface="Calibri (MS)"/>
                  <a:sym typeface="Calibri (MS)"/>
                </a:rPr>
                <a:t>Drug use, including use of marijuana, can have </a:t>
              </a:r>
              <a:r>
                <a:rPr lang="en-US" sz="2960" b="1">
                  <a:solidFill>
                    <a:srgbClr val="000000"/>
                  </a:solidFill>
                  <a:latin typeface="Calibri (MS) Bold"/>
                  <a:ea typeface="Calibri (MS) Bold"/>
                  <a:cs typeface="Calibri (MS) Bold"/>
                  <a:sym typeface="Calibri (MS) Bold"/>
                </a:rPr>
                <a:t>significant negative effects </a:t>
              </a:r>
              <a:r>
                <a:rPr lang="en-US" sz="2960">
                  <a:solidFill>
                    <a:srgbClr val="000000"/>
                  </a:solidFill>
                  <a:latin typeface="Calibri (MS)"/>
                  <a:ea typeface="Calibri (MS)"/>
                  <a:cs typeface="Calibri (MS)"/>
                  <a:sym typeface="Calibri (MS)"/>
                </a:rPr>
                <a:t>on </a:t>
              </a:r>
              <a:r>
                <a:rPr lang="en-US" sz="2960" b="1">
                  <a:solidFill>
                    <a:srgbClr val="000000"/>
                  </a:solidFill>
                  <a:latin typeface="Calibri (MS) Bold"/>
                  <a:ea typeface="Calibri (MS) Bold"/>
                  <a:cs typeface="Calibri (MS) Bold"/>
                  <a:sym typeface="Calibri (MS) Bold"/>
                </a:rPr>
                <a:t>relationships</a:t>
              </a:r>
              <a:r>
                <a:rPr lang="en-US" sz="2960">
                  <a:solidFill>
                    <a:srgbClr val="000000"/>
                  </a:solidFill>
                  <a:latin typeface="Calibri (MS)"/>
                  <a:ea typeface="Calibri (MS)"/>
                  <a:cs typeface="Calibri (MS)"/>
                  <a:sym typeface="Calibri (MS)"/>
                </a:rPr>
                <a:t>, </a:t>
              </a:r>
              <a:r>
                <a:rPr lang="en-US" sz="2960" b="1">
                  <a:solidFill>
                    <a:srgbClr val="000000"/>
                  </a:solidFill>
                  <a:latin typeface="Calibri (MS) Bold"/>
                  <a:ea typeface="Calibri (MS) Bold"/>
                  <a:cs typeface="Calibri (MS) Bold"/>
                  <a:sym typeface="Calibri (MS) Bold"/>
                </a:rPr>
                <a:t>friendships,</a:t>
              </a:r>
              <a:r>
                <a:rPr lang="en-US" sz="2960">
                  <a:solidFill>
                    <a:srgbClr val="000000"/>
                  </a:solidFill>
                  <a:latin typeface="Calibri (MS)"/>
                  <a:ea typeface="Calibri (MS)"/>
                  <a:cs typeface="Calibri (MS)"/>
                  <a:sym typeface="Calibri (MS)"/>
                </a:rPr>
                <a:t> </a:t>
              </a:r>
              <a:r>
                <a:rPr lang="en-US" sz="2960" b="1">
                  <a:solidFill>
                    <a:srgbClr val="000000"/>
                  </a:solidFill>
                  <a:latin typeface="Calibri (MS) Bold"/>
                  <a:ea typeface="Calibri (MS) Bold"/>
                  <a:cs typeface="Calibri (MS) Bold"/>
                  <a:sym typeface="Calibri (MS) Bold"/>
                </a:rPr>
                <a:t>mental health</a:t>
              </a:r>
              <a:r>
                <a:rPr lang="en-US" sz="2960">
                  <a:solidFill>
                    <a:srgbClr val="000000"/>
                  </a:solidFill>
                  <a:latin typeface="Calibri (MS)"/>
                  <a:ea typeface="Calibri (MS)"/>
                  <a:cs typeface="Calibri (MS)"/>
                  <a:sym typeface="Calibri (MS)"/>
                </a:rPr>
                <a:t>, </a:t>
              </a:r>
              <a:r>
                <a:rPr lang="en-US" sz="2960" b="1">
                  <a:solidFill>
                    <a:srgbClr val="000000"/>
                  </a:solidFill>
                  <a:latin typeface="Calibri (MS) Bold"/>
                  <a:ea typeface="Calibri (MS) Bold"/>
                  <a:cs typeface="Calibri (MS) Bold"/>
                  <a:sym typeface="Calibri (MS) Bold"/>
                </a:rPr>
                <a:t> </a:t>
              </a:r>
            </a:p>
            <a:p>
              <a:pPr algn="ctr">
                <a:lnSpc>
                  <a:spcPts val="3125"/>
                </a:lnSpc>
              </a:pPr>
              <a:r>
                <a:rPr lang="en-US" sz="2959" b="1">
                  <a:solidFill>
                    <a:srgbClr val="000000"/>
                  </a:solidFill>
                  <a:latin typeface="Calibri (MS) Bold"/>
                  <a:ea typeface="Calibri (MS) Bold"/>
                  <a:cs typeface="Calibri (MS) Bold"/>
                  <a:sym typeface="Calibri (MS) Bold"/>
                </a:rPr>
                <a:t>school, athletic</a:t>
              </a:r>
              <a:r>
                <a:rPr lang="en-US" sz="2959">
                  <a:solidFill>
                    <a:srgbClr val="000000"/>
                  </a:solidFill>
                  <a:latin typeface="Calibri (MS)"/>
                  <a:ea typeface="Calibri (MS)"/>
                  <a:cs typeface="Calibri (MS)"/>
                  <a:sym typeface="Calibri (MS)"/>
                </a:rPr>
                <a:t> </a:t>
              </a:r>
              <a:r>
                <a:rPr lang="en-US" sz="2959" b="1">
                  <a:solidFill>
                    <a:srgbClr val="000000"/>
                  </a:solidFill>
                  <a:latin typeface="Calibri (MS) Bold"/>
                  <a:ea typeface="Calibri (MS) Bold"/>
                  <a:cs typeface="Calibri (MS) Bold"/>
                  <a:sym typeface="Calibri (MS) Bold"/>
                </a:rPr>
                <a:t>performance</a:t>
              </a:r>
              <a:r>
                <a:rPr lang="en-US" sz="2959">
                  <a:solidFill>
                    <a:srgbClr val="000000"/>
                  </a:solidFill>
                  <a:latin typeface="Calibri (MS)"/>
                  <a:ea typeface="Calibri (MS)"/>
                  <a:cs typeface="Calibri (MS)"/>
                  <a:sym typeface="Calibri (MS)"/>
                </a:rPr>
                <a:t>, </a:t>
              </a:r>
            </a:p>
            <a:p>
              <a:pPr algn="ctr">
                <a:lnSpc>
                  <a:spcPts val="3125"/>
                </a:lnSpc>
              </a:pPr>
              <a:r>
                <a:rPr lang="en-US" sz="2959">
                  <a:solidFill>
                    <a:srgbClr val="000000"/>
                  </a:solidFill>
                  <a:latin typeface="Calibri (MS)"/>
                  <a:ea typeface="Calibri (MS)"/>
                  <a:cs typeface="Calibri (MS)"/>
                  <a:sym typeface="Calibri (MS)"/>
                </a:rPr>
                <a:t>and someone’s </a:t>
              </a:r>
              <a:r>
                <a:rPr lang="en-US" sz="2959" b="1">
                  <a:solidFill>
                    <a:srgbClr val="000000"/>
                  </a:solidFill>
                  <a:latin typeface="Calibri (MS) Bold"/>
                  <a:ea typeface="Calibri (MS) Bold"/>
                  <a:cs typeface="Calibri (MS) Bold"/>
                  <a:sym typeface="Calibri (MS) Bold"/>
                </a:rPr>
                <a:t>future</a:t>
              </a:r>
              <a:r>
                <a:rPr lang="en-US" sz="2959">
                  <a:solidFill>
                    <a:srgbClr val="000000"/>
                  </a:solidFill>
                  <a:latin typeface="Calibri (MS)"/>
                  <a:ea typeface="Calibri (MS)"/>
                  <a:cs typeface="Calibri (MS)"/>
                  <a:sym typeface="Calibri (MS)"/>
                </a:rPr>
                <a:t>.</a:t>
              </a:r>
            </a:p>
            <a:p>
              <a:pPr marL="380932" lvl="1" indent="-190466" algn="l">
                <a:lnSpc>
                  <a:spcPts val="2557"/>
                </a:lnSpc>
              </a:pPr>
              <a:endParaRPr lang="en-US" sz="2959">
                <a:solidFill>
                  <a:srgbClr val="000000"/>
                </a:solidFill>
                <a:latin typeface="Calibri (MS)"/>
                <a:ea typeface="Calibri (MS)"/>
                <a:cs typeface="Calibri (MS)"/>
                <a:sym typeface="Calibri (MS)"/>
              </a:endParaRPr>
            </a:p>
          </p:txBody>
        </p:sp>
      </p:grpSp>
      <p:grpSp>
        <p:nvGrpSpPr>
          <p:cNvPr id="13" name="Group 13"/>
          <p:cNvGrpSpPr/>
          <p:nvPr/>
        </p:nvGrpSpPr>
        <p:grpSpPr>
          <a:xfrm>
            <a:off x="244480" y="2793954"/>
            <a:ext cx="3244984" cy="2742120"/>
            <a:chOff x="0" y="0"/>
            <a:chExt cx="5771134" cy="4876800"/>
          </a:xfrm>
        </p:grpSpPr>
        <p:sp>
          <p:nvSpPr>
            <p:cNvPr id="14" name="Freeform 14"/>
            <p:cNvSpPr/>
            <p:nvPr/>
          </p:nvSpPr>
          <p:spPr>
            <a:xfrm>
              <a:off x="0" y="0"/>
              <a:ext cx="5771086" cy="4876800"/>
            </a:xfrm>
            <a:custGeom>
              <a:avLst/>
              <a:gdLst/>
              <a:ahLst/>
              <a:cxnLst/>
              <a:rect l="l" t="t" r="r" b="b"/>
              <a:pathLst>
                <a:path w="5771086" h="4876800">
                  <a:moveTo>
                    <a:pt x="0" y="0"/>
                  </a:moveTo>
                  <a:lnTo>
                    <a:pt x="5771086" y="0"/>
                  </a:lnTo>
                  <a:lnTo>
                    <a:pt x="5771086" y="4876800"/>
                  </a:lnTo>
                  <a:lnTo>
                    <a:pt x="0" y="4876800"/>
                  </a:lnTo>
                  <a:lnTo>
                    <a:pt x="0" y="0"/>
                  </a:lnTo>
                  <a:close/>
                </a:path>
              </a:pathLst>
            </a:custGeom>
            <a:blipFill>
              <a:blip r:embed="rId4"/>
              <a:stretch>
                <a:fillRect t="-2960" r="-33485" b="-2960"/>
              </a:stretch>
            </a:blipFill>
          </p:spPr>
          <p:txBody>
            <a:bodyPr/>
            <a:lstStyle/>
            <a:p>
              <a:endParaRPr lang="en-US"/>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85772" y="325117"/>
            <a:ext cx="9115863" cy="1539587"/>
            <a:chOff x="0" y="0"/>
            <a:chExt cx="12154484" cy="2052783"/>
          </a:xfrm>
        </p:grpSpPr>
        <p:sp>
          <p:nvSpPr>
            <p:cNvPr id="8" name="Freeform 8"/>
            <p:cNvSpPr/>
            <p:nvPr/>
          </p:nvSpPr>
          <p:spPr>
            <a:xfrm>
              <a:off x="0" y="0"/>
              <a:ext cx="12154486" cy="2052779"/>
            </a:xfrm>
            <a:custGeom>
              <a:avLst/>
              <a:gdLst/>
              <a:ahLst/>
              <a:cxnLst/>
              <a:rect l="l" t="t" r="r" b="b"/>
              <a:pathLst>
                <a:path w="12154486" h="2052779">
                  <a:moveTo>
                    <a:pt x="0" y="0"/>
                  </a:moveTo>
                  <a:lnTo>
                    <a:pt x="12154486" y="0"/>
                  </a:lnTo>
                  <a:lnTo>
                    <a:pt x="12154486" y="2052779"/>
                  </a:lnTo>
                  <a:lnTo>
                    <a:pt x="0" y="2052779"/>
                  </a:lnTo>
                  <a:close/>
                </a:path>
              </a:pathLst>
            </a:custGeom>
            <a:blipFill>
              <a:blip r:embed="rId3">
                <a:alphaModFix amt="0"/>
              </a:blip>
              <a:stretch>
                <a:fillRect t="-70496" b="-60245"/>
              </a:stretch>
            </a:blipFill>
          </p:spPr>
          <p:txBody>
            <a:bodyPr/>
            <a:lstStyle/>
            <a:p>
              <a:endParaRPr lang="en-US"/>
            </a:p>
          </p:txBody>
        </p:sp>
        <p:sp>
          <p:nvSpPr>
            <p:cNvPr id="9" name="TextBox 9"/>
            <p:cNvSpPr txBox="1"/>
            <p:nvPr/>
          </p:nvSpPr>
          <p:spPr>
            <a:xfrm>
              <a:off x="0" y="-9525"/>
              <a:ext cx="12154484" cy="2062308"/>
            </a:xfrm>
            <a:prstGeom prst="rect">
              <a:avLst/>
            </a:prstGeom>
          </p:spPr>
          <p:txBody>
            <a:bodyPr lIns="0" tIns="0" rIns="0" bIns="0" rtlCol="0" anchor="ctr"/>
            <a:lstStyle/>
            <a:p>
              <a:pPr algn="ctr">
                <a:lnSpc>
                  <a:spcPts val="4798"/>
                </a:lnSpc>
              </a:pPr>
              <a:r>
                <a:rPr lang="en-US" sz="4703" b="1" spc="-53">
                  <a:solidFill>
                    <a:srgbClr val="000000"/>
                  </a:solidFill>
                  <a:latin typeface="Calibri (MS) Bold"/>
                  <a:ea typeface="Calibri (MS) Bold"/>
                  <a:cs typeface="Calibri (MS) Bold"/>
                  <a:sym typeface="Calibri (MS) Bold"/>
                </a:rPr>
                <a:t>Marijuana (Cannabis/THC) </a:t>
              </a:r>
            </a:p>
            <a:p>
              <a:pPr algn="ctr">
                <a:lnSpc>
                  <a:spcPts val="4798"/>
                </a:lnSpc>
              </a:pPr>
              <a:r>
                <a:rPr lang="en-US" sz="4703" b="1" spc="-53">
                  <a:solidFill>
                    <a:srgbClr val="000000"/>
                  </a:solidFill>
                  <a:latin typeface="Calibri (MS) Bold"/>
                  <a:ea typeface="Calibri (MS) Bold"/>
                  <a:cs typeface="Calibri (MS) Bold"/>
                  <a:sym typeface="Calibri (MS) Bold"/>
                </a:rPr>
                <a:t>Let’s Sum It Up!</a:t>
              </a:r>
            </a:p>
          </p:txBody>
        </p:sp>
      </p:grpSp>
      <p:grpSp>
        <p:nvGrpSpPr>
          <p:cNvPr id="10" name="Group 10"/>
          <p:cNvGrpSpPr/>
          <p:nvPr/>
        </p:nvGrpSpPr>
        <p:grpSpPr>
          <a:xfrm>
            <a:off x="487680" y="2113283"/>
            <a:ext cx="4958077" cy="4876800"/>
            <a:chOff x="0" y="0"/>
            <a:chExt cx="6610769" cy="6502400"/>
          </a:xfrm>
        </p:grpSpPr>
        <p:sp>
          <p:nvSpPr>
            <p:cNvPr id="11" name="Freeform 11"/>
            <p:cNvSpPr/>
            <p:nvPr/>
          </p:nvSpPr>
          <p:spPr>
            <a:xfrm>
              <a:off x="0" y="0"/>
              <a:ext cx="6610772" cy="6502400"/>
            </a:xfrm>
            <a:custGeom>
              <a:avLst/>
              <a:gdLst/>
              <a:ahLst/>
              <a:cxnLst/>
              <a:rect l="l" t="t" r="r" b="b"/>
              <a:pathLst>
                <a:path w="6610772" h="6502400">
                  <a:moveTo>
                    <a:pt x="0" y="0"/>
                  </a:moveTo>
                  <a:lnTo>
                    <a:pt x="6610772" y="0"/>
                  </a:lnTo>
                  <a:lnTo>
                    <a:pt x="6610772" y="6502400"/>
                  </a:lnTo>
                  <a:lnTo>
                    <a:pt x="0" y="6502400"/>
                  </a:lnTo>
                  <a:close/>
                </a:path>
              </a:pathLst>
            </a:custGeom>
            <a:blipFill>
              <a:blip r:embed="rId3">
                <a:alphaModFix amt="0"/>
              </a:blip>
              <a:stretch>
                <a:fillRect l="-76200" r="-76200"/>
              </a:stretch>
            </a:blipFill>
          </p:spPr>
          <p:txBody>
            <a:bodyPr/>
            <a:lstStyle/>
            <a:p>
              <a:endParaRPr lang="en-US"/>
            </a:p>
          </p:txBody>
        </p:sp>
        <p:sp>
          <p:nvSpPr>
            <p:cNvPr id="12" name="TextBox 12"/>
            <p:cNvSpPr txBox="1"/>
            <p:nvPr/>
          </p:nvSpPr>
          <p:spPr>
            <a:xfrm>
              <a:off x="0" y="-19050"/>
              <a:ext cx="6610769" cy="6521450"/>
            </a:xfrm>
            <a:prstGeom prst="rect">
              <a:avLst/>
            </a:prstGeom>
          </p:spPr>
          <p:txBody>
            <a:bodyPr lIns="0" tIns="0" rIns="0" bIns="0" rtlCol="0" anchor="ctr"/>
            <a:lstStyle/>
            <a:p>
              <a:pPr algn="ctr">
                <a:lnSpc>
                  <a:spcPts val="3456"/>
                </a:lnSpc>
              </a:pPr>
              <a:r>
                <a:rPr lang="en-US" sz="3200">
                  <a:solidFill>
                    <a:srgbClr val="000000"/>
                  </a:solidFill>
                  <a:latin typeface="Calibri (MS)"/>
                  <a:ea typeface="Calibri (MS)"/>
                  <a:cs typeface="Calibri (MS)"/>
                  <a:sym typeface="Calibri (MS)"/>
                </a:rPr>
                <a:t>It’s important to find ways to manage feelings, deal with stress, and have fun </a:t>
              </a:r>
              <a:r>
                <a:rPr lang="en-US" sz="3200" b="1">
                  <a:solidFill>
                    <a:srgbClr val="000000"/>
                  </a:solidFill>
                  <a:latin typeface="Calibri (MS) Bold"/>
                  <a:ea typeface="Calibri (MS) Bold"/>
                  <a:cs typeface="Calibri (MS) Bold"/>
                  <a:sym typeface="Calibri (MS) Bold"/>
                </a:rPr>
                <a:t>without using drugs.</a:t>
              </a:r>
            </a:p>
            <a:p>
              <a:pPr algn="ctr">
                <a:lnSpc>
                  <a:spcPts val="3456"/>
                </a:lnSpc>
              </a:pPr>
              <a:endParaRPr lang="en-US" sz="3200" b="1">
                <a:solidFill>
                  <a:srgbClr val="000000"/>
                </a:solidFill>
                <a:latin typeface="Calibri (MS) Bold"/>
                <a:ea typeface="Calibri (MS) Bold"/>
                <a:cs typeface="Calibri (MS) Bold"/>
                <a:sym typeface="Calibri (MS) Bold"/>
              </a:endParaRPr>
            </a:p>
            <a:p>
              <a:pPr algn="ctr">
                <a:lnSpc>
                  <a:spcPts val="3456"/>
                </a:lnSpc>
              </a:pPr>
              <a:r>
                <a:rPr lang="en-US" sz="3200" b="1">
                  <a:solidFill>
                    <a:srgbClr val="000000"/>
                  </a:solidFill>
                  <a:latin typeface="Calibri (MS) Bold"/>
                  <a:ea typeface="Calibri (MS) Bold"/>
                  <a:cs typeface="Calibri (MS) Bold"/>
                  <a:sym typeface="Calibri (MS) Bold"/>
                </a:rPr>
                <a:t>If you have concerns about yourself or a friend, talk to an adult you trust.</a:t>
              </a:r>
            </a:p>
            <a:p>
              <a:pPr marL="411819" lvl="1" indent="-205909" algn="l">
                <a:lnSpc>
                  <a:spcPts val="3456"/>
                </a:lnSpc>
              </a:pPr>
              <a:endParaRPr lang="en-US" sz="3200" b="1">
                <a:solidFill>
                  <a:srgbClr val="000000"/>
                </a:solidFill>
                <a:latin typeface="Calibri (MS) Bold"/>
                <a:ea typeface="Calibri (MS) Bold"/>
                <a:cs typeface="Calibri (MS) Bold"/>
                <a:sym typeface="Calibri (MS) Bold"/>
              </a:endParaRPr>
            </a:p>
          </p:txBody>
        </p:sp>
      </p:grpSp>
      <p:grpSp>
        <p:nvGrpSpPr>
          <p:cNvPr id="13" name="Group 13"/>
          <p:cNvGrpSpPr/>
          <p:nvPr/>
        </p:nvGrpSpPr>
        <p:grpSpPr>
          <a:xfrm>
            <a:off x="5861180" y="2959951"/>
            <a:ext cx="3632625" cy="2695785"/>
            <a:chOff x="0" y="0"/>
            <a:chExt cx="4843501" cy="3594379"/>
          </a:xfrm>
        </p:grpSpPr>
        <p:sp>
          <p:nvSpPr>
            <p:cNvPr id="14" name="Freeform 14"/>
            <p:cNvSpPr/>
            <p:nvPr/>
          </p:nvSpPr>
          <p:spPr>
            <a:xfrm>
              <a:off x="0" y="0"/>
              <a:ext cx="4843526" cy="3594354"/>
            </a:xfrm>
            <a:custGeom>
              <a:avLst/>
              <a:gdLst/>
              <a:ahLst/>
              <a:cxnLst/>
              <a:rect l="l" t="t" r="r" b="b"/>
              <a:pathLst>
                <a:path w="4843526" h="3594354">
                  <a:moveTo>
                    <a:pt x="0" y="0"/>
                  </a:moveTo>
                  <a:lnTo>
                    <a:pt x="4843526" y="0"/>
                  </a:lnTo>
                  <a:lnTo>
                    <a:pt x="4843526" y="3594354"/>
                  </a:lnTo>
                  <a:lnTo>
                    <a:pt x="0" y="3594354"/>
                  </a:lnTo>
                  <a:lnTo>
                    <a:pt x="0" y="0"/>
                  </a:lnTo>
                  <a:close/>
                </a:path>
              </a:pathLst>
            </a:custGeom>
            <a:blipFill>
              <a:blip r:embed="rId4"/>
              <a:stretch>
                <a:fillRect l="-470" r="-469"/>
              </a:stretch>
            </a:blipFill>
          </p:spPr>
          <p:txBody>
            <a:bodyPr/>
            <a:lstStyle/>
            <a:p>
              <a:endParaRPr lang="en-US"/>
            </a:p>
          </p:txBody>
        </p:sp>
      </p:grpSp>
    </p:spTree>
  </p:cSld>
  <p:clrMapOvr>
    <a:masterClrMapping/>
  </p:clrMapOvr>
  <p:transition>
    <p:cover dir="l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600000" y="305714"/>
            <a:ext cx="8602368" cy="1901538"/>
            <a:chOff x="0" y="0"/>
            <a:chExt cx="11469823" cy="2535384"/>
          </a:xfrm>
        </p:grpSpPr>
        <p:sp>
          <p:nvSpPr>
            <p:cNvPr id="7" name="Freeform 7"/>
            <p:cNvSpPr/>
            <p:nvPr/>
          </p:nvSpPr>
          <p:spPr>
            <a:xfrm>
              <a:off x="0" y="0"/>
              <a:ext cx="11469823" cy="2535390"/>
            </a:xfrm>
            <a:custGeom>
              <a:avLst/>
              <a:gdLst/>
              <a:ahLst/>
              <a:cxnLst/>
              <a:rect l="l" t="t" r="r" b="b"/>
              <a:pathLst>
                <a:path w="11469823" h="2535390">
                  <a:moveTo>
                    <a:pt x="0" y="0"/>
                  </a:moveTo>
                  <a:lnTo>
                    <a:pt x="11469823" y="0"/>
                  </a:lnTo>
                  <a:lnTo>
                    <a:pt x="11469823" y="2535390"/>
                  </a:lnTo>
                  <a:lnTo>
                    <a:pt x="0" y="2535390"/>
                  </a:lnTo>
                  <a:close/>
                </a:path>
              </a:pathLst>
            </a:custGeom>
            <a:blipFill>
              <a:blip r:embed="rId3">
                <a:alphaModFix amt="0"/>
              </a:blip>
              <a:stretch>
                <a:fillRect t="-41764" r="6459" b="-23144"/>
              </a:stretch>
            </a:blipFill>
          </p:spPr>
          <p:txBody>
            <a:bodyPr/>
            <a:lstStyle/>
            <a:p>
              <a:endParaRPr lang="en-US"/>
            </a:p>
          </p:txBody>
        </p:sp>
        <p:sp>
          <p:nvSpPr>
            <p:cNvPr id="8" name="TextBox 8"/>
            <p:cNvSpPr txBox="1"/>
            <p:nvPr/>
          </p:nvSpPr>
          <p:spPr>
            <a:xfrm>
              <a:off x="0" y="-19050"/>
              <a:ext cx="11469823" cy="2554434"/>
            </a:xfrm>
            <a:prstGeom prst="rect">
              <a:avLst/>
            </a:prstGeom>
          </p:spPr>
          <p:txBody>
            <a:bodyPr lIns="0" tIns="0" rIns="0" bIns="0" rtlCol="0" anchor="b"/>
            <a:lstStyle/>
            <a:p>
              <a:pPr algn="ctr">
                <a:lnSpc>
                  <a:spcPts val="5875"/>
                </a:lnSpc>
              </a:pPr>
              <a:r>
                <a:rPr lang="en-US" sz="5759" b="1" spc="-53">
                  <a:solidFill>
                    <a:srgbClr val="000000"/>
                  </a:solidFill>
                  <a:latin typeface="Calibri (MS) Bold"/>
                  <a:ea typeface="Calibri (MS) Bold"/>
                  <a:cs typeface="Calibri (MS) Bold"/>
                  <a:sym typeface="Calibri (MS) Bold"/>
                </a:rPr>
                <a:t>Get The Facts…Most teens do not use marijuana.</a:t>
              </a:r>
            </a:p>
          </p:txBody>
        </p:sp>
      </p:grpSp>
      <p:sp>
        <p:nvSpPr>
          <p:cNvPr id="9" name="TextBox 9"/>
          <p:cNvSpPr txBox="1"/>
          <p:nvPr/>
        </p:nvSpPr>
        <p:spPr>
          <a:xfrm>
            <a:off x="951435" y="2339571"/>
            <a:ext cx="8046720" cy="741397"/>
          </a:xfrm>
          <a:prstGeom prst="rect">
            <a:avLst/>
          </a:prstGeom>
        </p:spPr>
        <p:txBody>
          <a:bodyPr lIns="0" tIns="0" rIns="0" bIns="0" rtlCol="0" anchor="t">
            <a:spAutoFit/>
          </a:bodyPr>
          <a:lstStyle/>
          <a:p>
            <a:pPr algn="ctr">
              <a:lnSpc>
                <a:spcPts val="4147"/>
              </a:lnSpc>
            </a:pPr>
            <a:r>
              <a:rPr lang="en-US" sz="3840" b="1">
                <a:solidFill>
                  <a:srgbClr val="000000"/>
                </a:solidFill>
                <a:latin typeface="Calibri (MS) Bold"/>
                <a:ea typeface="Calibri (MS) Bold"/>
                <a:cs typeface="Calibri (MS) Bold"/>
                <a:sym typeface="Calibri (MS) Bold"/>
              </a:rPr>
              <a:t>For more research-based information</a:t>
            </a:r>
            <a:r>
              <a:rPr lang="en-US" sz="3840">
                <a:solidFill>
                  <a:srgbClr val="000000"/>
                </a:solidFill>
                <a:latin typeface="Calibri (MS)"/>
                <a:ea typeface="Calibri (MS)"/>
                <a:cs typeface="Calibri (MS)"/>
                <a:sym typeface="Calibri (MS)"/>
              </a:rPr>
              <a:t>:</a:t>
            </a:r>
          </a:p>
          <a:p>
            <a:pPr algn="ctr">
              <a:lnSpc>
                <a:spcPts val="4147"/>
              </a:lnSpc>
            </a:pPr>
            <a:endParaRPr lang="en-US" sz="3840">
              <a:solidFill>
                <a:srgbClr val="000000"/>
              </a:solidFill>
              <a:latin typeface="Calibri (MS)"/>
              <a:ea typeface="Calibri (MS)"/>
              <a:cs typeface="Calibri (MS)"/>
              <a:sym typeface="Calibri (MS)"/>
            </a:endParaRPr>
          </a:p>
          <a:p>
            <a:pPr algn="l">
              <a:lnSpc>
                <a:spcPts val="4147"/>
              </a:lnSpc>
            </a:pPr>
            <a:endParaRPr lang="en-US" sz="3840">
              <a:solidFill>
                <a:srgbClr val="000000"/>
              </a:solidFill>
              <a:latin typeface="Calibri (MS)"/>
              <a:ea typeface="Calibri (MS)"/>
              <a:cs typeface="Calibri (MS)"/>
              <a:sym typeface="Calibri (MS)"/>
            </a:endParaRPr>
          </a:p>
        </p:txBody>
      </p:sp>
      <p:sp>
        <p:nvSpPr>
          <p:cNvPr id="10" name="TextBox 10"/>
          <p:cNvSpPr txBox="1"/>
          <p:nvPr/>
        </p:nvSpPr>
        <p:spPr>
          <a:xfrm>
            <a:off x="254003" y="3194237"/>
            <a:ext cx="4206240" cy="4036571"/>
          </a:xfrm>
          <a:prstGeom prst="rect">
            <a:avLst/>
          </a:prstGeom>
        </p:spPr>
        <p:txBody>
          <a:bodyPr lIns="0" tIns="0" rIns="0" bIns="0" rtlCol="0" anchor="t">
            <a:spAutoFit/>
          </a:bodyPr>
          <a:lstStyle/>
          <a:p>
            <a:pPr algn="ctr">
              <a:lnSpc>
                <a:spcPts val="3583"/>
              </a:lnSpc>
            </a:pPr>
            <a:r>
              <a:rPr lang="en-US" sz="2986" u="sng">
                <a:solidFill>
                  <a:srgbClr val="2998E3"/>
                </a:solidFill>
                <a:latin typeface="Calibri (MS)"/>
                <a:ea typeface="Calibri (MS)"/>
                <a:cs typeface="Calibri (MS)"/>
                <a:sym typeface="Calibri (MS)"/>
                <a:hlinkClick r:id="rId4" tooltip="http://www.drugabuse.gov/"/>
              </a:rPr>
              <a:t>www.cvcoalition.org</a:t>
            </a:r>
          </a:p>
          <a:p>
            <a:pPr algn="ctr">
              <a:lnSpc>
                <a:spcPts val="3583"/>
              </a:lnSpc>
            </a:pPr>
            <a:r>
              <a:rPr lang="en-US" sz="2986" u="sng">
                <a:solidFill>
                  <a:srgbClr val="2998E3"/>
                </a:solidFill>
                <a:latin typeface="Calibri (MS)"/>
                <a:ea typeface="Calibri (MS)"/>
                <a:cs typeface="Calibri (MS)"/>
                <a:sym typeface="Calibri (MS)"/>
                <a:hlinkClick r:id="rId4" tooltip="http://www.drugabuse.gov/"/>
              </a:rPr>
              <a:t>www.drugabuse.gov</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5" tooltip="http://www.teens.drugabuse.gov/"/>
              </a:rPr>
              <a:t>www.teens.drugabuse.gov</a:t>
            </a:r>
          </a:p>
          <a:p>
            <a:pPr algn="ctr">
              <a:lnSpc>
                <a:spcPts val="3583"/>
              </a:lnSpc>
            </a:pPr>
            <a:r>
              <a:rPr lang="en-US" sz="2986" u="sng">
                <a:solidFill>
                  <a:srgbClr val="2998E3"/>
                </a:solidFill>
                <a:latin typeface="Calibri (MS)"/>
                <a:ea typeface="Calibri (MS)"/>
                <a:cs typeface="Calibri (MS)"/>
                <a:sym typeface="Calibri (MS)"/>
                <a:hlinkClick r:id="rId6" tooltip="http://www.cadca.org/"/>
              </a:rPr>
              <a:t>www.cadca.org</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7" tooltip="http://www.nimh.nih.gov/"/>
              </a:rPr>
              <a:t>www.nimh.nih.gov</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8" tooltip="http://www.niaaa.nih.gov/"/>
              </a:rPr>
              <a:t>www.niaaa.nih.gov</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9" tooltip="http://www.fda.gov/"/>
              </a:rPr>
              <a:t>www.fda.gov</a:t>
            </a:r>
          </a:p>
          <a:p>
            <a:pPr algn="ctr">
              <a:lnSpc>
                <a:spcPts val="3583"/>
              </a:lnSpc>
            </a:pPr>
            <a:r>
              <a:rPr lang="en-US" sz="2986">
                <a:solidFill>
                  <a:srgbClr val="000000"/>
                </a:solidFill>
                <a:latin typeface="Calibri (MS)"/>
                <a:ea typeface="Calibri (MS)"/>
                <a:cs typeface="Calibri (MS)"/>
                <a:sym typeface="Calibri (MS)"/>
              </a:rPr>
              <a:t> </a:t>
            </a:r>
          </a:p>
          <a:p>
            <a:pPr algn="ctr">
              <a:lnSpc>
                <a:spcPts val="3583"/>
              </a:lnSpc>
            </a:pPr>
            <a:endParaRPr lang="en-US" sz="2986">
              <a:solidFill>
                <a:srgbClr val="000000"/>
              </a:solidFill>
              <a:latin typeface="Calibri (MS)"/>
              <a:ea typeface="Calibri (MS)"/>
              <a:cs typeface="Calibri (MS)"/>
              <a:sym typeface="Calibri (MS)"/>
            </a:endParaRPr>
          </a:p>
        </p:txBody>
      </p:sp>
      <p:grpSp>
        <p:nvGrpSpPr>
          <p:cNvPr id="11" name="Group 11"/>
          <p:cNvGrpSpPr/>
          <p:nvPr/>
        </p:nvGrpSpPr>
        <p:grpSpPr>
          <a:xfrm>
            <a:off x="5201926" y="3340608"/>
            <a:ext cx="4164759" cy="2825077"/>
            <a:chOff x="0" y="0"/>
            <a:chExt cx="5553012" cy="3766769"/>
          </a:xfrm>
        </p:grpSpPr>
        <p:sp>
          <p:nvSpPr>
            <p:cNvPr id="12" name="Freeform 12" descr="ENIL – European Network on Independent Living | Introducing ENIL's  Independent Living Research Network - ENIL - European Network on  Independent Living"/>
            <p:cNvSpPr/>
            <p:nvPr/>
          </p:nvSpPr>
          <p:spPr>
            <a:xfrm>
              <a:off x="0" y="0"/>
              <a:ext cx="5553075" cy="3766820"/>
            </a:xfrm>
            <a:custGeom>
              <a:avLst/>
              <a:gdLst/>
              <a:ahLst/>
              <a:cxnLst/>
              <a:rect l="l" t="t" r="r" b="b"/>
              <a:pathLst>
                <a:path w="5553075" h="3766820">
                  <a:moveTo>
                    <a:pt x="0" y="0"/>
                  </a:moveTo>
                  <a:lnTo>
                    <a:pt x="5553075" y="0"/>
                  </a:lnTo>
                  <a:lnTo>
                    <a:pt x="5553075" y="3766820"/>
                  </a:lnTo>
                  <a:lnTo>
                    <a:pt x="0" y="3766820"/>
                  </a:lnTo>
                  <a:lnTo>
                    <a:pt x="0" y="0"/>
                  </a:lnTo>
                  <a:close/>
                </a:path>
              </a:pathLst>
            </a:custGeom>
            <a:blipFill>
              <a:blip r:embed="rId10"/>
              <a:stretch>
                <a:fillRect r="-1748" b="1"/>
              </a:stretch>
            </a:blipFill>
          </p:spPr>
          <p:txBody>
            <a:bodyPr/>
            <a:lstStyle/>
            <a:p>
              <a:endParaRPr lang="en-US"/>
            </a:p>
          </p:txBody>
        </p:sp>
      </p:grpSp>
    </p:spTree>
  </p:cSld>
  <p:clrMapOvr>
    <a:masterClrMapping/>
  </p:clrMapOvr>
  <p:transition>
    <p:cover dir="l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877824" y="305714"/>
            <a:ext cx="8046720" cy="1547470"/>
            <a:chOff x="0" y="0"/>
            <a:chExt cx="10728960" cy="2063293"/>
          </a:xfrm>
        </p:grpSpPr>
        <p:sp>
          <p:nvSpPr>
            <p:cNvPr id="7" name="Freeform 7"/>
            <p:cNvSpPr/>
            <p:nvPr/>
          </p:nvSpPr>
          <p:spPr>
            <a:xfrm>
              <a:off x="0" y="0"/>
              <a:ext cx="10728960" cy="2063299"/>
            </a:xfrm>
            <a:custGeom>
              <a:avLst/>
              <a:gdLst/>
              <a:ahLst/>
              <a:cxnLst/>
              <a:rect l="l" t="t" r="r" b="b"/>
              <a:pathLst>
                <a:path w="10728960" h="2063299">
                  <a:moveTo>
                    <a:pt x="0" y="0"/>
                  </a:moveTo>
                  <a:lnTo>
                    <a:pt x="10728960" y="0"/>
                  </a:lnTo>
                  <a:lnTo>
                    <a:pt x="10728960" y="2063299"/>
                  </a:lnTo>
                  <a:lnTo>
                    <a:pt x="0" y="2063299"/>
                  </a:lnTo>
                  <a:close/>
                </a:path>
              </a:pathLst>
            </a:custGeom>
            <a:blipFill>
              <a:blip r:embed="rId3">
                <a:alphaModFix amt="0"/>
              </a:blip>
              <a:stretch>
                <a:fillRect t="-51320" b="-51320"/>
              </a:stretch>
            </a:blipFill>
          </p:spPr>
          <p:txBody>
            <a:bodyPr/>
            <a:lstStyle/>
            <a:p>
              <a:endParaRPr lang="en-US"/>
            </a:p>
          </p:txBody>
        </p:sp>
        <p:sp>
          <p:nvSpPr>
            <p:cNvPr id="8" name="TextBox 8"/>
            <p:cNvSpPr txBox="1"/>
            <p:nvPr/>
          </p:nvSpPr>
          <p:spPr>
            <a:xfrm>
              <a:off x="0" y="-28575"/>
              <a:ext cx="10728960" cy="2091868"/>
            </a:xfrm>
            <a:prstGeom prst="rect">
              <a:avLst/>
            </a:prstGeom>
          </p:spPr>
          <p:txBody>
            <a:bodyPr lIns="0" tIns="0" rIns="0" bIns="0" rtlCol="0" anchor="b"/>
            <a:lstStyle/>
            <a:p>
              <a:pPr algn="ctr">
                <a:lnSpc>
                  <a:spcPts val="5222"/>
                </a:lnSpc>
              </a:pPr>
              <a:r>
                <a:rPr lang="en-US" sz="5119" b="1" spc="-53">
                  <a:solidFill>
                    <a:srgbClr val="404040"/>
                  </a:solidFill>
                  <a:latin typeface="Calibri (MS) Bold"/>
                  <a:ea typeface="Calibri (MS) Bold"/>
                  <a:cs typeface="Calibri (MS) Bold"/>
                  <a:sym typeface="Calibri (MS) Bold"/>
                </a:rPr>
                <a:t>Information Provided By:</a:t>
              </a:r>
            </a:p>
          </p:txBody>
        </p:sp>
      </p:grpSp>
      <p:grpSp>
        <p:nvGrpSpPr>
          <p:cNvPr id="9" name="Group 9"/>
          <p:cNvGrpSpPr/>
          <p:nvPr/>
        </p:nvGrpSpPr>
        <p:grpSpPr>
          <a:xfrm>
            <a:off x="1455287" y="2357123"/>
            <a:ext cx="6979596" cy="2682240"/>
            <a:chOff x="0" y="0"/>
            <a:chExt cx="9306128" cy="3576320"/>
          </a:xfrm>
        </p:grpSpPr>
        <p:sp>
          <p:nvSpPr>
            <p:cNvPr id="10" name="Freeform 10" descr="Chippewa Valley Coalition for Youth and Families Home"/>
            <p:cNvSpPr/>
            <p:nvPr/>
          </p:nvSpPr>
          <p:spPr>
            <a:xfrm>
              <a:off x="0" y="0"/>
              <a:ext cx="9306179" cy="3576320"/>
            </a:xfrm>
            <a:custGeom>
              <a:avLst/>
              <a:gdLst/>
              <a:ahLst/>
              <a:cxnLst/>
              <a:rect l="l" t="t" r="r" b="b"/>
              <a:pathLst>
                <a:path w="9306179" h="3576320">
                  <a:moveTo>
                    <a:pt x="0" y="0"/>
                  </a:moveTo>
                  <a:lnTo>
                    <a:pt x="9306179" y="0"/>
                  </a:lnTo>
                  <a:lnTo>
                    <a:pt x="9306179" y="3576320"/>
                  </a:lnTo>
                  <a:lnTo>
                    <a:pt x="0" y="3576320"/>
                  </a:lnTo>
                  <a:lnTo>
                    <a:pt x="0" y="0"/>
                  </a:lnTo>
                  <a:close/>
                </a:path>
              </a:pathLst>
            </a:custGeom>
            <a:blipFill>
              <a:blip r:embed="rId4"/>
              <a:stretch>
                <a:fillRect/>
              </a:stretch>
            </a:blipFill>
          </p:spPr>
          <p:txBody>
            <a:bodyPr/>
            <a:lstStyle/>
            <a:p>
              <a:endParaRPr lang="en-US"/>
            </a:p>
          </p:txBody>
        </p:sp>
      </p:grpSp>
      <p:sp>
        <p:nvSpPr>
          <p:cNvPr id="11" name="TextBox 11"/>
          <p:cNvSpPr txBox="1"/>
          <p:nvPr/>
        </p:nvSpPr>
        <p:spPr>
          <a:xfrm>
            <a:off x="2692403" y="5396227"/>
            <a:ext cx="5750557" cy="1415482"/>
          </a:xfrm>
          <a:prstGeom prst="rect">
            <a:avLst/>
          </a:prstGeom>
        </p:spPr>
        <p:txBody>
          <a:bodyPr lIns="0" tIns="0" rIns="0" bIns="0" rtlCol="0" anchor="t">
            <a:spAutoFit/>
          </a:bodyPr>
          <a:lstStyle/>
          <a:p>
            <a:pPr algn="l">
              <a:lnSpc>
                <a:spcPts val="5120"/>
              </a:lnSpc>
            </a:pPr>
            <a:r>
              <a:rPr lang="en-US" sz="4266" u="sng">
                <a:solidFill>
                  <a:srgbClr val="2998E3"/>
                </a:solidFill>
                <a:latin typeface="Calibri (MS)"/>
                <a:ea typeface="Calibri (MS)"/>
                <a:cs typeface="Calibri (MS)"/>
                <a:sym typeface="Calibri (MS)"/>
                <a:hlinkClick r:id="rId5" tooltip="http://www.cvcoalition.org/"/>
              </a:rPr>
              <a:t>www.cvcoalition.org</a:t>
            </a:r>
          </a:p>
          <a:p>
            <a:pPr algn="l">
              <a:lnSpc>
                <a:spcPts val="5120"/>
              </a:lnSpc>
            </a:pPr>
            <a:endParaRPr lang="en-US" sz="4266" u="sng">
              <a:solidFill>
                <a:srgbClr val="2998E3"/>
              </a:solidFill>
              <a:latin typeface="Calibri (MS)"/>
              <a:ea typeface="Calibri (MS)"/>
              <a:cs typeface="Calibri (MS)"/>
              <a:sym typeface="Calibri (MS)"/>
              <a:hlinkClick r:id="rId5" tooltip="http://www.cvcoalition.org/"/>
            </a:endParaRPr>
          </a:p>
        </p:txBody>
      </p:sp>
    </p:spTree>
  </p:cSld>
  <p:clrMapOvr>
    <a:masterClrMapping/>
  </p:clrMapOvr>
  <p:transition>
    <p:cover dir="l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5767</Words>
  <Application>Microsoft Office PowerPoint</Application>
  <PresentationFormat>Custom</PresentationFormat>
  <Paragraphs>782</Paragraphs>
  <Slides>44</Slides>
  <Notes>44</Notes>
  <HiddenSlides>0</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Vollkorn</vt:lpstr>
      <vt:lpstr>Arial</vt:lpstr>
      <vt:lpstr>TT Rounds Condensed</vt:lpstr>
      <vt:lpstr>Calibri</vt:lpstr>
      <vt:lpstr>Calibri (MS) Bold</vt:lpstr>
      <vt:lpstr>TT Rounds Condensed Bold</vt:lpstr>
      <vt:lpstr>Calibri (MS) Bold Italics</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Abbreviated (44 slides) High School updates August 2026</dc:title>
  <dc:creator>Stephanie Lange</dc:creator>
  <cp:lastModifiedBy>Black, Laurie</cp:lastModifiedBy>
  <cp:revision>1</cp:revision>
  <dcterms:created xsi:type="dcterms:W3CDTF">2006-08-16T00:00:00Z</dcterms:created>
  <dcterms:modified xsi:type="dcterms:W3CDTF">2026-09-15T15:08:09Z</dcterms:modified>
  <dc:identifier>DAHRVvnzR4o</dc:identifier>
</cp:coreProperties>
</file>