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5106" r:id="rId4"/>
    <p:sldMasterId id="2147485166" r:id="rId5"/>
  </p:sldMasterIdLst>
  <p:notesMasterIdLst>
    <p:notesMasterId r:id="rId62"/>
  </p:notesMasterIdLst>
  <p:handoutMasterIdLst>
    <p:handoutMasterId r:id="rId63"/>
  </p:handoutMasterIdLst>
  <p:sldIdLst>
    <p:sldId id="257" r:id="rId6"/>
    <p:sldId id="314" r:id="rId7"/>
    <p:sldId id="436" r:id="rId8"/>
    <p:sldId id="462" r:id="rId9"/>
    <p:sldId id="466" r:id="rId10"/>
    <p:sldId id="265" r:id="rId11"/>
    <p:sldId id="437" r:id="rId12"/>
    <p:sldId id="456" r:id="rId13"/>
    <p:sldId id="428" r:id="rId14"/>
    <p:sldId id="354" r:id="rId15"/>
    <p:sldId id="315" r:id="rId16"/>
    <p:sldId id="418" r:id="rId17"/>
    <p:sldId id="352" r:id="rId18"/>
    <p:sldId id="430" r:id="rId19"/>
    <p:sldId id="439" r:id="rId20"/>
    <p:sldId id="464" r:id="rId21"/>
    <p:sldId id="305" r:id="rId22"/>
    <p:sldId id="425" r:id="rId23"/>
    <p:sldId id="427" r:id="rId24"/>
    <p:sldId id="424" r:id="rId25"/>
    <p:sldId id="346" r:id="rId26"/>
    <p:sldId id="327" r:id="rId27"/>
    <p:sldId id="307" r:id="rId28"/>
    <p:sldId id="309" r:id="rId29"/>
    <p:sldId id="460" r:id="rId30"/>
    <p:sldId id="399" r:id="rId31"/>
    <p:sldId id="363" r:id="rId32"/>
    <p:sldId id="467" r:id="rId33"/>
    <p:sldId id="317" r:id="rId34"/>
    <p:sldId id="318" r:id="rId35"/>
    <p:sldId id="377" r:id="rId36"/>
    <p:sldId id="447" r:id="rId37"/>
    <p:sldId id="448" r:id="rId38"/>
    <p:sldId id="450" r:id="rId39"/>
    <p:sldId id="388" r:id="rId40"/>
    <p:sldId id="449" r:id="rId41"/>
    <p:sldId id="441" r:id="rId42"/>
    <p:sldId id="432" r:id="rId43"/>
    <p:sldId id="357" r:id="rId44"/>
    <p:sldId id="358" r:id="rId45"/>
    <p:sldId id="451" r:id="rId46"/>
    <p:sldId id="389" r:id="rId47"/>
    <p:sldId id="355" r:id="rId48"/>
    <p:sldId id="452" r:id="rId49"/>
    <p:sldId id="453" r:id="rId50"/>
    <p:sldId id="468" r:id="rId51"/>
    <p:sldId id="262" r:id="rId52"/>
    <p:sldId id="461" r:id="rId53"/>
    <p:sldId id="434" r:id="rId54"/>
    <p:sldId id="386" r:id="rId55"/>
    <p:sldId id="362" r:id="rId56"/>
    <p:sldId id="457" r:id="rId57"/>
    <p:sldId id="378" r:id="rId58"/>
    <p:sldId id="469" r:id="rId59"/>
    <p:sldId id="397" r:id="rId60"/>
    <p:sldId id="459" r:id="rId6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0CHC75gwz/w4XEAUxj+VPA==" hashData="r0t1yVx8OPqkMYb5Y5Yt2VBOSM0snE5tHC355FdxVrHxz0VS93YoZaoCtWsbbU86xV0c4NE/TTb/fqM5wwWJr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663300"/>
    <a:srgbClr val="006C31"/>
    <a:srgbClr val="C59E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87" autoAdjust="0"/>
    <p:restoredTop sz="67320" autoAdjust="0"/>
  </p:normalViewPr>
  <p:slideViewPr>
    <p:cSldViewPr>
      <p:cViewPr varScale="1">
        <p:scale>
          <a:sx n="74" d="100"/>
          <a:sy n="74" d="100"/>
        </p:scale>
        <p:origin x="2310" y="72"/>
      </p:cViewPr>
      <p:guideLst>
        <p:guide orient="horz" pos="2160"/>
        <p:guide pos="2880"/>
      </p:guideLst>
    </p:cSldViewPr>
  </p:slideViewPr>
  <p:outlineViewPr>
    <p:cViewPr>
      <p:scale>
        <a:sx n="33" d="100"/>
        <a:sy n="33" d="100"/>
      </p:scale>
      <p:origin x="0" y="-40656"/>
    </p:cViewPr>
  </p:outlineViewPr>
  <p:notesTextViewPr>
    <p:cViewPr>
      <p:scale>
        <a:sx n="100" d="100"/>
        <a:sy n="100" d="100"/>
      </p:scale>
      <p:origin x="0" y="0"/>
    </p:cViewPr>
  </p:notesTextViewPr>
  <p:sorterViewPr>
    <p:cViewPr varScale="1">
      <p:scale>
        <a:sx n="1" d="1"/>
        <a:sy n="1" d="1"/>
      </p:scale>
      <p:origin x="0" y="-827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101617-1B21-410C-91EA-C490986D3173}" type="doc">
      <dgm:prSet loTypeId="urn:microsoft.com/office/officeart/2005/8/layout/process4" loCatId="process" qsTypeId="urn:microsoft.com/office/officeart/2005/8/quickstyle/simple1" qsCatId="simple" csTypeId="urn:microsoft.com/office/officeart/2005/8/colors/accent2_2" csCatId="accent2" phldr="1"/>
      <dgm:spPr/>
      <dgm:t>
        <a:bodyPr/>
        <a:lstStyle/>
        <a:p>
          <a:endParaRPr lang="en-US"/>
        </a:p>
      </dgm:t>
    </dgm:pt>
    <dgm:pt modelId="{49EB8E1D-B5C5-4EAF-8FEA-0A9A193B61FB}">
      <dgm:prSet custT="1"/>
      <dgm:spPr>
        <a:solidFill>
          <a:schemeClr val="accent2">
            <a:lumMod val="60000"/>
            <a:lumOff val="40000"/>
          </a:schemeClr>
        </a:solidFill>
        <a:ln>
          <a:solidFill>
            <a:schemeClr val="accent2">
              <a:lumMod val="60000"/>
              <a:lumOff val="40000"/>
            </a:schemeClr>
          </a:solidFill>
        </a:ln>
        <a:scene3d>
          <a:camera prst="orthographicFront"/>
          <a:lightRig rig="threePt" dir="t"/>
        </a:scene3d>
        <a:sp3d>
          <a:bevelT prst="relaxedInset"/>
        </a:sp3d>
      </dgm:spPr>
      <dgm:t>
        <a:bodyPr/>
        <a:lstStyle/>
        <a:p>
          <a:pPr rtl="0"/>
          <a:r>
            <a:rPr lang="en-US" sz="2800" b="1" dirty="0">
              <a:solidFill>
                <a:schemeClr val="tx1"/>
              </a:solidFill>
              <a:latin typeface="Calibri"/>
              <a:cs typeface="Calibri"/>
            </a:rPr>
            <a:t>Your brain is not fully developed until you are about 25 years or older. </a:t>
          </a:r>
        </a:p>
      </dgm:t>
    </dgm:pt>
    <dgm:pt modelId="{BAEA9670-2A03-4BF5-A84D-DEC7E90AAC7D}" type="parTrans" cxnId="{2C26D14F-220A-4A74-9A6C-D24B14C0539D}">
      <dgm:prSet/>
      <dgm:spPr/>
      <dgm:t>
        <a:bodyPr/>
        <a:lstStyle/>
        <a:p>
          <a:endParaRPr lang="en-US"/>
        </a:p>
      </dgm:t>
    </dgm:pt>
    <dgm:pt modelId="{20F9BA88-E532-4289-A8E9-80761AD4414A}" type="sibTrans" cxnId="{2C26D14F-220A-4A74-9A6C-D24B14C0539D}">
      <dgm:prSet/>
      <dgm:spPr/>
      <dgm:t>
        <a:bodyPr/>
        <a:lstStyle/>
        <a:p>
          <a:endParaRPr lang="en-US"/>
        </a:p>
      </dgm:t>
    </dgm:pt>
    <dgm:pt modelId="{9ECE1BCB-9956-435F-AAEB-8A920B6265BC}">
      <dgm:prSet/>
      <dgm:spPr>
        <a:solidFill>
          <a:schemeClr val="accent2">
            <a:lumMod val="60000"/>
            <a:lumOff val="40000"/>
          </a:schemeClr>
        </a:solidFill>
        <a:ln>
          <a:solidFill>
            <a:schemeClr val="accent2">
              <a:lumMod val="60000"/>
              <a:lumOff val="40000"/>
            </a:schemeClr>
          </a:solidFill>
        </a:ln>
        <a:scene3d>
          <a:camera prst="orthographicFront"/>
          <a:lightRig rig="threePt" dir="t"/>
        </a:scene3d>
        <a:sp3d>
          <a:bevelT prst="relaxedInset"/>
        </a:sp3d>
      </dgm:spPr>
      <dgm:t>
        <a:bodyPr/>
        <a:lstStyle/>
        <a:p>
          <a:pPr rtl="0"/>
          <a:r>
            <a:rPr lang="en-US" b="0" dirty="0">
              <a:solidFill>
                <a:schemeClr val="tx1"/>
              </a:solidFill>
              <a:latin typeface="Calibri"/>
              <a:cs typeface="Calibri"/>
            </a:rPr>
            <a:t>Marijuana use can damage the developing brain, seriously affecting the ability to think, learn, remember, pay attention, and make safe decisions.</a:t>
          </a:r>
        </a:p>
      </dgm:t>
    </dgm:pt>
    <dgm:pt modelId="{166902B6-B81E-4DFD-B5DF-5B8B39D1C572}" type="parTrans" cxnId="{6455AEF4-25FD-4375-A03C-8F4F918E07BA}">
      <dgm:prSet/>
      <dgm:spPr/>
      <dgm:t>
        <a:bodyPr/>
        <a:lstStyle/>
        <a:p>
          <a:endParaRPr lang="en-US"/>
        </a:p>
      </dgm:t>
    </dgm:pt>
    <dgm:pt modelId="{28B9DAF2-628E-4623-8F03-81686F6149A6}" type="sibTrans" cxnId="{6455AEF4-25FD-4375-A03C-8F4F918E07BA}">
      <dgm:prSet/>
      <dgm:spPr/>
      <dgm:t>
        <a:bodyPr/>
        <a:lstStyle/>
        <a:p>
          <a:endParaRPr lang="en-US"/>
        </a:p>
      </dgm:t>
    </dgm:pt>
    <dgm:pt modelId="{440525FB-A01E-42EA-BEA5-2F8613AC9A00}" type="pres">
      <dgm:prSet presAssocID="{FE101617-1B21-410C-91EA-C490986D3173}" presName="Name0" presStyleCnt="0">
        <dgm:presLayoutVars>
          <dgm:dir/>
          <dgm:animLvl val="lvl"/>
          <dgm:resizeHandles val="exact"/>
        </dgm:presLayoutVars>
      </dgm:prSet>
      <dgm:spPr/>
    </dgm:pt>
    <dgm:pt modelId="{8BAEEA59-6D16-4FC2-8A7C-8E1287B40514}" type="pres">
      <dgm:prSet presAssocID="{9ECE1BCB-9956-435F-AAEB-8A920B6265BC}" presName="boxAndChildren" presStyleCnt="0"/>
      <dgm:spPr/>
    </dgm:pt>
    <dgm:pt modelId="{1CEC1EAA-1FB5-4E4A-8C7D-1D16715FFAF8}" type="pres">
      <dgm:prSet presAssocID="{9ECE1BCB-9956-435F-AAEB-8A920B6265BC}" presName="parentTextBox" presStyleLbl="node1" presStyleIdx="0" presStyleCnt="2" custScaleY="200002"/>
      <dgm:spPr/>
    </dgm:pt>
    <dgm:pt modelId="{11E725C9-BEAC-4FB9-80C8-2B61525B1D46}" type="pres">
      <dgm:prSet presAssocID="{20F9BA88-E532-4289-A8E9-80761AD4414A}" presName="sp" presStyleCnt="0"/>
      <dgm:spPr/>
    </dgm:pt>
    <dgm:pt modelId="{E0E948E9-95EB-4E02-8C32-441811670133}" type="pres">
      <dgm:prSet presAssocID="{49EB8E1D-B5C5-4EAF-8FEA-0A9A193B61FB}" presName="arrowAndChildren" presStyleCnt="0"/>
      <dgm:spPr/>
    </dgm:pt>
    <dgm:pt modelId="{6A3BB6A2-9D46-464D-A238-603D8F1E5E22}" type="pres">
      <dgm:prSet presAssocID="{49EB8E1D-B5C5-4EAF-8FEA-0A9A193B61FB}" presName="parentTextArrow" presStyleLbl="node1" presStyleIdx="1" presStyleCnt="2" custScaleY="153860"/>
      <dgm:spPr/>
    </dgm:pt>
  </dgm:ptLst>
  <dgm:cxnLst>
    <dgm:cxn modelId="{9B6CBA5B-A88A-48A6-98B2-F59CFD94CE78}" type="presOf" srcId="{49EB8E1D-B5C5-4EAF-8FEA-0A9A193B61FB}" destId="{6A3BB6A2-9D46-464D-A238-603D8F1E5E22}" srcOrd="0" destOrd="0" presId="urn:microsoft.com/office/officeart/2005/8/layout/process4"/>
    <dgm:cxn modelId="{2C26D14F-220A-4A74-9A6C-D24B14C0539D}" srcId="{FE101617-1B21-410C-91EA-C490986D3173}" destId="{49EB8E1D-B5C5-4EAF-8FEA-0A9A193B61FB}" srcOrd="0" destOrd="0" parTransId="{BAEA9670-2A03-4BF5-A84D-DEC7E90AAC7D}" sibTransId="{20F9BA88-E532-4289-A8E9-80761AD4414A}"/>
    <dgm:cxn modelId="{59BB7C78-5D23-4B50-A97C-B46713354904}" type="presOf" srcId="{9ECE1BCB-9956-435F-AAEB-8A920B6265BC}" destId="{1CEC1EAA-1FB5-4E4A-8C7D-1D16715FFAF8}" srcOrd="0" destOrd="0" presId="urn:microsoft.com/office/officeart/2005/8/layout/process4"/>
    <dgm:cxn modelId="{2DD333DA-BB72-40AC-B931-11AC37DC843D}" type="presOf" srcId="{FE101617-1B21-410C-91EA-C490986D3173}" destId="{440525FB-A01E-42EA-BEA5-2F8613AC9A00}" srcOrd="0" destOrd="0" presId="urn:microsoft.com/office/officeart/2005/8/layout/process4"/>
    <dgm:cxn modelId="{6455AEF4-25FD-4375-A03C-8F4F918E07BA}" srcId="{FE101617-1B21-410C-91EA-C490986D3173}" destId="{9ECE1BCB-9956-435F-AAEB-8A920B6265BC}" srcOrd="1" destOrd="0" parTransId="{166902B6-B81E-4DFD-B5DF-5B8B39D1C572}" sibTransId="{28B9DAF2-628E-4623-8F03-81686F6149A6}"/>
    <dgm:cxn modelId="{FC4CB59C-2DAE-4FF2-9926-EC85F96B3656}" type="presParOf" srcId="{440525FB-A01E-42EA-BEA5-2F8613AC9A00}" destId="{8BAEEA59-6D16-4FC2-8A7C-8E1287B40514}" srcOrd="0" destOrd="0" presId="urn:microsoft.com/office/officeart/2005/8/layout/process4"/>
    <dgm:cxn modelId="{5D74FF2F-50E8-4347-BB4A-FB87A916FC91}" type="presParOf" srcId="{8BAEEA59-6D16-4FC2-8A7C-8E1287B40514}" destId="{1CEC1EAA-1FB5-4E4A-8C7D-1D16715FFAF8}" srcOrd="0" destOrd="0" presId="urn:microsoft.com/office/officeart/2005/8/layout/process4"/>
    <dgm:cxn modelId="{B2CDAD36-2D11-4178-BF77-7C807F4020C5}" type="presParOf" srcId="{440525FB-A01E-42EA-BEA5-2F8613AC9A00}" destId="{11E725C9-BEAC-4FB9-80C8-2B61525B1D46}" srcOrd="1" destOrd="0" presId="urn:microsoft.com/office/officeart/2005/8/layout/process4"/>
    <dgm:cxn modelId="{5EB9042A-0363-4F3D-B1CB-4517A57DAC72}" type="presParOf" srcId="{440525FB-A01E-42EA-BEA5-2F8613AC9A00}" destId="{E0E948E9-95EB-4E02-8C32-441811670133}" srcOrd="2" destOrd="0" presId="urn:microsoft.com/office/officeart/2005/8/layout/process4"/>
    <dgm:cxn modelId="{9F5FA272-1A9A-40A0-A4EA-01E129122C5A}" type="presParOf" srcId="{E0E948E9-95EB-4E02-8C32-441811670133}" destId="{6A3BB6A2-9D46-464D-A238-603D8F1E5E22}"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3259B3-9088-4EB6-B1A3-5649EFAF1F20}" type="doc">
      <dgm:prSet loTypeId="urn:microsoft.com/office/officeart/2005/8/layout/hierarchy1" loCatId="hierarchy" qsTypeId="urn:microsoft.com/office/officeart/2005/8/quickstyle/simple1" qsCatId="simple" csTypeId="urn:microsoft.com/office/officeart/2005/8/colors/accent2_1" csCatId="accent2"/>
      <dgm:spPr/>
      <dgm:t>
        <a:bodyPr/>
        <a:lstStyle/>
        <a:p>
          <a:endParaRPr lang="en-US"/>
        </a:p>
      </dgm:t>
    </dgm:pt>
    <dgm:pt modelId="{D9C28320-5B7B-4F5B-9838-222B49CDA849}">
      <dgm:prSet/>
      <dgm:spPr/>
      <dgm:t>
        <a:bodyPr/>
        <a:lstStyle/>
        <a:p>
          <a:r>
            <a:rPr lang="en-US" b="1" dirty="0">
              <a:latin typeface="Calibri"/>
              <a:cs typeface="Calibri"/>
            </a:rPr>
            <a:t>Research has shown that vaping marijuana can cause lung damage. </a:t>
          </a:r>
          <a:endParaRPr lang="en-US" dirty="0">
            <a:latin typeface="Calibri"/>
            <a:cs typeface="Calibri"/>
          </a:endParaRPr>
        </a:p>
      </dgm:t>
    </dgm:pt>
    <dgm:pt modelId="{F2E1887D-B453-4E7C-88F0-3206701EFB9D}" type="parTrans" cxnId="{F805C2A1-A400-4348-AEF8-868CA1738A4D}">
      <dgm:prSet/>
      <dgm:spPr/>
      <dgm:t>
        <a:bodyPr/>
        <a:lstStyle/>
        <a:p>
          <a:endParaRPr lang="en-US"/>
        </a:p>
      </dgm:t>
    </dgm:pt>
    <dgm:pt modelId="{95D7AB51-91E6-4F17-AB0B-ED8498C9AB54}" type="sibTrans" cxnId="{F805C2A1-A400-4348-AEF8-868CA1738A4D}">
      <dgm:prSet/>
      <dgm:spPr/>
      <dgm:t>
        <a:bodyPr/>
        <a:lstStyle/>
        <a:p>
          <a:endParaRPr lang="en-US"/>
        </a:p>
      </dgm:t>
    </dgm:pt>
    <dgm:pt modelId="{1BA33661-A569-4602-BBC1-33151D8CE3FE}">
      <dgm:prSet/>
      <dgm:spPr/>
      <dgm:t>
        <a:bodyPr/>
        <a:lstStyle/>
        <a:p>
          <a:r>
            <a:rPr lang="en-US" b="1" dirty="0">
              <a:latin typeface="Calibri"/>
              <a:cs typeface="Calibri"/>
            </a:rPr>
            <a:t>Teens that vape marijuana are more likely to have breathing problems.</a:t>
          </a:r>
          <a:endParaRPr lang="en-US" dirty="0">
            <a:latin typeface="Calibri"/>
            <a:cs typeface="Calibri"/>
          </a:endParaRPr>
        </a:p>
      </dgm:t>
    </dgm:pt>
    <dgm:pt modelId="{CFF9E827-A8F6-4B8A-9C3B-06D5660AD65F}" type="parTrans" cxnId="{8081D0A6-2894-4C0A-A03B-BD04B86CEE91}">
      <dgm:prSet/>
      <dgm:spPr/>
      <dgm:t>
        <a:bodyPr/>
        <a:lstStyle/>
        <a:p>
          <a:endParaRPr lang="en-US"/>
        </a:p>
      </dgm:t>
    </dgm:pt>
    <dgm:pt modelId="{F0262125-DE9C-4C1D-A7EB-5BE15EB963AE}" type="sibTrans" cxnId="{8081D0A6-2894-4C0A-A03B-BD04B86CEE91}">
      <dgm:prSet/>
      <dgm:spPr/>
      <dgm:t>
        <a:bodyPr/>
        <a:lstStyle/>
        <a:p>
          <a:endParaRPr lang="en-US"/>
        </a:p>
      </dgm:t>
    </dgm:pt>
    <dgm:pt modelId="{1B9FD308-81A3-4F41-84B9-F46BFC1D1A40}" type="pres">
      <dgm:prSet presAssocID="{723259B3-9088-4EB6-B1A3-5649EFAF1F20}" presName="hierChild1" presStyleCnt="0">
        <dgm:presLayoutVars>
          <dgm:chPref val="1"/>
          <dgm:dir/>
          <dgm:animOne val="branch"/>
          <dgm:animLvl val="lvl"/>
          <dgm:resizeHandles/>
        </dgm:presLayoutVars>
      </dgm:prSet>
      <dgm:spPr/>
    </dgm:pt>
    <dgm:pt modelId="{2354C0DD-2B3D-4567-92E1-5019793DAE92}" type="pres">
      <dgm:prSet presAssocID="{D9C28320-5B7B-4F5B-9838-222B49CDA849}" presName="hierRoot1" presStyleCnt="0"/>
      <dgm:spPr/>
    </dgm:pt>
    <dgm:pt modelId="{1F7E85A6-5F4B-4E96-B18B-54D4A01A91C8}" type="pres">
      <dgm:prSet presAssocID="{D9C28320-5B7B-4F5B-9838-222B49CDA849}" presName="composite" presStyleCnt="0"/>
      <dgm:spPr/>
    </dgm:pt>
    <dgm:pt modelId="{1DF4AD81-1FFF-4F10-8011-6F4EC584D650}" type="pres">
      <dgm:prSet presAssocID="{D9C28320-5B7B-4F5B-9838-222B49CDA849}" presName="background" presStyleLbl="node0" presStyleIdx="0" presStyleCnt="2"/>
      <dgm:spPr/>
    </dgm:pt>
    <dgm:pt modelId="{EBCA0053-026F-4E48-A70B-870EEC51920F}" type="pres">
      <dgm:prSet presAssocID="{D9C28320-5B7B-4F5B-9838-222B49CDA849}" presName="text" presStyleLbl="fgAcc0" presStyleIdx="0" presStyleCnt="2">
        <dgm:presLayoutVars>
          <dgm:chPref val="3"/>
        </dgm:presLayoutVars>
      </dgm:prSet>
      <dgm:spPr/>
    </dgm:pt>
    <dgm:pt modelId="{B7F154FC-1A50-499C-A83B-43F68D785351}" type="pres">
      <dgm:prSet presAssocID="{D9C28320-5B7B-4F5B-9838-222B49CDA849}" presName="hierChild2" presStyleCnt="0"/>
      <dgm:spPr/>
    </dgm:pt>
    <dgm:pt modelId="{1374EB3F-1E79-4DC5-A464-225F8B7CA709}" type="pres">
      <dgm:prSet presAssocID="{1BA33661-A569-4602-BBC1-33151D8CE3FE}" presName="hierRoot1" presStyleCnt="0"/>
      <dgm:spPr/>
    </dgm:pt>
    <dgm:pt modelId="{2DA57B3B-8DFB-46DD-AB37-B8EE0A396F4D}" type="pres">
      <dgm:prSet presAssocID="{1BA33661-A569-4602-BBC1-33151D8CE3FE}" presName="composite" presStyleCnt="0"/>
      <dgm:spPr/>
    </dgm:pt>
    <dgm:pt modelId="{13D08EDD-65D9-4014-B772-78ED075418C9}" type="pres">
      <dgm:prSet presAssocID="{1BA33661-A569-4602-BBC1-33151D8CE3FE}" presName="background" presStyleLbl="node0" presStyleIdx="1" presStyleCnt="2"/>
      <dgm:spPr/>
    </dgm:pt>
    <dgm:pt modelId="{775B418E-3E7B-419B-B51C-0699CC807B34}" type="pres">
      <dgm:prSet presAssocID="{1BA33661-A569-4602-BBC1-33151D8CE3FE}" presName="text" presStyleLbl="fgAcc0" presStyleIdx="1" presStyleCnt="2">
        <dgm:presLayoutVars>
          <dgm:chPref val="3"/>
        </dgm:presLayoutVars>
      </dgm:prSet>
      <dgm:spPr/>
    </dgm:pt>
    <dgm:pt modelId="{3E95EEB9-A4FF-4050-A388-7AC1DFDFF99F}" type="pres">
      <dgm:prSet presAssocID="{1BA33661-A569-4602-BBC1-33151D8CE3FE}" presName="hierChild2" presStyleCnt="0"/>
      <dgm:spPr/>
    </dgm:pt>
  </dgm:ptLst>
  <dgm:cxnLst>
    <dgm:cxn modelId="{28D11F1E-F5FB-4CB2-8CB9-4BCA3E7AD12C}" type="presOf" srcId="{1BA33661-A569-4602-BBC1-33151D8CE3FE}" destId="{775B418E-3E7B-419B-B51C-0699CC807B34}" srcOrd="0" destOrd="0" presId="urn:microsoft.com/office/officeart/2005/8/layout/hierarchy1"/>
    <dgm:cxn modelId="{7E1FDC73-F514-4E85-8395-F50C4368718A}" type="presOf" srcId="{723259B3-9088-4EB6-B1A3-5649EFAF1F20}" destId="{1B9FD308-81A3-4F41-84B9-F46BFC1D1A40}" srcOrd="0" destOrd="0" presId="urn:microsoft.com/office/officeart/2005/8/layout/hierarchy1"/>
    <dgm:cxn modelId="{F805C2A1-A400-4348-AEF8-868CA1738A4D}" srcId="{723259B3-9088-4EB6-B1A3-5649EFAF1F20}" destId="{D9C28320-5B7B-4F5B-9838-222B49CDA849}" srcOrd="0" destOrd="0" parTransId="{F2E1887D-B453-4E7C-88F0-3206701EFB9D}" sibTransId="{95D7AB51-91E6-4F17-AB0B-ED8498C9AB54}"/>
    <dgm:cxn modelId="{8081D0A6-2894-4C0A-A03B-BD04B86CEE91}" srcId="{723259B3-9088-4EB6-B1A3-5649EFAF1F20}" destId="{1BA33661-A569-4602-BBC1-33151D8CE3FE}" srcOrd="1" destOrd="0" parTransId="{CFF9E827-A8F6-4B8A-9C3B-06D5660AD65F}" sibTransId="{F0262125-DE9C-4C1D-A7EB-5BE15EB963AE}"/>
    <dgm:cxn modelId="{70A354E0-4F91-4C3C-961C-9A75F02AA9D1}" type="presOf" srcId="{D9C28320-5B7B-4F5B-9838-222B49CDA849}" destId="{EBCA0053-026F-4E48-A70B-870EEC51920F}" srcOrd="0" destOrd="0" presId="urn:microsoft.com/office/officeart/2005/8/layout/hierarchy1"/>
    <dgm:cxn modelId="{8A219AB1-454E-4733-9292-E59DF2D1A37B}" type="presParOf" srcId="{1B9FD308-81A3-4F41-84B9-F46BFC1D1A40}" destId="{2354C0DD-2B3D-4567-92E1-5019793DAE92}" srcOrd="0" destOrd="0" presId="urn:microsoft.com/office/officeart/2005/8/layout/hierarchy1"/>
    <dgm:cxn modelId="{CEF81400-A5C6-415E-BBD0-B47BB61600DF}" type="presParOf" srcId="{2354C0DD-2B3D-4567-92E1-5019793DAE92}" destId="{1F7E85A6-5F4B-4E96-B18B-54D4A01A91C8}" srcOrd="0" destOrd="0" presId="urn:microsoft.com/office/officeart/2005/8/layout/hierarchy1"/>
    <dgm:cxn modelId="{3738B77F-6668-4CA3-B13A-2761825706F7}" type="presParOf" srcId="{1F7E85A6-5F4B-4E96-B18B-54D4A01A91C8}" destId="{1DF4AD81-1FFF-4F10-8011-6F4EC584D650}" srcOrd="0" destOrd="0" presId="urn:microsoft.com/office/officeart/2005/8/layout/hierarchy1"/>
    <dgm:cxn modelId="{7B07CA09-458F-4E8C-9DE2-45F35E1DD96C}" type="presParOf" srcId="{1F7E85A6-5F4B-4E96-B18B-54D4A01A91C8}" destId="{EBCA0053-026F-4E48-A70B-870EEC51920F}" srcOrd="1" destOrd="0" presId="urn:microsoft.com/office/officeart/2005/8/layout/hierarchy1"/>
    <dgm:cxn modelId="{49CD432F-BB6E-4F1B-93CC-CE191C758D04}" type="presParOf" srcId="{2354C0DD-2B3D-4567-92E1-5019793DAE92}" destId="{B7F154FC-1A50-499C-A83B-43F68D785351}" srcOrd="1" destOrd="0" presId="urn:microsoft.com/office/officeart/2005/8/layout/hierarchy1"/>
    <dgm:cxn modelId="{1E60524A-3032-4188-B5FD-76D61260EBAA}" type="presParOf" srcId="{1B9FD308-81A3-4F41-84B9-F46BFC1D1A40}" destId="{1374EB3F-1E79-4DC5-A464-225F8B7CA709}" srcOrd="1" destOrd="0" presId="urn:microsoft.com/office/officeart/2005/8/layout/hierarchy1"/>
    <dgm:cxn modelId="{4082DE2B-5F27-4F3D-8CFF-55C2AB5FAFA9}" type="presParOf" srcId="{1374EB3F-1E79-4DC5-A464-225F8B7CA709}" destId="{2DA57B3B-8DFB-46DD-AB37-B8EE0A396F4D}" srcOrd="0" destOrd="0" presId="urn:microsoft.com/office/officeart/2005/8/layout/hierarchy1"/>
    <dgm:cxn modelId="{3CC9A360-2688-436F-BBFD-E6AE340F420A}" type="presParOf" srcId="{2DA57B3B-8DFB-46DD-AB37-B8EE0A396F4D}" destId="{13D08EDD-65D9-4014-B772-78ED075418C9}" srcOrd="0" destOrd="0" presId="urn:microsoft.com/office/officeart/2005/8/layout/hierarchy1"/>
    <dgm:cxn modelId="{669888F7-AA06-40D1-9C9D-5783E69E2C95}" type="presParOf" srcId="{2DA57B3B-8DFB-46DD-AB37-B8EE0A396F4D}" destId="{775B418E-3E7B-419B-B51C-0699CC807B34}" srcOrd="1" destOrd="0" presId="urn:microsoft.com/office/officeart/2005/8/layout/hierarchy1"/>
    <dgm:cxn modelId="{5182FAE0-C9E2-425B-BA76-E589897B99A1}" type="presParOf" srcId="{1374EB3F-1E79-4DC5-A464-225F8B7CA709}" destId="{3E95EEB9-A4FF-4050-A388-7AC1DFDFF99F}"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EC1EAA-1FB5-4E4A-8C7D-1D16715FFAF8}">
      <dsp:nvSpPr>
        <dsp:cNvPr id="0" name=""/>
        <dsp:cNvSpPr/>
      </dsp:nvSpPr>
      <dsp:spPr>
        <a:xfrm>
          <a:off x="0" y="2305818"/>
          <a:ext cx="4863969" cy="1960681"/>
        </a:xfrm>
        <a:prstGeom prst="rect">
          <a:avLst/>
        </a:prstGeom>
        <a:solidFill>
          <a:schemeClr val="accent2">
            <a:lumMod val="60000"/>
            <a:lumOff val="40000"/>
          </a:schemeClr>
        </a:solidFill>
        <a:ln w="10795" cap="flat" cmpd="sng" algn="ctr">
          <a:solidFill>
            <a:schemeClr val="accent2">
              <a:lumMod val="60000"/>
              <a:lumOff val="40000"/>
            </a:schemeClr>
          </a:solidFill>
          <a:prstDash val="solid"/>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rtl="0">
            <a:lnSpc>
              <a:spcPct val="90000"/>
            </a:lnSpc>
            <a:spcBef>
              <a:spcPct val="0"/>
            </a:spcBef>
            <a:spcAft>
              <a:spcPct val="35000"/>
            </a:spcAft>
            <a:buNone/>
          </a:pPr>
          <a:r>
            <a:rPr lang="en-US" sz="2300" b="0" kern="1200" dirty="0">
              <a:solidFill>
                <a:schemeClr val="tx1"/>
              </a:solidFill>
              <a:latin typeface="Calibri"/>
              <a:cs typeface="Calibri"/>
            </a:rPr>
            <a:t>Marijuana use can damage the developing brain, seriously affecting the ability to think, learn, remember, pay attention, and make safe decisions.</a:t>
          </a:r>
        </a:p>
      </dsp:txBody>
      <dsp:txXfrm>
        <a:off x="0" y="2305818"/>
        <a:ext cx="4863969" cy="1960681"/>
      </dsp:txXfrm>
    </dsp:sp>
    <dsp:sp modelId="{6A3BB6A2-9D46-464D-A238-603D8F1E5E22}">
      <dsp:nvSpPr>
        <dsp:cNvPr id="0" name=""/>
        <dsp:cNvSpPr/>
      </dsp:nvSpPr>
      <dsp:spPr>
        <a:xfrm rot="10800000">
          <a:off x="0" y="700"/>
          <a:ext cx="4863969" cy="2319822"/>
        </a:xfrm>
        <a:prstGeom prst="upArrowCallout">
          <a:avLst/>
        </a:prstGeom>
        <a:solidFill>
          <a:schemeClr val="accent2">
            <a:lumMod val="60000"/>
            <a:lumOff val="40000"/>
          </a:schemeClr>
        </a:solidFill>
        <a:ln w="10795" cap="flat" cmpd="sng" algn="ctr">
          <a:solidFill>
            <a:schemeClr val="accent2">
              <a:lumMod val="60000"/>
              <a:lumOff val="40000"/>
            </a:schemeClr>
          </a:solidFill>
          <a:prstDash val="solid"/>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chemeClr val="tx1"/>
              </a:solidFill>
              <a:latin typeface="Calibri"/>
              <a:cs typeface="Calibri"/>
            </a:rPr>
            <a:t>Your brain is not fully developed until you are about 25 years or older. </a:t>
          </a:r>
        </a:p>
      </dsp:txBody>
      <dsp:txXfrm rot="10800000">
        <a:off x="0" y="700"/>
        <a:ext cx="4863969" cy="15073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4AD81-1FFF-4F10-8011-6F4EC584D650}">
      <dsp:nvSpPr>
        <dsp:cNvPr id="0" name=""/>
        <dsp:cNvSpPr/>
      </dsp:nvSpPr>
      <dsp:spPr>
        <a:xfrm>
          <a:off x="911" y="796452"/>
          <a:ext cx="3199618" cy="2031757"/>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CA0053-026F-4E48-A70B-870EEC51920F}">
      <dsp:nvSpPr>
        <dsp:cNvPr id="0" name=""/>
        <dsp:cNvSpPr/>
      </dsp:nvSpPr>
      <dsp:spPr>
        <a:xfrm>
          <a:off x="356424" y="1134189"/>
          <a:ext cx="3199618" cy="2031757"/>
        </a:xfrm>
        <a:prstGeom prst="roundRect">
          <a:avLst>
            <a:gd name="adj" fmla="val 10000"/>
          </a:avLst>
        </a:prstGeom>
        <a:solidFill>
          <a:schemeClr val="accent2">
            <a:alpha val="90000"/>
            <a:tint val="40000"/>
            <a:hueOff val="0"/>
            <a:satOff val="0"/>
            <a:lumOff val="0"/>
            <a:alphaOff val="0"/>
          </a:schemeClr>
        </a:solidFill>
        <a:ln w="381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Calibri"/>
              <a:cs typeface="Calibri"/>
            </a:rPr>
            <a:t>Research has shown that vaping marijuana can cause lung damage. </a:t>
          </a:r>
          <a:endParaRPr lang="en-US" sz="2600" kern="1200" dirty="0">
            <a:latin typeface="Calibri"/>
            <a:cs typeface="Calibri"/>
          </a:endParaRPr>
        </a:p>
      </dsp:txBody>
      <dsp:txXfrm>
        <a:off x="415932" y="1193697"/>
        <a:ext cx="3080602" cy="1912741"/>
      </dsp:txXfrm>
    </dsp:sp>
    <dsp:sp modelId="{13D08EDD-65D9-4014-B772-78ED075418C9}">
      <dsp:nvSpPr>
        <dsp:cNvPr id="0" name=""/>
        <dsp:cNvSpPr/>
      </dsp:nvSpPr>
      <dsp:spPr>
        <a:xfrm>
          <a:off x="3911556" y="796452"/>
          <a:ext cx="3199618" cy="2031757"/>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5B418E-3E7B-419B-B51C-0699CC807B34}">
      <dsp:nvSpPr>
        <dsp:cNvPr id="0" name=""/>
        <dsp:cNvSpPr/>
      </dsp:nvSpPr>
      <dsp:spPr>
        <a:xfrm>
          <a:off x="4267069" y="1134189"/>
          <a:ext cx="3199618" cy="2031757"/>
        </a:xfrm>
        <a:prstGeom prst="roundRect">
          <a:avLst>
            <a:gd name="adj" fmla="val 10000"/>
          </a:avLst>
        </a:prstGeom>
        <a:solidFill>
          <a:schemeClr val="accent2">
            <a:alpha val="90000"/>
            <a:tint val="40000"/>
            <a:hueOff val="0"/>
            <a:satOff val="0"/>
            <a:lumOff val="0"/>
            <a:alphaOff val="0"/>
          </a:schemeClr>
        </a:solidFill>
        <a:ln w="381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Calibri"/>
              <a:cs typeface="Calibri"/>
            </a:rPr>
            <a:t>Teens that vape marijuana are more likely to have breathing problems.</a:t>
          </a:r>
          <a:endParaRPr lang="en-US" sz="2600" kern="1200" dirty="0">
            <a:latin typeface="Calibri"/>
            <a:cs typeface="Calibri"/>
          </a:endParaRPr>
        </a:p>
      </dsp:txBody>
      <dsp:txXfrm>
        <a:off x="4326577" y="1193697"/>
        <a:ext cx="3080602" cy="1912741"/>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995E38-F756-4B86-8817-B51C07E245EA}"/>
              </a:ext>
            </a:extLst>
          </p:cNvPr>
          <p:cNvSpPr>
            <a:spLocks noGrp="1"/>
          </p:cNvSpPr>
          <p:nvPr>
            <p:ph type="hdr" sz="quarter"/>
          </p:nvPr>
        </p:nvSpPr>
        <p:spPr>
          <a:xfrm>
            <a:off x="0" y="0"/>
            <a:ext cx="3038475" cy="465138"/>
          </a:xfrm>
          <a:prstGeom prst="rect">
            <a:avLst/>
          </a:prstGeom>
        </p:spPr>
        <p:txBody>
          <a:bodyPr vert="horz" lIns="93177" tIns="46589" rIns="93177" bIns="46589" rtlCol="0"/>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3" name="Date Placeholder 2">
            <a:extLst>
              <a:ext uri="{FF2B5EF4-FFF2-40B4-BE49-F238E27FC236}">
                <a16:creationId xmlns:a16="http://schemas.microsoft.com/office/drawing/2014/main" id="{8E4603F3-4D8A-4020-AB35-5B004BFF242B}"/>
              </a:ext>
            </a:extLst>
          </p:cNvPr>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eaLnBrk="1" fontAlgn="auto" hangingPunct="1">
              <a:spcBef>
                <a:spcPts val="0"/>
              </a:spcBef>
              <a:spcAft>
                <a:spcPts val="0"/>
              </a:spcAft>
              <a:defRPr sz="1200">
                <a:latin typeface="+mn-lt"/>
                <a:cs typeface="+mn-cs"/>
              </a:defRPr>
            </a:lvl1pPr>
          </a:lstStyle>
          <a:p>
            <a:pPr>
              <a:defRPr/>
            </a:pPr>
            <a:fld id="{77FC5F6D-8C22-4052-881A-BE2E403D05D7}" type="datetimeFigureOut">
              <a:rPr lang="en-US"/>
              <a:pPr>
                <a:defRPr/>
              </a:pPr>
              <a:t>10/7/2025</a:t>
            </a:fld>
            <a:endParaRPr lang="en-US" dirty="0"/>
          </a:p>
        </p:txBody>
      </p:sp>
      <p:sp>
        <p:nvSpPr>
          <p:cNvPr id="4" name="Footer Placeholder 3">
            <a:extLst>
              <a:ext uri="{FF2B5EF4-FFF2-40B4-BE49-F238E27FC236}">
                <a16:creationId xmlns:a16="http://schemas.microsoft.com/office/drawing/2014/main" id="{214286CD-8A22-4DE6-8BA0-438B676E982B}"/>
              </a:ext>
            </a:extLst>
          </p:cNvPr>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5" name="Slide Number Placeholder 4">
            <a:extLst>
              <a:ext uri="{FF2B5EF4-FFF2-40B4-BE49-F238E27FC236}">
                <a16:creationId xmlns:a16="http://schemas.microsoft.com/office/drawing/2014/main" id="{E388DF14-F30B-4A88-A957-D1B5EBFF13AB}"/>
              </a:ext>
            </a:extLst>
          </p:cNvPr>
          <p:cNvSpPr>
            <a:spLocks noGrp="1"/>
          </p:cNvSpPr>
          <p:nvPr>
            <p:ph type="sldNum" sz="quarter" idx="3"/>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anose="020F0502020204030204" pitchFamily="34" charset="0"/>
              </a:defRPr>
            </a:lvl1pPr>
          </a:lstStyle>
          <a:p>
            <a:fld id="{00A51F35-6524-4A3D-B700-CA669EC206EF}" type="slidenum">
              <a:rPr lang="en-US" altLang="en-US"/>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8668FC0-9C33-43B4-B6F4-9712B979C01C}"/>
              </a:ext>
            </a:extLst>
          </p:cNvPr>
          <p:cNvSpPr>
            <a:spLocks noGrp="1"/>
          </p:cNvSpPr>
          <p:nvPr>
            <p:ph type="hdr" sz="quarter"/>
          </p:nvPr>
        </p:nvSpPr>
        <p:spPr>
          <a:xfrm>
            <a:off x="0" y="0"/>
            <a:ext cx="3038475" cy="465138"/>
          </a:xfrm>
          <a:prstGeom prst="rect">
            <a:avLst/>
          </a:prstGeom>
        </p:spPr>
        <p:txBody>
          <a:bodyPr vert="horz" lIns="93177" tIns="46589" rIns="93177" bIns="46589" rtlCol="0"/>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3" name="Date Placeholder 2">
            <a:extLst>
              <a:ext uri="{FF2B5EF4-FFF2-40B4-BE49-F238E27FC236}">
                <a16:creationId xmlns:a16="http://schemas.microsoft.com/office/drawing/2014/main" id="{A5580418-5418-4503-87D3-6DE006883E2A}"/>
              </a:ext>
            </a:extLst>
          </p:cNvPr>
          <p:cNvSpPr>
            <a:spLocks noGrp="1"/>
          </p:cNvSpPr>
          <p:nvPr>
            <p:ph type="dt" idx="1"/>
          </p:nvPr>
        </p:nvSpPr>
        <p:spPr>
          <a:xfrm>
            <a:off x="3970338" y="0"/>
            <a:ext cx="3038475" cy="465138"/>
          </a:xfrm>
          <a:prstGeom prst="rect">
            <a:avLst/>
          </a:prstGeom>
        </p:spPr>
        <p:txBody>
          <a:bodyPr vert="horz" lIns="93177" tIns="46589" rIns="93177" bIns="46589" rtlCol="0"/>
          <a:lstStyle>
            <a:lvl1pPr algn="r" eaLnBrk="1" fontAlgn="auto" hangingPunct="1">
              <a:spcBef>
                <a:spcPts val="0"/>
              </a:spcBef>
              <a:spcAft>
                <a:spcPts val="0"/>
              </a:spcAft>
              <a:defRPr sz="1200">
                <a:latin typeface="+mn-lt"/>
                <a:cs typeface="+mn-cs"/>
              </a:defRPr>
            </a:lvl1pPr>
          </a:lstStyle>
          <a:p>
            <a:pPr>
              <a:defRPr/>
            </a:pPr>
            <a:fld id="{EB0C8599-2D5B-4A9D-961E-6796840BF4AB}" type="datetimeFigureOut">
              <a:rPr lang="en-US"/>
              <a:pPr>
                <a:defRPr/>
              </a:pPr>
              <a:t>10/7/2025</a:t>
            </a:fld>
            <a:endParaRPr lang="en-US" dirty="0"/>
          </a:p>
        </p:txBody>
      </p:sp>
      <p:sp>
        <p:nvSpPr>
          <p:cNvPr id="4" name="Slide Image Placeholder 3">
            <a:extLst>
              <a:ext uri="{FF2B5EF4-FFF2-40B4-BE49-F238E27FC236}">
                <a16:creationId xmlns:a16="http://schemas.microsoft.com/office/drawing/2014/main" id="{0468EB61-FCD3-4C48-B46D-D0D820ECB139}"/>
              </a:ext>
            </a:extLst>
          </p:cNvPr>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a:extLst>
              <a:ext uri="{FF2B5EF4-FFF2-40B4-BE49-F238E27FC236}">
                <a16:creationId xmlns:a16="http://schemas.microsoft.com/office/drawing/2014/main" id="{F0AFB7BB-6FF0-4CD3-B573-84328558E576}"/>
              </a:ext>
            </a:extLst>
          </p:cNvPr>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42874D3-BFBC-4F8D-9C13-0A758F5CFAE1}"/>
              </a:ext>
            </a:extLst>
          </p:cNvPr>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7" name="Slide Number Placeholder 6">
            <a:extLst>
              <a:ext uri="{FF2B5EF4-FFF2-40B4-BE49-F238E27FC236}">
                <a16:creationId xmlns:a16="http://schemas.microsoft.com/office/drawing/2014/main" id="{4E4C0A75-38D1-4684-8A9B-876EF2255380}"/>
              </a:ext>
            </a:extLst>
          </p:cNvPr>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anose="020F0502020204030204" pitchFamily="34" charset="0"/>
              </a:defRPr>
            </a:lvl1pPr>
          </a:lstStyle>
          <a:p>
            <a:fld id="{552C57D4-8FDE-439E-910E-D48BC190A761}"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MbOAKmzKmJo&amp;t=1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nida.nih.gov/sites/default/files/NIDA_YR20_INS1_StudentMagazine.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nida.nih.gov/sites/default/files/NIDA_YR20_INS1_StudentMagazine.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oi.org/10.1176/appi.books.9780890425787"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EpfnDijz2d8&amp;t=1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nida.nih.gov/themes/custom/solstice/interactive/cannabi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dc.gov/cannabis/health-effects/heart-health.htm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samhsa.gov/marijuana"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ncaa.org/news/2019/10/10/emerging-science-on-cannabis-marijuana-implications-for-student-athletes.aspx"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scholastic.com/smp/pdfs/nida/NIDA10-INS3_Stu%20Mag.pd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fda.gov/consumers/consumer-updates/what-you-need-know-and-what-were-working-find-out-about-products-containing-cannabis-or-cannabis"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ww.aacap.org/AACAP/Families_and_Youth/Facts_for_Families/FFF-Guide/Marijuana-and-Teens-106.aspx"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kidshealth.org/en/teens/stressful-feelings.prt-en.html"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53681632-C6EC-4346-80F5-39D9A341A4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F2A761-271D-4DF0-8605-9EDCD5755BE1}" type="slidenum">
              <a:rPr lang="en-US" altLang="en-US"/>
              <a:pPr>
                <a:spcBef>
                  <a:spcPct val="0"/>
                </a:spcBef>
              </a:pPr>
              <a:t>1</a:t>
            </a:fld>
            <a:endParaRPr lang="en-US" altLang="en-US" dirty="0"/>
          </a:p>
        </p:txBody>
      </p:sp>
      <p:sp>
        <p:nvSpPr>
          <p:cNvPr id="8195" name="Rectangle 2">
            <a:extLst>
              <a:ext uri="{FF2B5EF4-FFF2-40B4-BE49-F238E27FC236}">
                <a16:creationId xmlns:a16="http://schemas.microsoft.com/office/drawing/2014/main" id="{4154A31D-C1AD-48C0-8E5D-E154216F7ADF}"/>
              </a:ext>
            </a:extLst>
          </p:cNvPr>
          <p:cNvSpPr>
            <a:spLocks noGrp="1" noRot="1" noChangeAspect="1" noChangeArrowheads="1" noTextEdit="1"/>
          </p:cNvSpPr>
          <p:nvPr>
            <p:ph type="sldImg"/>
          </p:nvPr>
        </p:nvSpPr>
        <p:spPr bwMode="auto">
          <a:xfrm>
            <a:off x="1192213" y="693738"/>
            <a:ext cx="4630737" cy="3473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2" name="Rectangle 3">
            <a:extLst>
              <a:ext uri="{FF2B5EF4-FFF2-40B4-BE49-F238E27FC236}">
                <a16:creationId xmlns:a16="http://schemas.microsoft.com/office/drawing/2014/main" id="{C0134696-86C3-42E8-98E3-846D4528E69C}"/>
              </a:ext>
            </a:extLst>
          </p:cNvPr>
          <p:cNvSpPr>
            <a:spLocks noGrp="1" noChangeArrowheads="1"/>
          </p:cNvSpPr>
          <p:nvPr>
            <p:ph type="body" idx="1"/>
          </p:nvPr>
        </p:nvSpPr>
        <p:spPr bwMode="auto">
          <a:xfrm>
            <a:off x="935038" y="4397375"/>
            <a:ext cx="5140325" cy="41671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0000" lnSpcReduction="20000"/>
          </a:bodyPr>
          <a:lstStyle/>
          <a:p>
            <a:pPr eaLnBrk="1" hangingPunct="1">
              <a:spcBef>
                <a:spcPct val="0"/>
              </a:spcBef>
              <a:defRPr/>
            </a:pPr>
            <a:r>
              <a:rPr lang="en-US" altLang="en-US" sz="1400" b="1" i="1" dirty="0">
                <a:latin typeface="+mn-lt"/>
              </a:rPr>
              <a:t>Marijuana (Cannabis/THC): Information for Teens  </a:t>
            </a:r>
            <a:r>
              <a:rPr lang="en-US" altLang="en-US" sz="1400" dirty="0">
                <a:latin typeface="+mn-lt"/>
              </a:rPr>
              <a:t>was created by the </a:t>
            </a:r>
          </a:p>
          <a:p>
            <a:pPr eaLnBrk="1" hangingPunct="1">
              <a:spcBef>
                <a:spcPct val="0"/>
              </a:spcBef>
              <a:defRPr/>
            </a:pPr>
            <a:r>
              <a:rPr lang="en-US" altLang="en-US" sz="1400" dirty="0">
                <a:latin typeface="+mn-lt"/>
              </a:rPr>
              <a:t>Chippewa Valley Coalition for Youth and Families, a school-community coalition in </a:t>
            </a:r>
          </a:p>
          <a:p>
            <a:pPr eaLnBrk="1" hangingPunct="1">
              <a:spcBef>
                <a:spcPct val="0"/>
              </a:spcBef>
              <a:defRPr/>
            </a:pPr>
            <a:r>
              <a:rPr lang="en-US" altLang="en-US" sz="1400" dirty="0">
                <a:latin typeface="+mn-lt"/>
              </a:rPr>
              <a:t>mid-Macomb County, Michigan. It provides research-based information from </a:t>
            </a:r>
          </a:p>
          <a:p>
            <a:pPr eaLnBrk="1" hangingPunct="1">
              <a:spcBef>
                <a:spcPct val="0"/>
              </a:spcBef>
              <a:defRPr/>
            </a:pPr>
            <a:r>
              <a:rPr lang="en-US" altLang="en-US" sz="1400" dirty="0">
                <a:latin typeface="+mn-lt"/>
              </a:rPr>
              <a:t>national sources, including the Centers for Disease Control and Prevention (CDC) and others. </a:t>
            </a:r>
          </a:p>
          <a:p>
            <a:pPr rtl="0" fontAlgn="base"/>
            <a:r>
              <a:rPr lang="en-US" sz="1200" b="0" i="0" u="none" strike="noStrike" kern="1200" dirty="0">
                <a:solidFill>
                  <a:schemeClr val="tx1"/>
                </a:solidFill>
                <a:effectLst/>
                <a:latin typeface="+mn-lt"/>
                <a:ea typeface="+mn-ea"/>
                <a:cs typeface="+mn-cs"/>
              </a:rPr>
              <a:t>Please note that the term "marijuana" is used throughout the lesson because it is the term used in the </a:t>
            </a:r>
          </a:p>
          <a:p>
            <a:pPr rtl="0" fontAlgn="base"/>
            <a:r>
              <a:rPr lang="en-US" sz="1200" b="0" i="0" u="none" strike="noStrike" kern="1200" dirty="0">
                <a:solidFill>
                  <a:schemeClr val="tx1"/>
                </a:solidFill>
                <a:effectLst/>
                <a:latin typeface="+mn-lt"/>
                <a:ea typeface="+mn-ea"/>
                <a:cs typeface="+mn-cs"/>
              </a:rPr>
              <a:t>Michigan Model for Health. The terms "cannabis/THC" are also used for increased clarity.</a:t>
            </a:r>
            <a:endParaRPr lang="en-US" sz="1200" b="0" i="0" kern="1200" dirty="0">
              <a:solidFill>
                <a:schemeClr val="tx1"/>
              </a:solidFill>
              <a:effectLst/>
              <a:latin typeface="+mn-lt"/>
              <a:ea typeface="+mn-ea"/>
              <a:cs typeface="+mn-cs"/>
            </a:endParaRPr>
          </a:p>
          <a:p>
            <a:pPr eaLnBrk="1" hangingPunct="1">
              <a:spcBef>
                <a:spcPct val="0"/>
              </a:spcBef>
              <a:defRPr/>
            </a:pPr>
            <a:endParaRPr lang="en-US" altLang="en-US" sz="1400" dirty="0">
              <a:latin typeface="+mn-lt"/>
            </a:endParaRPr>
          </a:p>
          <a:p>
            <a:pPr eaLnBrk="1" hangingPunct="1">
              <a:spcBef>
                <a:spcPct val="0"/>
              </a:spcBef>
              <a:defRPr/>
            </a:pPr>
            <a:r>
              <a:rPr lang="en-US" altLang="en-US" sz="1400" dirty="0">
                <a:latin typeface="+mn-lt"/>
              </a:rPr>
              <a:t>This lesson takes approximately 2 hours to present, with activities and discussion. </a:t>
            </a:r>
          </a:p>
          <a:p>
            <a:pPr marL="0" marR="0"/>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The lesson has been reviewed by Sara Orris, Health Consultant at Macomb ISD and can be used to complement the </a:t>
            </a:r>
          </a:p>
          <a:p>
            <a:pPr marL="0" marR="0"/>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Michigan Model for Health. </a:t>
            </a:r>
            <a:r>
              <a:rPr lang="en-US" sz="1400" dirty="0"/>
              <a:t>National Health Education Standards were considered during the creation of this </a:t>
            </a:r>
          </a:p>
          <a:p>
            <a:pPr marL="0" marR="0"/>
            <a:r>
              <a:rPr lang="en-US" sz="1400" dirty="0"/>
              <a:t>lesson and can be found at: https://www.shapeamerica.org/MemberPortal/standards/health/default.aspx</a:t>
            </a:r>
          </a:p>
          <a:p>
            <a:pPr eaLnBrk="1" hangingPunct="1">
              <a:spcBef>
                <a:spcPct val="0"/>
              </a:spcBef>
              <a:defRPr/>
            </a:pPr>
            <a:endParaRPr lang="en-US" altLang="en-US" sz="1400" b="1" dirty="0">
              <a:latin typeface="+mn-lt"/>
            </a:endParaRPr>
          </a:p>
          <a:p>
            <a:pPr eaLnBrk="1" hangingPunct="1">
              <a:spcBef>
                <a:spcPct val="0"/>
              </a:spcBef>
              <a:defRPr/>
            </a:pPr>
            <a:r>
              <a:rPr lang="en-US" altLang="en-US" sz="1400" b="1" dirty="0">
                <a:latin typeface="+mn-lt"/>
              </a:rPr>
              <a:t>A Message to Teachers and Others Using </a:t>
            </a:r>
            <a:r>
              <a:rPr lang="en-US" altLang="en-US" sz="1400" b="1" i="1" dirty="0">
                <a:latin typeface="+mn-lt"/>
              </a:rPr>
              <a:t>Marijuana (Cannabis/THC): Information for Teens</a:t>
            </a:r>
          </a:p>
          <a:p>
            <a:pPr eaLnBrk="1" hangingPunct="1">
              <a:spcBef>
                <a:spcPct val="0"/>
              </a:spcBef>
              <a:defRPr/>
            </a:pPr>
            <a:endParaRPr lang="en-US" altLang="en-US" sz="1400" dirty="0">
              <a:latin typeface="+mn-lt"/>
            </a:endParaRPr>
          </a:p>
          <a:p>
            <a:pPr eaLnBrk="1" hangingPunct="1">
              <a:spcBef>
                <a:spcPct val="0"/>
              </a:spcBef>
              <a:defRPr/>
            </a:pPr>
            <a:r>
              <a:rPr lang="en-US" altLang="en-US" sz="1400" dirty="0">
                <a:latin typeface="+mn-lt"/>
              </a:rPr>
              <a:t>Many children and adolescents today have significant misperceptions about marijuana.  </a:t>
            </a:r>
          </a:p>
          <a:p>
            <a:pPr>
              <a:defRPr/>
            </a:pPr>
            <a:r>
              <a:rPr lang="en-US" sz="1400" dirty="0"/>
              <a:t>National drug survey data, Monitoring the Future 2024, shows a positive trend across </a:t>
            </a:r>
          </a:p>
          <a:p>
            <a:pPr>
              <a:defRPr/>
            </a:pPr>
            <a:r>
              <a:rPr lang="en-US" sz="1400" dirty="0"/>
              <a:t>the grade levels, including high school, in the perception that marijuana use can be harmful.</a:t>
            </a:r>
          </a:p>
          <a:p>
            <a:pPr eaLnBrk="1" hangingPunct="1">
              <a:spcBef>
                <a:spcPct val="0"/>
              </a:spcBef>
              <a:defRPr/>
            </a:pPr>
            <a:endParaRPr lang="en-US" altLang="en-US" sz="1400" b="1" dirty="0">
              <a:latin typeface="+mn-lt"/>
            </a:endParaRPr>
          </a:p>
          <a:p>
            <a:pPr eaLnBrk="1" hangingPunct="1">
              <a:spcBef>
                <a:spcPct val="0"/>
              </a:spcBef>
              <a:defRPr/>
            </a:pPr>
            <a:r>
              <a:rPr lang="en-US" altLang="en-US" sz="1400" b="0" dirty="0">
                <a:latin typeface="+mn-lt"/>
              </a:rPr>
              <a:t>The intention of this PowerPoint lesson, with video, is to provide accurate, research-based </a:t>
            </a:r>
          </a:p>
          <a:p>
            <a:pPr eaLnBrk="1" hangingPunct="1">
              <a:spcBef>
                <a:spcPct val="0"/>
              </a:spcBef>
              <a:defRPr/>
            </a:pPr>
            <a:r>
              <a:rPr lang="en-US" altLang="en-US" sz="1400" b="0" dirty="0">
                <a:latin typeface="+mn-lt"/>
              </a:rPr>
              <a:t>information to educate youth about the real dangers of marijuana use, especially during adolescence.</a:t>
            </a:r>
          </a:p>
          <a:p>
            <a:pPr eaLnBrk="1" hangingPunct="1">
              <a:spcBef>
                <a:spcPct val="0"/>
              </a:spcBef>
              <a:defRPr/>
            </a:pPr>
            <a:r>
              <a:rPr lang="en-US" altLang="en-US" sz="1400" b="0" dirty="0">
                <a:latin typeface="+mn-lt"/>
              </a:rPr>
              <a:t>This lesson is intended to be used as an instructional unit for students in high school health </a:t>
            </a:r>
          </a:p>
          <a:p>
            <a:pPr eaLnBrk="1" hangingPunct="1">
              <a:spcBef>
                <a:spcPct val="0"/>
              </a:spcBef>
              <a:defRPr/>
            </a:pPr>
            <a:r>
              <a:rPr lang="en-US" altLang="en-US" sz="1400" b="0" dirty="0">
                <a:latin typeface="+mn-lt"/>
              </a:rPr>
              <a:t>or other classes and/or for educational presentations to youth groups in other settings,</a:t>
            </a:r>
          </a:p>
          <a:p>
            <a:pPr eaLnBrk="1" hangingPunct="1">
              <a:spcBef>
                <a:spcPct val="0"/>
              </a:spcBef>
              <a:defRPr/>
            </a:pPr>
            <a:r>
              <a:rPr lang="en-US" altLang="en-US" sz="1400" b="0" dirty="0">
                <a:latin typeface="+mn-lt"/>
              </a:rPr>
              <a:t>e.g., churches, recreational centers, etc.</a:t>
            </a:r>
          </a:p>
          <a:p>
            <a:pPr eaLnBrk="1" hangingPunct="1">
              <a:spcBef>
                <a:spcPct val="0"/>
              </a:spcBef>
              <a:defRPr/>
            </a:pPr>
            <a:endParaRPr lang="en-US" altLang="en-US" sz="1400" dirty="0">
              <a:latin typeface="+mn-lt"/>
            </a:endParaRPr>
          </a:p>
          <a:p>
            <a:pPr eaLnBrk="1" hangingPunct="1">
              <a:spcBef>
                <a:spcPct val="0"/>
              </a:spcBef>
              <a:defRPr/>
            </a:pPr>
            <a:r>
              <a:rPr lang="en-US" altLang="en-US" sz="1400" dirty="0">
                <a:latin typeface="+mn-lt"/>
              </a:rPr>
              <a:t>When some adolescents are provided with information about the dangers of marijuana use, </a:t>
            </a:r>
          </a:p>
          <a:p>
            <a:pPr eaLnBrk="1" hangingPunct="1">
              <a:spcBef>
                <a:spcPct val="0"/>
              </a:spcBef>
              <a:defRPr/>
            </a:pPr>
            <a:r>
              <a:rPr lang="en-US" altLang="en-US" sz="1400" dirty="0">
                <a:latin typeface="+mn-lt"/>
              </a:rPr>
              <a:t>they may respond with adamant disbelief, given their lack of fact-based information </a:t>
            </a:r>
          </a:p>
          <a:p>
            <a:pPr eaLnBrk="1" hangingPunct="1">
              <a:spcBef>
                <a:spcPct val="0"/>
              </a:spcBef>
              <a:defRPr/>
            </a:pPr>
            <a:r>
              <a:rPr lang="en-US" altLang="en-US" sz="1400" dirty="0">
                <a:latin typeface="+mn-lt"/>
              </a:rPr>
              <a:t>and the likelihood that some are marijuana users. In piloting this unit, we discovered that expressions </a:t>
            </a:r>
          </a:p>
          <a:p>
            <a:pPr eaLnBrk="1" hangingPunct="1">
              <a:spcBef>
                <a:spcPct val="0"/>
              </a:spcBef>
              <a:defRPr/>
            </a:pPr>
            <a:r>
              <a:rPr lang="en-US" altLang="en-US" sz="1400" dirty="0">
                <a:latin typeface="+mn-lt"/>
              </a:rPr>
              <a:t>of disbelief can lead to stimulating and helpful discussions.  </a:t>
            </a:r>
          </a:p>
          <a:p>
            <a:pPr eaLnBrk="1" hangingPunct="1">
              <a:spcBef>
                <a:spcPct val="0"/>
              </a:spcBef>
              <a:defRPr/>
            </a:pPr>
            <a:endParaRPr lang="en-US" altLang="en-US" sz="1400" dirty="0">
              <a:latin typeface="+mn-lt"/>
            </a:endParaRPr>
          </a:p>
          <a:p>
            <a:pPr eaLnBrk="1" hangingPunct="1">
              <a:spcBef>
                <a:spcPct val="0"/>
              </a:spcBef>
              <a:defRPr/>
            </a:pPr>
            <a:r>
              <a:rPr lang="en-US" altLang="en-US" sz="1400" b="1" dirty="0">
                <a:latin typeface="+mn-lt"/>
              </a:rPr>
              <a:t>We have also found it constructive to take the following positions, in presenting this information:</a:t>
            </a:r>
            <a:endParaRPr lang="en-US" altLang="en-US" sz="1400" dirty="0">
              <a:latin typeface="+mn-lt"/>
            </a:endParaRPr>
          </a:p>
          <a:p>
            <a:pPr marL="171450" indent="-171450" eaLnBrk="1" hangingPunct="1">
              <a:spcBef>
                <a:spcPct val="0"/>
              </a:spcBef>
              <a:buFont typeface="Arial" panose="020B0604020202020204" pitchFamily="34" charset="0"/>
              <a:buChar char="•"/>
              <a:defRPr/>
            </a:pPr>
            <a:r>
              <a:rPr lang="en-US" altLang="en-US" sz="1400" dirty="0">
                <a:latin typeface="+mn-lt"/>
              </a:rPr>
              <a:t>I am not trying to convince you of anything. I am providing you with research-based information to consider.</a:t>
            </a:r>
          </a:p>
          <a:p>
            <a:pPr marL="171450" indent="-171450" eaLnBrk="1" hangingPunct="1">
              <a:spcBef>
                <a:spcPct val="0"/>
              </a:spcBef>
              <a:buFont typeface="Arial" panose="020B0604020202020204" pitchFamily="34" charset="0"/>
              <a:buChar char="•"/>
              <a:defRPr/>
            </a:pPr>
            <a:r>
              <a:rPr lang="en-US" altLang="en-US" sz="1400" dirty="0">
                <a:latin typeface="+mn-lt"/>
              </a:rPr>
              <a:t>You might do some research yourself to see what you discover, however, there is much misinformation </a:t>
            </a:r>
          </a:p>
          <a:p>
            <a:pPr marL="0" indent="0" eaLnBrk="1" hangingPunct="1">
              <a:spcBef>
                <a:spcPct val="0"/>
              </a:spcBef>
              <a:buFont typeface="Arial" panose="020B0604020202020204" pitchFamily="34" charset="0"/>
              <a:buNone/>
              <a:defRPr/>
            </a:pPr>
            <a:r>
              <a:rPr lang="en-US" altLang="en-US" sz="1400" dirty="0">
                <a:latin typeface="+mn-lt"/>
              </a:rPr>
              <a:t>     about marijuana on the internet. I can give you some reliable and research-based resources to review. </a:t>
            </a:r>
          </a:p>
          <a:p>
            <a:pPr marL="171450" indent="-171450" eaLnBrk="1" hangingPunct="1">
              <a:spcBef>
                <a:spcPct val="0"/>
              </a:spcBef>
              <a:buFont typeface="Arial" panose="020B0604020202020204" pitchFamily="34" charset="0"/>
              <a:buChar char="•"/>
              <a:defRPr/>
            </a:pPr>
            <a:r>
              <a:rPr lang="en-US" altLang="en-US" sz="1400" dirty="0">
                <a:latin typeface="+mn-lt"/>
              </a:rPr>
              <a:t>Be careful to separate opinion from research-based facts.</a:t>
            </a:r>
          </a:p>
          <a:p>
            <a:pPr eaLnBrk="1" hangingPunct="1">
              <a:spcBef>
                <a:spcPct val="0"/>
              </a:spcBef>
              <a:defRPr/>
            </a:pPr>
            <a:endParaRPr lang="en-US" altLang="en-US" sz="1400" b="1" dirty="0">
              <a:latin typeface="+mn-lt"/>
            </a:endParaRPr>
          </a:p>
          <a:p>
            <a:pPr eaLnBrk="1" hangingPunct="1">
              <a:spcBef>
                <a:spcPct val="0"/>
              </a:spcBef>
              <a:defRPr/>
            </a:pPr>
            <a:r>
              <a:rPr lang="en-US" altLang="en-US" sz="1400" b="1" dirty="0">
                <a:latin typeface="+mn-lt"/>
              </a:rPr>
              <a:t>Information to assist in using </a:t>
            </a:r>
            <a:r>
              <a:rPr lang="en-US" altLang="en-US" sz="1400" b="1" i="1" dirty="0">
                <a:latin typeface="+mn-lt"/>
              </a:rPr>
              <a:t>Marijuana (Cannabis/THC): Information for Teens</a:t>
            </a:r>
            <a:r>
              <a:rPr lang="en-US" altLang="en-US" sz="1400" b="1" dirty="0">
                <a:latin typeface="+mn-lt"/>
              </a:rPr>
              <a:t>:</a:t>
            </a:r>
          </a:p>
          <a:p>
            <a:pPr eaLnBrk="1" hangingPunct="1">
              <a:spcBef>
                <a:spcPct val="0"/>
              </a:spcBef>
              <a:defRPr/>
            </a:pPr>
            <a:r>
              <a:rPr lang="en-US" altLang="en-US" sz="1400" dirty="0">
                <a:latin typeface="+mn-lt"/>
              </a:rPr>
              <a:t>Many of the slides have accompanying information.  </a:t>
            </a:r>
          </a:p>
          <a:p>
            <a:pPr eaLnBrk="1" hangingPunct="1">
              <a:spcBef>
                <a:spcPct val="0"/>
              </a:spcBef>
              <a:defRPr/>
            </a:pPr>
            <a:r>
              <a:rPr lang="en-US" altLang="en-US" sz="1400" dirty="0">
                <a:latin typeface="+mn-lt"/>
              </a:rPr>
              <a:t>These include </a:t>
            </a:r>
            <a:r>
              <a:rPr lang="en-US" altLang="en-US" sz="1400" b="1" dirty="0">
                <a:latin typeface="+mn-lt"/>
              </a:rPr>
              <a:t>Teacher Notes </a:t>
            </a:r>
            <a:r>
              <a:rPr lang="en-US" altLang="en-US" sz="1400" dirty="0">
                <a:latin typeface="+mn-lt"/>
              </a:rPr>
              <a:t>that provide supplemental information for teachers. </a:t>
            </a:r>
          </a:p>
          <a:p>
            <a:pPr eaLnBrk="1" hangingPunct="1">
              <a:spcBef>
                <a:spcPct val="0"/>
              </a:spcBef>
              <a:defRPr/>
            </a:pPr>
            <a:r>
              <a:rPr lang="en-US" altLang="en-US" sz="1400" dirty="0">
                <a:latin typeface="+mn-lt"/>
              </a:rPr>
              <a:t>Other slides may have </a:t>
            </a:r>
            <a:r>
              <a:rPr lang="en-US" altLang="en-US" sz="1400" b="1" dirty="0">
                <a:latin typeface="+mn-lt"/>
              </a:rPr>
              <a:t>Teacher Comments,  </a:t>
            </a:r>
            <a:r>
              <a:rPr lang="en-US" altLang="en-US" sz="1400" dirty="0">
                <a:latin typeface="+mn-lt"/>
              </a:rPr>
              <a:t>statements found useful during the piloting of the curriculum </a:t>
            </a:r>
          </a:p>
          <a:p>
            <a:pPr eaLnBrk="1" hangingPunct="1">
              <a:spcBef>
                <a:spcPct val="0"/>
              </a:spcBef>
              <a:defRPr/>
            </a:pPr>
            <a:r>
              <a:rPr lang="en-US" altLang="en-US" sz="1400" dirty="0">
                <a:latin typeface="+mn-lt"/>
              </a:rPr>
              <a:t>to enhance student learning. Some Teacher Comments are purposefully informal to be “student friendly”. </a:t>
            </a:r>
          </a:p>
          <a:p>
            <a:pPr eaLnBrk="1" hangingPunct="1">
              <a:spcBef>
                <a:spcPct val="0"/>
              </a:spcBef>
              <a:defRPr/>
            </a:pPr>
            <a:r>
              <a:rPr lang="en-US" altLang="en-US" sz="1400" dirty="0">
                <a:latin typeface="+mn-lt"/>
              </a:rPr>
              <a:t>In addition, some slides provide suggested </a:t>
            </a:r>
            <a:r>
              <a:rPr lang="en-US" altLang="en-US" sz="1400" b="1" dirty="0">
                <a:latin typeface="+mn-lt"/>
              </a:rPr>
              <a:t>Group</a:t>
            </a:r>
            <a:r>
              <a:rPr lang="en-US" altLang="en-US" sz="1400" dirty="0">
                <a:latin typeface="+mn-lt"/>
              </a:rPr>
              <a:t> </a:t>
            </a:r>
            <a:r>
              <a:rPr lang="en-US" altLang="en-US" sz="1400" b="1" dirty="0">
                <a:latin typeface="+mn-lt"/>
              </a:rPr>
              <a:t>Activities </a:t>
            </a:r>
            <a:r>
              <a:rPr lang="en-US" altLang="en-US" sz="1400" dirty="0">
                <a:latin typeface="+mn-lt"/>
              </a:rPr>
              <a:t>to promote discussion. </a:t>
            </a:r>
          </a:p>
          <a:p>
            <a:pPr eaLnBrk="1" hangingPunct="1">
              <a:spcBef>
                <a:spcPct val="0"/>
              </a:spcBef>
              <a:defRPr/>
            </a:pPr>
            <a:endParaRPr lang="en-US" altLang="en-US" sz="1400"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400" b="1" i="0" dirty="0">
                <a:latin typeface="+mn-lt"/>
              </a:rPr>
              <a:t>Supplemental materials-</a:t>
            </a:r>
            <a:r>
              <a:rPr lang="en-US" sz="1400" b="0" i="1" dirty="0">
                <a:solidFill>
                  <a:srgbClr val="333333"/>
                </a:solidFill>
                <a:effectLst/>
                <a:highlight>
                  <a:srgbClr val="FFFFFF"/>
                </a:highlight>
                <a:latin typeface="+mn-lt"/>
              </a:rPr>
              <a:t>Cannabis: The Facts You Need to Know, created by the </a:t>
            </a:r>
            <a:r>
              <a:rPr lang="en-US" altLang="en-US" sz="1400" i="1" dirty="0">
                <a:latin typeface="+mn-lt"/>
              </a:rPr>
              <a:t>National Institute on Drug Abuse</a:t>
            </a:r>
            <a:r>
              <a:rPr lang="en-US" altLang="en-US" sz="1400" i="0" dirty="0">
                <a:latin typeface="+mn-lt"/>
              </a:rPr>
              <a:t>-</a:t>
            </a:r>
            <a:r>
              <a:rPr lang="en-US" altLang="en-US" sz="1400" b="1" i="0" dirty="0">
                <a:latin typeface="+mn-lt"/>
              </a:rPr>
              <a:t>are available for this lesson:  </a:t>
            </a:r>
            <a:endParaRPr lang="en-US" altLang="en-US" sz="1400" i="0" dirty="0">
              <a:latin typeface="+mn-lt"/>
            </a:endParaRPr>
          </a:p>
          <a:p>
            <a:pPr marL="342900" indent="-342900">
              <a:buAutoNum type="arabicPeriod"/>
            </a:pPr>
            <a:r>
              <a:rPr lang="en-US" altLang="en-US" sz="1400" i="0" dirty="0">
                <a:latin typeface="+mn-lt"/>
              </a:rPr>
              <a:t>https://nida.nih.gov/sites/default/files/NIDA_YR20_INS1_StudentMagazine.pdf</a:t>
            </a:r>
          </a:p>
          <a:p>
            <a:r>
              <a:rPr lang="en-US" altLang="en-US" sz="1400" i="0" dirty="0">
                <a:latin typeface="+mn-lt"/>
              </a:rPr>
              <a:t>2.      https://nida.nih.gov/research-topics/parents-educators/lesson-plans/cannabis-the-facts-you-need-to-know</a:t>
            </a:r>
          </a:p>
          <a:p>
            <a:pPr eaLnBrk="1" hangingPunct="1">
              <a:spcBef>
                <a:spcPct val="0"/>
              </a:spcBef>
              <a:defRPr/>
            </a:pPr>
            <a:endParaRPr lang="en-US" altLang="en-US" sz="1400" dirty="0">
              <a:latin typeface="+mn-lt"/>
            </a:endParaRPr>
          </a:p>
          <a:p>
            <a:pPr eaLnBrk="1" hangingPunct="1">
              <a:spcBef>
                <a:spcPct val="0"/>
              </a:spcBef>
              <a:defRPr/>
            </a:pPr>
            <a:r>
              <a:rPr lang="en-US" altLang="en-US" sz="1400" dirty="0">
                <a:latin typeface="+mn-lt"/>
              </a:rPr>
              <a:t>This presentation was updated during August 2025.</a:t>
            </a:r>
          </a:p>
          <a:p>
            <a:pPr eaLnBrk="1" hangingPunct="1">
              <a:spcBef>
                <a:spcPct val="0"/>
              </a:spcBef>
              <a:defRPr/>
            </a:pPr>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EA091C20-7C1C-47CA-BCFA-92B15AF67D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65158176-E257-404A-84E9-FE699BD854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This slide contains animations. </a:t>
            </a:r>
          </a:p>
          <a:p>
            <a:pPr eaLnBrk="1" hangingPunct="1">
              <a:spcBef>
                <a:spcPct val="0"/>
              </a:spcBef>
            </a:pPr>
            <a:r>
              <a:rPr lang="en-US" altLang="en-US" b="1" dirty="0"/>
              <a:t>Each mouse click will advance to the next item on the slide.</a:t>
            </a:r>
          </a:p>
          <a:p>
            <a:pPr eaLnBrk="1" hangingPunct="1">
              <a:spcBef>
                <a:spcPct val="0"/>
              </a:spcBef>
            </a:pPr>
            <a:endParaRPr lang="en-US" altLang="en-US" b="1" dirty="0"/>
          </a:p>
          <a:p>
            <a:pPr eaLnBrk="1" hangingPunct="1">
              <a:spcBef>
                <a:spcPct val="0"/>
              </a:spcBef>
            </a:pPr>
            <a:r>
              <a:rPr lang="en-US" altLang="en-US" b="1" dirty="0"/>
              <a:t>Teacher Comments:  </a:t>
            </a:r>
            <a:endParaRPr lang="en-US" altLang="en-US"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b="0" dirty="0"/>
              <a:t>Some people might argue that marijuana is safe because it is a plant and is “natural”.</a:t>
            </a:r>
            <a:endParaRPr lang="en-US" altLang="en-US" dirty="0"/>
          </a:p>
          <a:p>
            <a:pPr eaLnBrk="1" hangingPunct="1">
              <a:spcBef>
                <a:spcPct val="0"/>
              </a:spcBef>
            </a:pPr>
            <a:endParaRPr lang="en-US" altLang="en-US" dirty="0"/>
          </a:p>
          <a:p>
            <a:pPr eaLnBrk="1" hangingPunct="1">
              <a:spcBef>
                <a:spcPct val="0"/>
              </a:spcBef>
              <a:buFontTx/>
              <a:buChar char="•"/>
            </a:pPr>
            <a:r>
              <a:rPr lang="en-US" altLang="en-US" dirty="0"/>
              <a:t>Consider that poison ivy is a plant that has negative effects just by touching it. </a:t>
            </a:r>
          </a:p>
          <a:p>
            <a:pPr eaLnBrk="1" hangingPunct="1">
              <a:spcBef>
                <a:spcPct val="0"/>
              </a:spcBef>
              <a:buFontTx/>
              <a:buChar char="•"/>
            </a:pPr>
            <a:r>
              <a:rPr lang="en-US" altLang="en-US" dirty="0"/>
              <a:t>Some of you that have pets at home also know that there are dozens of house plants that can harm your pet – even kill it.</a:t>
            </a:r>
          </a:p>
          <a:p>
            <a:pPr eaLnBrk="1" hangingPunct="1">
              <a:spcBef>
                <a:spcPct val="0"/>
              </a:spcBef>
              <a:buFontTx/>
              <a:buChar char="•"/>
            </a:pPr>
            <a:endParaRPr lang="en-US" altLang="en-US" dirty="0"/>
          </a:p>
          <a:p>
            <a:pPr eaLnBrk="1" hangingPunct="1">
              <a:spcBef>
                <a:spcPct val="0"/>
              </a:spcBef>
            </a:pPr>
            <a:r>
              <a:rPr lang="en-US" altLang="en-US" dirty="0"/>
              <a:t>https://www.poison.org/articles/plant#poisonousplants</a:t>
            </a:r>
          </a:p>
          <a:p>
            <a:pPr eaLnBrk="1" hangingPunct="1">
              <a:spcBef>
                <a:spcPct val="0"/>
              </a:spcBef>
            </a:pPr>
            <a:r>
              <a:rPr lang="en-US" altLang="en-US" dirty="0"/>
              <a:t>www.cdc.gov</a:t>
            </a:r>
            <a:endParaRPr lang="en-US" altLang="en-US" sz="9800" dirty="0"/>
          </a:p>
          <a:p>
            <a:pPr eaLnBrk="1" hangingPunct="1">
              <a:spcBef>
                <a:spcPct val="0"/>
              </a:spcBef>
            </a:pPr>
            <a:endParaRPr lang="en-US" altLang="en-US" dirty="0"/>
          </a:p>
        </p:txBody>
      </p:sp>
      <p:sp>
        <p:nvSpPr>
          <p:cNvPr id="16388" name="Slide Number Placeholder 3">
            <a:extLst>
              <a:ext uri="{FF2B5EF4-FFF2-40B4-BE49-F238E27FC236}">
                <a16:creationId xmlns:a16="http://schemas.microsoft.com/office/drawing/2014/main" id="{30F2F55B-FCEE-4EEA-8F6F-8F3220FDF7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556A07C-86D8-49C0-B0DC-644DB2760CA1}" type="slidenum">
              <a:rPr lang="en-US" altLang="en-US"/>
              <a:pPr>
                <a:spcBef>
                  <a:spcPct val="0"/>
                </a:spcBef>
              </a:pPr>
              <a:t>10</a:t>
            </a:fld>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8C70F718-264E-4733-A91D-4A8F5D81E9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EB4A8C30-17CD-482D-ABB8-8F06554D04A5}"/>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a:defRPr/>
            </a:pPr>
            <a:r>
              <a:rPr lang="en-US" altLang="en-US" sz="1400" b="1" dirty="0">
                <a:latin typeface="+mn-lt"/>
              </a:rPr>
              <a:t>Teacher Comments:</a:t>
            </a:r>
            <a:endParaRPr lang="en-US" altLang="en-US" sz="1400" dirty="0">
              <a:latin typeface="+mn-lt"/>
            </a:endParaRPr>
          </a:p>
          <a:p>
            <a:pPr>
              <a:buFontTx/>
              <a:buNone/>
              <a:defRPr/>
            </a:pPr>
            <a:r>
              <a:rPr lang="en-US" altLang="en-US" sz="1400" b="0" dirty="0">
                <a:latin typeface="+mn-lt"/>
              </a:rPr>
              <a:t>Delta-9-tetrahydrocannabinol (THC) is </a:t>
            </a:r>
            <a:r>
              <a:rPr lang="en-US" altLang="en-US" sz="1400" dirty="0">
                <a:latin typeface="+mn-lt"/>
              </a:rPr>
              <a:t>the main addictive ingredient in marijuana, responsible for many of its known negative effects. </a:t>
            </a:r>
          </a:p>
          <a:p>
            <a:pPr>
              <a:defRPr/>
            </a:pPr>
            <a:endParaRPr lang="en-US" altLang="en-US" sz="1400" dirty="0">
              <a:latin typeface="+mn-lt"/>
            </a:endParaRPr>
          </a:p>
          <a:p>
            <a:pPr>
              <a:defRPr/>
            </a:pPr>
            <a:r>
              <a:rPr lang="en-US" altLang="en-US" sz="1400" b="1" dirty="0">
                <a:latin typeface="+mn-lt"/>
              </a:rPr>
              <a:t>Teacher Notes:  </a:t>
            </a:r>
          </a:p>
          <a:p>
            <a:pPr>
              <a:defRPr/>
            </a:pPr>
            <a:r>
              <a:rPr lang="en-US" altLang="en-US" sz="1400" dirty="0">
                <a:latin typeface="+mn-lt"/>
              </a:rPr>
              <a:t>All forms of marijuana are mind-altering (psychoactive). </a:t>
            </a:r>
          </a:p>
          <a:p>
            <a:pPr>
              <a:defRPr/>
            </a:pPr>
            <a:r>
              <a:rPr lang="en-US" altLang="en-US" sz="1400" dirty="0">
                <a:latin typeface="+mn-lt"/>
              </a:rPr>
              <a:t>In other words, they change how the brain works. Marijuana contains more than 400 chemicals, </a:t>
            </a:r>
          </a:p>
          <a:p>
            <a:pPr>
              <a:defRPr/>
            </a:pPr>
            <a:r>
              <a:rPr lang="en-US" altLang="en-US" sz="1400" dirty="0">
                <a:latin typeface="+mn-lt"/>
              </a:rPr>
              <a:t>including THC (delta-9-tetrahydrocannabinol). Since THC is the main addictive chemical in marijuana, </a:t>
            </a:r>
          </a:p>
          <a:p>
            <a:pPr>
              <a:defRPr/>
            </a:pPr>
            <a:r>
              <a:rPr lang="en-US" altLang="en-US" sz="1400" dirty="0">
                <a:latin typeface="+mn-lt"/>
              </a:rPr>
              <a:t>the amount of THC in marijuana determines its strength or potency and therefore its effects. </a:t>
            </a:r>
          </a:p>
          <a:p>
            <a:pPr>
              <a:defRPr/>
            </a:pPr>
            <a:r>
              <a:rPr lang="en-US" altLang="en-US" sz="1400" dirty="0">
                <a:latin typeface="+mn-lt"/>
              </a:rPr>
              <a:t>The THC content of marijuana has been increasing since the 1980s due to the engineering of the cannabis </a:t>
            </a:r>
          </a:p>
          <a:p>
            <a:pPr>
              <a:defRPr/>
            </a:pPr>
            <a:r>
              <a:rPr lang="en-US" altLang="en-US" sz="1400" dirty="0">
                <a:latin typeface="+mn-lt"/>
              </a:rPr>
              <a:t>plant by the cannabis industry. </a:t>
            </a:r>
          </a:p>
          <a:p>
            <a:pPr>
              <a:defRPr/>
            </a:pPr>
            <a:endParaRPr lang="en-US" altLang="en-US" sz="1400" dirty="0">
              <a:latin typeface="+mn-lt"/>
            </a:endParaRPr>
          </a:p>
          <a:p>
            <a:pPr algn="l" fontAlgn="base"/>
            <a:r>
              <a:rPr lang="en-US" sz="1400" b="0" i="0" dirty="0">
                <a:solidFill>
                  <a:srgbClr val="000000"/>
                </a:solidFill>
                <a:effectLst/>
                <a:latin typeface="+mn-lt"/>
              </a:rPr>
              <a:t>New Scientist. </a:t>
            </a:r>
            <a:r>
              <a:rPr lang="en-US" sz="1400" b="0" i="1" dirty="0">
                <a:solidFill>
                  <a:srgbClr val="000000"/>
                </a:solidFill>
                <a:effectLst/>
                <a:latin typeface="+mn-lt"/>
              </a:rPr>
              <a:t>Is cannabis today really much more potent than 50 years ago?</a:t>
            </a:r>
            <a:r>
              <a:rPr lang="en-US" sz="1400" b="0" i="0" u="none" strike="noStrike" dirty="0">
                <a:solidFill>
                  <a:srgbClr val="1F4BA4"/>
                </a:solidFill>
                <a:effectLst/>
                <a:latin typeface="+mn-lt"/>
              </a:rPr>
              <a:t> </a:t>
            </a:r>
            <a:r>
              <a:rPr lang="en-US" sz="1400" b="0" i="0" dirty="0">
                <a:solidFill>
                  <a:srgbClr val="000000"/>
                </a:solidFill>
                <a:effectLst/>
                <a:latin typeface="+mn-lt"/>
              </a:rPr>
              <a:t>11 October 2023</a:t>
            </a:r>
          </a:p>
          <a:p>
            <a:pPr algn="l" fontAlgn="base"/>
            <a:r>
              <a:rPr lang="en-US" sz="1400" b="0" i="0" dirty="0">
                <a:solidFill>
                  <a:srgbClr val="000000"/>
                </a:solidFill>
                <a:effectLst/>
                <a:latin typeface="+mn-lt"/>
              </a:rPr>
              <a:t>https://www.newscientist.com/article/2396976-is-cannabis-today-really-much-more-potent-than-50-years-ago/#:~:text=The%20data%20shows%20a%20clear,has%20increased%20more%20than%20tenfold.</a:t>
            </a:r>
            <a:endParaRPr lang="en-US" altLang="en-US" sz="1400" b="1" dirty="0">
              <a:solidFill>
                <a:srgbClr val="FF0000"/>
              </a:solidFill>
            </a:endParaRPr>
          </a:p>
          <a:p>
            <a:pPr>
              <a:defRPr/>
            </a:pPr>
            <a:endParaRPr lang="en-US" altLang="en-US" sz="1600" b="1" dirty="0">
              <a:solidFill>
                <a:srgbClr val="FF0000"/>
              </a:solidFill>
            </a:endParaRPr>
          </a:p>
        </p:txBody>
      </p:sp>
      <p:sp>
        <p:nvSpPr>
          <p:cNvPr id="18436" name="Slide Number Placeholder 3">
            <a:extLst>
              <a:ext uri="{FF2B5EF4-FFF2-40B4-BE49-F238E27FC236}">
                <a16:creationId xmlns:a16="http://schemas.microsoft.com/office/drawing/2014/main" id="{BE2B84D0-B57C-422A-B3CB-57E1D31B7C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A2FF169-9790-4DB5-AC5F-9BCAFFF48DF9}" type="slidenum">
              <a:rPr lang="en-US" altLang="en-US"/>
              <a:pPr>
                <a:spcBef>
                  <a:spcPct val="0"/>
                </a:spcBef>
              </a:pPr>
              <a:t>11</a:t>
            </a:fld>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D958E21F-52D8-48F4-B802-1EB71408F8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07BA5EC3-45A5-4743-9060-31C54535F4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latin typeface="+mn-lt"/>
              </a:rPr>
              <a:t>This slide contains animations.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latin typeface="+mn-lt"/>
              </a:rPr>
              <a:t>Each mouse click will advance to the next item on the slide.</a:t>
            </a:r>
          </a:p>
          <a:p>
            <a:endParaRPr lang="en-US" altLang="en-US" b="1" dirty="0">
              <a:latin typeface="+mn-lt"/>
            </a:endParaRPr>
          </a:p>
          <a:p>
            <a:r>
              <a:rPr lang="en-US" altLang="en-US" b="1" dirty="0">
                <a:latin typeface="+mn-lt"/>
              </a:rPr>
              <a:t>Teacher Comments:</a:t>
            </a:r>
          </a:p>
          <a:p>
            <a:r>
              <a:rPr lang="en-US" altLang="en-US" b="1" dirty="0">
                <a:latin typeface="+mn-lt"/>
              </a:rPr>
              <a:t>Addiction </a:t>
            </a:r>
            <a:r>
              <a:rPr lang="en-US" altLang="en-US" dirty="0">
                <a:latin typeface="+mn-lt"/>
              </a:rPr>
              <a:t>is a powerful urge to keep taking a drug, even when it is causing harm </a:t>
            </a:r>
          </a:p>
          <a:p>
            <a:r>
              <a:rPr lang="en-US" altLang="en-US" dirty="0">
                <a:latin typeface="+mn-lt"/>
              </a:rPr>
              <a:t>(problems in relationships, with academics, legal issues, emotional problems, etc.). </a:t>
            </a:r>
          </a:p>
          <a:p>
            <a:r>
              <a:rPr lang="en-US" altLang="en-US" dirty="0">
                <a:latin typeface="+mn-lt"/>
              </a:rPr>
              <a:t>Cannabis Use Disorder is the diagnosis given by doctors to people who are addicted to marijuana.</a:t>
            </a:r>
          </a:p>
          <a:p>
            <a:r>
              <a:rPr lang="en-US" altLang="en-US" dirty="0">
                <a:latin typeface="+mn-lt"/>
              </a:rPr>
              <a:t>Further explanation of addiction is provided later in this PowerPoint.</a:t>
            </a:r>
          </a:p>
          <a:p>
            <a:endParaRPr lang="en-US" altLang="en-US"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American Psychiatric Association. (2022). Diagnostic and statistical manual of mental disorders (5th ed., text rev.)</a:t>
            </a:r>
            <a:endParaRPr lang="en-US" b="0" i="0" dirty="0">
              <a:solidFill>
                <a:srgbClr val="474747"/>
              </a:solidFill>
              <a:effectLst/>
              <a:highlight>
                <a:srgbClr val="FFFFFF"/>
              </a:highlight>
              <a:latin typeface="+mn-lt"/>
            </a:endParaRPr>
          </a:p>
          <a:p>
            <a:endParaRPr lang="en-US" altLang="en-US" b="1" dirty="0">
              <a:latin typeface="+mn-lt"/>
            </a:endParaRPr>
          </a:p>
          <a:p>
            <a:r>
              <a:rPr lang="en-US" altLang="en-US" b="1" dirty="0">
                <a:latin typeface="+mn-lt"/>
              </a:rPr>
              <a:t>Teacher Notes:</a:t>
            </a:r>
          </a:p>
          <a:p>
            <a:r>
              <a:rPr lang="en-US" altLang="en-US" dirty="0">
                <a:latin typeface="+mn-lt"/>
              </a:rPr>
              <a:t>THC, the addictive element in marijuana, has increased significantly over time.</a:t>
            </a:r>
          </a:p>
          <a:p>
            <a:r>
              <a:rPr lang="en-US" b="0" i="0" dirty="0">
                <a:solidFill>
                  <a:srgbClr val="000000"/>
                </a:solidFill>
                <a:effectLst/>
                <a:latin typeface="+mn-lt"/>
              </a:rPr>
              <a:t>The data shows a clear trend: over the last 50 years, the average amount of tetrahydrocannabinol (THC) </a:t>
            </a:r>
          </a:p>
          <a:p>
            <a:r>
              <a:rPr lang="en-US" b="0" i="0" dirty="0">
                <a:solidFill>
                  <a:srgbClr val="000000"/>
                </a:solidFill>
                <a:effectLst/>
                <a:latin typeface="+mn-lt"/>
              </a:rPr>
              <a:t>in cannabis – the plant’s main psychoactive component – has increased more than tenfold.</a:t>
            </a:r>
          </a:p>
          <a:p>
            <a:endParaRPr lang="en-US" altLang="en-US" b="0" i="0" dirty="0">
              <a:solidFill>
                <a:srgbClr val="000000"/>
              </a:solidFill>
              <a:effectLst/>
              <a:latin typeface="+mn-lt"/>
            </a:endParaRPr>
          </a:p>
          <a:p>
            <a:pPr algn="l" fontAlgn="base"/>
            <a:r>
              <a:rPr lang="en-US" b="0" i="0" dirty="0">
                <a:solidFill>
                  <a:srgbClr val="000000"/>
                </a:solidFill>
                <a:effectLst/>
                <a:latin typeface="+mn-lt"/>
              </a:rPr>
              <a:t>New Scientist. </a:t>
            </a:r>
            <a:r>
              <a:rPr lang="en-US" b="0" i="1" dirty="0">
                <a:solidFill>
                  <a:srgbClr val="000000"/>
                </a:solidFill>
                <a:effectLst/>
                <a:latin typeface="+mn-lt"/>
              </a:rPr>
              <a:t>Is cannabis today really much more potent than 50 years ago?</a:t>
            </a:r>
            <a:r>
              <a:rPr lang="en-US" b="0" i="0" u="none" strike="noStrike" dirty="0">
                <a:solidFill>
                  <a:srgbClr val="1F4BA4"/>
                </a:solidFill>
                <a:effectLst/>
                <a:latin typeface="+mn-lt"/>
              </a:rPr>
              <a:t> </a:t>
            </a:r>
            <a:r>
              <a:rPr lang="en-US" b="0" i="0" dirty="0">
                <a:solidFill>
                  <a:srgbClr val="000000"/>
                </a:solidFill>
                <a:effectLst/>
                <a:latin typeface="+mn-lt"/>
              </a:rPr>
              <a:t>11 October 2023</a:t>
            </a:r>
          </a:p>
          <a:p>
            <a:pPr algn="l" fontAlgn="base"/>
            <a:r>
              <a:rPr lang="en-US" b="0" i="0" dirty="0">
                <a:solidFill>
                  <a:srgbClr val="000000"/>
                </a:solidFill>
                <a:effectLst/>
                <a:latin typeface="+mn-lt"/>
              </a:rPr>
              <a:t>https://www.newscientist.com/article/2396976-is-cannabis-today-really-much-more-potent-than-50-years-ago/#:~:text=The%20data%20shows%20a%20clear,has%20increased%20more%20than%20tenfold.</a:t>
            </a:r>
            <a:endParaRPr lang="en-US" altLang="en-US" dirty="0"/>
          </a:p>
        </p:txBody>
      </p:sp>
      <p:sp>
        <p:nvSpPr>
          <p:cNvPr id="20484" name="Slide Number Placeholder 3">
            <a:extLst>
              <a:ext uri="{FF2B5EF4-FFF2-40B4-BE49-F238E27FC236}">
                <a16:creationId xmlns:a16="http://schemas.microsoft.com/office/drawing/2014/main" id="{4D417B96-6003-4865-B141-A14ED00736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5650" indent="-290513">
              <a:defRPr>
                <a:solidFill>
                  <a:schemeClr val="tx1"/>
                </a:solidFill>
                <a:latin typeface="Arial" panose="020B0604020202020204" pitchFamily="34" charset="0"/>
                <a:cs typeface="Arial" panose="020B0604020202020204" pitchFamily="34" charset="0"/>
              </a:defRPr>
            </a:lvl2pPr>
            <a:lvl3pPr marL="1163638" indent="-231775">
              <a:defRPr>
                <a:solidFill>
                  <a:schemeClr val="tx1"/>
                </a:solidFill>
                <a:latin typeface="Arial" panose="020B0604020202020204" pitchFamily="34" charset="0"/>
                <a:cs typeface="Arial" panose="020B0604020202020204" pitchFamily="34" charset="0"/>
              </a:defRPr>
            </a:lvl3pPr>
            <a:lvl4pPr marL="1630363" indent="-231775">
              <a:defRPr>
                <a:solidFill>
                  <a:schemeClr val="tx1"/>
                </a:solidFill>
                <a:latin typeface="Arial" panose="020B0604020202020204" pitchFamily="34" charset="0"/>
                <a:cs typeface="Arial" panose="020B0604020202020204" pitchFamily="34" charset="0"/>
              </a:defRPr>
            </a:lvl4pPr>
            <a:lvl5pPr marL="2095500" indent="-231775">
              <a:defRPr>
                <a:solidFill>
                  <a:schemeClr val="tx1"/>
                </a:solidFill>
                <a:latin typeface="Arial" panose="020B0604020202020204" pitchFamily="34" charset="0"/>
                <a:cs typeface="Arial" panose="020B0604020202020204" pitchFamily="34" charset="0"/>
              </a:defRPr>
            </a:lvl5pPr>
            <a:lvl6pPr marL="25527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99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1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43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A7AD9A0-D43F-483B-8999-EACBFB20B963}" type="slidenum">
              <a:rPr lang="en-US" altLang="en-US">
                <a:solidFill>
                  <a:srgbClr val="000000"/>
                </a:solidFill>
                <a:latin typeface="Calibri" panose="020F0502020204030204" pitchFamily="34" charset="0"/>
              </a:rPr>
              <a:pPr/>
              <a:t>12</a:t>
            </a:fld>
            <a:endParaRPr lang="en-US" altLang="en-US" dirty="0">
              <a:solidFill>
                <a:srgbClr val="000000"/>
              </a:solidFill>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23EAD579-ACA6-4575-B4FD-0C39058D31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94F2361E-CCD8-4BF7-9471-4E17A7120E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b="1" dirty="0"/>
              <a:t>This slide contains animations.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b="1" dirty="0"/>
              <a:t>Each mouse click will advance to the next item on the slide.</a:t>
            </a:r>
          </a:p>
          <a:p>
            <a:pPr eaLnBrk="1" hangingPunct="1">
              <a:spcBef>
                <a:spcPct val="0"/>
              </a:spcBef>
            </a:pPr>
            <a:endParaRPr lang="en-US" altLang="en-US" b="1" dirty="0"/>
          </a:p>
          <a:p>
            <a:pPr eaLnBrk="1" hangingPunct="1">
              <a:spcBef>
                <a:spcPct val="0"/>
              </a:spcBef>
            </a:pPr>
            <a:r>
              <a:rPr lang="en-US" altLang="en-US" b="1" dirty="0"/>
              <a:t>Teacher Notes:</a:t>
            </a:r>
            <a:endParaRPr lang="en-US" altLang="en-US"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About 1 in 6 teens who use marijuana become addicted. </a:t>
            </a:r>
          </a:p>
          <a:p>
            <a:pPr eaLnBrk="1" hangingPunct="1">
              <a:spcBef>
                <a:spcPct val="0"/>
              </a:spcBef>
            </a:pPr>
            <a:r>
              <a:rPr lang="en-US" altLang="en-US" dirty="0"/>
              <a:t>It is estimated that 11% (about 1 in 10) of adults who use marijuana will become dependent on it.</a:t>
            </a:r>
          </a:p>
          <a:p>
            <a:pPr eaLnBrk="1" hangingPunct="1">
              <a:spcBef>
                <a:spcPct val="0"/>
              </a:spcBef>
            </a:pPr>
            <a:endParaRPr lang="en-US" altLang="en-US" dirty="0"/>
          </a:p>
          <a:p>
            <a:r>
              <a:rPr lang="en-US" altLang="en-US" sz="1200" b="0" i="0" kern="1200" dirty="0">
                <a:solidFill>
                  <a:schemeClr val="tx1"/>
                </a:solidFill>
                <a:effectLst/>
                <a:latin typeface="+mn-lt"/>
                <a:ea typeface="+mn-ea"/>
                <a:cs typeface="+mn-cs"/>
              </a:rPr>
              <a:t>https://www.samhsa.gov/marijuana</a:t>
            </a:r>
          </a:p>
          <a:p>
            <a:pPr eaLnBrk="1" hangingPunct="1">
              <a:spcBef>
                <a:spcPct val="0"/>
              </a:spcBef>
            </a:pPr>
            <a:endParaRPr lang="en-US" altLang="en-US" dirty="0"/>
          </a:p>
        </p:txBody>
      </p:sp>
      <p:sp>
        <p:nvSpPr>
          <p:cNvPr id="34820" name="Slide Number Placeholder 3">
            <a:extLst>
              <a:ext uri="{FF2B5EF4-FFF2-40B4-BE49-F238E27FC236}">
                <a16:creationId xmlns:a16="http://schemas.microsoft.com/office/drawing/2014/main" id="{324363AB-99FB-4319-AFE8-7D8234B260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DB081B1-5977-4B25-93D8-16995DD7959B}" type="slidenum">
              <a:rPr lang="en-US" altLang="en-US"/>
              <a:pPr>
                <a:spcBef>
                  <a:spcPct val="0"/>
                </a:spcBef>
              </a:pPr>
              <a:t>13</a:t>
            </a:fld>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PLEASE NOTE THAT THE VIDEO MAY ONLY PLAY IN “SLIDE SHOW” MODE. </a:t>
            </a:r>
          </a:p>
          <a:p>
            <a:r>
              <a:rPr lang="en-US" sz="1200" b="1" dirty="0">
                <a:latin typeface="+mn-lt"/>
              </a:rPr>
              <a:t>PLEASE ALLOW SEVERAL SECONDS FOR VIDEO TO LOAD.</a:t>
            </a:r>
          </a:p>
          <a:p>
            <a:endParaRPr lang="en-US" sz="1200" b="1" dirty="0">
              <a:latin typeface="+mn-lt"/>
            </a:endParaRPr>
          </a:p>
          <a:p>
            <a:r>
              <a:rPr lang="en-US" sz="1200" b="0" i="0" u="none" dirty="0">
                <a:latin typeface="+mn-lt"/>
              </a:rPr>
              <a:t>Video Link</a:t>
            </a:r>
            <a:r>
              <a:rPr lang="en-US" sz="1200" b="0" i="1" u="none" dirty="0">
                <a:latin typeface="+mn-lt"/>
              </a:rPr>
              <a:t>: </a:t>
            </a:r>
            <a:r>
              <a:rPr lang="en-US" sz="1200" u="sng" dirty="0">
                <a:solidFill>
                  <a:srgbClr val="0563C1"/>
                </a:solidFill>
                <a:effectLst/>
                <a:latin typeface="+mn-lt"/>
                <a:ea typeface="Calibri" panose="020F0502020204030204" pitchFamily="34" charset="0"/>
                <a:cs typeface="Times New Roman" panose="02020603050405020304" pitchFamily="18" charset="0"/>
                <a:hlinkClick r:id="rId3"/>
              </a:rPr>
              <a:t>https://www.youtube.com/watch?v=MbOAKmzKmJo&amp;t=1s</a:t>
            </a:r>
            <a:endParaRPr lang="en-US" sz="1200" b="1" dirty="0">
              <a:latin typeface="+mn-lt"/>
            </a:endParaRPr>
          </a:p>
        </p:txBody>
      </p:sp>
      <p:sp>
        <p:nvSpPr>
          <p:cNvPr id="4" name="Slide Number Placeholder 3"/>
          <p:cNvSpPr>
            <a:spLocks noGrp="1"/>
          </p:cNvSpPr>
          <p:nvPr>
            <p:ph type="sldNum" sz="quarter" idx="5"/>
          </p:nvPr>
        </p:nvSpPr>
        <p:spPr/>
        <p:txBody>
          <a:bodyPr/>
          <a:lstStyle/>
          <a:p>
            <a:fld id="{552C57D4-8FDE-439E-910E-D48BC190A761}" type="slidenum">
              <a:rPr lang="en-US" altLang="en-US" smtClean="0"/>
              <a:pPr/>
              <a:t>14</a:t>
            </a:fld>
            <a:endParaRPr lang="en-US" altLang="en-US" dirty="0"/>
          </a:p>
        </p:txBody>
      </p:sp>
    </p:spTree>
    <p:extLst>
      <p:ext uri="{BB962C8B-B14F-4D97-AF65-F5344CB8AC3E}">
        <p14:creationId xmlns:p14="http://schemas.microsoft.com/office/powerpoint/2010/main" val="958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Group Activity:</a:t>
            </a:r>
          </a:p>
          <a:p>
            <a:r>
              <a:rPr lang="en-US" dirty="0"/>
              <a:t>Ask the class “What are the effects of using marijuana?”</a:t>
            </a:r>
          </a:p>
          <a:p>
            <a:r>
              <a:rPr lang="en-US" dirty="0"/>
              <a:t>Write student answers on the board.</a:t>
            </a:r>
          </a:p>
          <a:p>
            <a:r>
              <a:rPr lang="en-US" dirty="0"/>
              <a:t>Proceed to show the next two slides.</a:t>
            </a:r>
          </a:p>
        </p:txBody>
      </p:sp>
      <p:sp>
        <p:nvSpPr>
          <p:cNvPr id="4" name="Slide Number Placeholder 3"/>
          <p:cNvSpPr>
            <a:spLocks noGrp="1"/>
          </p:cNvSpPr>
          <p:nvPr>
            <p:ph type="sldNum" sz="quarter" idx="5"/>
          </p:nvPr>
        </p:nvSpPr>
        <p:spPr/>
        <p:txBody>
          <a:bodyPr/>
          <a:lstStyle/>
          <a:p>
            <a:fld id="{552C57D4-8FDE-439E-910E-D48BC190A761}" type="slidenum">
              <a:rPr lang="en-US" altLang="en-US" smtClean="0"/>
              <a:pPr/>
              <a:t>15</a:t>
            </a:fld>
            <a:endParaRPr lang="en-US" altLang="en-US" dirty="0"/>
          </a:p>
        </p:txBody>
      </p:sp>
    </p:spTree>
    <p:extLst>
      <p:ext uri="{BB962C8B-B14F-4D97-AF65-F5344CB8AC3E}">
        <p14:creationId xmlns:p14="http://schemas.microsoft.com/office/powerpoint/2010/main" val="2555238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b="1" dirty="0"/>
              <a:t>Teacher Comments:</a:t>
            </a:r>
            <a:endParaRPr lang="en-US" altLang="en-US" dirty="0"/>
          </a:p>
          <a:p>
            <a:pPr marL="171450" indent="-171450">
              <a:buFont typeface="Arial"/>
              <a:buChar char="•"/>
            </a:pPr>
            <a:r>
              <a:rPr lang="en-US" dirty="0"/>
              <a:t>Every time a drug is used, including marijuana, there are risks</a:t>
            </a:r>
            <a:r>
              <a:rPr lang="en-US" i="1" dirty="0"/>
              <a:t>. </a:t>
            </a:r>
            <a:endParaRPr lang="en-US" dirty="0">
              <a:ea typeface="Calibri"/>
              <a:cs typeface="Calibri"/>
            </a:endParaRPr>
          </a:p>
          <a:p>
            <a:pPr marL="171450" indent="-171450">
              <a:buFont typeface="Arial"/>
              <a:buChar char="•"/>
            </a:pPr>
            <a:r>
              <a:rPr lang="en-US" altLang="en-US" dirty="0"/>
              <a:t>No one can control the effects marijuana will have.  </a:t>
            </a:r>
            <a:endParaRPr lang="en-US" altLang="en-US" dirty="0">
              <a:ea typeface="Calibri"/>
              <a:cs typeface="Calibri"/>
            </a:endParaRPr>
          </a:p>
          <a:p>
            <a:pPr marL="171450" indent="-171450">
              <a:buFont typeface="Arial"/>
              <a:buChar char="•"/>
            </a:pPr>
            <a:r>
              <a:rPr lang="en-US" altLang="en-US" dirty="0"/>
              <a:t>Effects for the same person using marijuana may be different over time.  </a:t>
            </a:r>
            <a:endParaRPr lang="en-US" altLang="en-US" dirty="0">
              <a:ea typeface="Calibri"/>
              <a:cs typeface="Calibri"/>
            </a:endParaRPr>
          </a:p>
          <a:p>
            <a:pPr marL="171450" indent="-171450">
              <a:buFont typeface="Arial"/>
              <a:buChar char="•"/>
            </a:pPr>
            <a:r>
              <a:rPr lang="en-US" altLang="en-US" dirty="0"/>
              <a:t>Some effects such as concentration/learning problems, and paranoia (unreasonable fear)/panic can last for days after marijuana is used.</a:t>
            </a:r>
            <a:endParaRPr lang="en-US" altLang="en-US" dirty="0">
              <a:ea typeface="Calibri"/>
              <a:cs typeface="Calibri"/>
            </a:endParaRPr>
          </a:p>
          <a:p>
            <a:endParaRPr lang="en-US" altLang="en-US" i="1" dirty="0">
              <a:ea typeface="Calibri"/>
              <a:cs typeface="Calibri"/>
            </a:endParaRPr>
          </a:p>
          <a:p>
            <a:pPr marL="274320" indent="-274320">
              <a:spcAft>
                <a:spcPts val="0"/>
              </a:spcAft>
              <a:defRPr/>
            </a:pPr>
            <a:r>
              <a:rPr lang="en-US" dirty="0"/>
              <a:t>Scholastic, NIDA, NIH, Department of HHS. Real News About Drugs and Your Body, 2023</a:t>
            </a:r>
            <a:endParaRPr lang="en-US" dirty="0">
              <a:cs typeface="Calibri"/>
            </a:endParaRPr>
          </a:p>
          <a:p>
            <a:pPr marL="274320" marR="0" indent="-274320" algn="l" defTabSz="914400">
              <a:lnSpc>
                <a:spcPct val="100000"/>
              </a:lnSpc>
              <a:spcBef>
                <a:spcPct val="30000"/>
              </a:spcBef>
              <a:spcAft>
                <a:spcPts val="0"/>
              </a:spcAft>
              <a:buNone/>
              <a:tabLst/>
              <a:defRPr/>
            </a:pPr>
            <a:r>
              <a:rPr lang="en-US" dirty="0">
                <a:hlinkClick r:id="rId3"/>
              </a:rPr>
              <a:t>https://nida.nih.gov/sites/default/files/NIDA_YR20_INS1_StudentMagazine.pdf</a:t>
            </a:r>
            <a:endParaRPr lang="en-US" dirty="0"/>
          </a:p>
          <a:p>
            <a:pPr marL="274320" indent="-274320">
              <a:spcAft>
                <a:spcPts val="0"/>
              </a:spcAft>
            </a:pPr>
            <a:endParaRPr lang="en-US" dirty="0">
              <a:cs typeface="Calibri"/>
            </a:endParaRPr>
          </a:p>
          <a:p>
            <a:endParaRPr lang="en-US" dirty="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C2D6E96-FF22-4CFE-8FB2-8F14906F972A}" type="slidenum">
              <a:rPr lang="en-US" altLang="en-US" smtClean="0"/>
              <a:pPr>
                <a:spcBef>
                  <a:spcPct val="0"/>
                </a:spcBef>
              </a:pPr>
              <a:t>16</a:t>
            </a:fld>
            <a:endParaRPr lang="en-US" altLang="en-US"/>
          </a:p>
        </p:txBody>
      </p:sp>
    </p:spTree>
    <p:extLst>
      <p:ext uri="{BB962C8B-B14F-4D97-AF65-F5344CB8AC3E}">
        <p14:creationId xmlns:p14="http://schemas.microsoft.com/office/powerpoint/2010/main" val="2647082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altLang="en-US" b="1" dirty="0">
                <a:solidFill>
                  <a:schemeClr val="tx1"/>
                </a:solidFill>
                <a:latin typeface="+mn-lt"/>
              </a:rPr>
              <a:t>Teacher Comments:</a:t>
            </a:r>
          </a:p>
          <a:p>
            <a:pPr>
              <a:defRPr/>
            </a:pPr>
            <a:r>
              <a:rPr lang="en-US" altLang="en-US" dirty="0">
                <a:solidFill>
                  <a:schemeClr val="tx1"/>
                </a:solidFill>
                <a:latin typeface="+mn-lt"/>
              </a:rPr>
              <a:t>There can be many negative long-term </a:t>
            </a:r>
            <a:r>
              <a:rPr lang="en-US" altLang="en-US" dirty="0">
                <a:solidFill>
                  <a:schemeClr val="tx1"/>
                </a:solidFill>
              </a:rPr>
              <a:t>problems </a:t>
            </a:r>
            <a:r>
              <a:rPr lang="en-US" altLang="en-US" dirty="0">
                <a:solidFill>
                  <a:schemeClr val="tx1"/>
                </a:solidFill>
                <a:latin typeface="+mn-lt"/>
              </a:rPr>
              <a:t>when someone uses marijuana.</a:t>
            </a:r>
            <a:r>
              <a:rPr lang="en-US" altLang="en-US" dirty="0">
                <a:solidFill>
                  <a:schemeClr val="tx1"/>
                </a:solidFill>
              </a:rPr>
              <a:t> </a:t>
            </a:r>
            <a:endParaRPr lang="en-US" altLang="en-US" dirty="0">
              <a:solidFill>
                <a:schemeClr val="tx1"/>
              </a:solidFill>
              <a:latin typeface="+mn-lt"/>
              <a:cs typeface="Calibri"/>
            </a:endParaRPr>
          </a:p>
          <a:p>
            <a:pPr>
              <a:defRPr/>
            </a:pPr>
            <a:endParaRPr lang="en-US" altLang="en-US" dirty="0">
              <a:solidFill>
                <a:schemeClr val="tx1"/>
              </a:solidFill>
            </a:endParaRPr>
          </a:p>
          <a:p>
            <a:pPr marL="274320" indent="-274320">
              <a:spcAft>
                <a:spcPts val="0"/>
              </a:spcAft>
              <a:defRPr/>
            </a:pPr>
            <a:r>
              <a:rPr lang="en-US" dirty="0">
                <a:solidFill>
                  <a:schemeClr val="tx1"/>
                </a:solidFill>
              </a:rPr>
              <a:t>Scholastic, NIDA, NIH, Department of HHS. Real News About Drugs and Your Body, 2023</a:t>
            </a:r>
            <a:endParaRPr lang="en-US" dirty="0">
              <a:solidFill>
                <a:schemeClr val="tx1"/>
              </a:solidFill>
              <a:cs typeface="Calibri"/>
            </a:endParaRPr>
          </a:p>
          <a:p>
            <a:pPr marL="274320" indent="-274320">
              <a:spcAft>
                <a:spcPts val="0"/>
              </a:spcAft>
              <a:defRPr/>
            </a:pPr>
            <a:r>
              <a:rPr lang="en-US" dirty="0">
                <a:solidFill>
                  <a:schemeClr val="tx1"/>
                </a:solidFill>
                <a:hlinkClick r:id="rId3">
                  <a:extLst>
                    <a:ext uri="{A12FA001-AC4F-418D-AE19-62706E023703}">
                      <ahyp:hlinkClr xmlns:ahyp="http://schemas.microsoft.com/office/drawing/2018/hyperlinkcolor" val="tx"/>
                    </a:ext>
                  </a:extLst>
                </a:hlinkClick>
              </a:rPr>
              <a:t>https://nida.nih.gov/sites/default/files/NIDA_YR20_INS1_StudentMagazine.pdf</a:t>
            </a:r>
            <a:endParaRPr lang="en-US" dirty="0">
              <a:solidFill>
                <a:schemeClr val="tx1"/>
              </a:solidFill>
            </a:endParaRPr>
          </a:p>
          <a:p>
            <a:pPr>
              <a:defRPr/>
            </a:pPr>
            <a:endParaRPr lang="en-US" altLang="en-US" dirty="0">
              <a:solidFill>
                <a:schemeClr val="tx1"/>
              </a:solidFill>
              <a:cs typeface="Calibri"/>
            </a:endParaRPr>
          </a:p>
          <a:p>
            <a:pPr>
              <a:defRPr/>
            </a:pPr>
            <a:r>
              <a:rPr lang="en-US" altLang="en-US" dirty="0">
                <a:solidFill>
                  <a:schemeClr val="tx1"/>
                </a:solidFill>
                <a:cs typeface="Calibri"/>
              </a:rPr>
              <a:t>Centers for Disease Control and Prevention</a:t>
            </a:r>
          </a:p>
          <a:p>
            <a:pPr>
              <a:defRPr/>
            </a:pPr>
            <a:r>
              <a:rPr lang="en-US" altLang="en-US" dirty="0">
                <a:solidFill>
                  <a:schemeClr val="tx1"/>
                </a:solidFill>
                <a:cs typeface="Calibri"/>
              </a:rPr>
              <a:t>https://www.cdc.gov/cannabis/health-effects/brain-health.html</a:t>
            </a:r>
            <a:endParaRPr lang="en-US" dirty="0">
              <a:solidFill>
                <a:schemeClr val="tx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solidFill>
                <a:schemeClr val="tx1"/>
              </a:solidFill>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cs typeface="Calibri"/>
              </a:rPr>
              <a:t>https://www.upi.com/Health_News/2021/06/16/marijuana-teens-brain-development-study/4721623852022/</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C6986FC-0C1D-44ED-949F-222EBE77A257}" type="slidenum">
              <a:rPr lang="en-US" altLang="en-US" smtClean="0"/>
              <a:pPr>
                <a:spcBef>
                  <a:spcPct val="0"/>
                </a:spcBef>
              </a:pPr>
              <a:t>17</a:t>
            </a:fld>
            <a:endParaRPr lang="en-US" altLang="en-US"/>
          </a:p>
        </p:txBody>
      </p:sp>
    </p:spTree>
    <p:extLst>
      <p:ext uri="{BB962C8B-B14F-4D97-AF65-F5344CB8AC3E}">
        <p14:creationId xmlns:p14="http://schemas.microsoft.com/office/powerpoint/2010/main" val="2261887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9E301A58-FC0A-4C18-940E-48A116F572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6EDF0497-CAE3-43CA-A945-D803C5AE8A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latin typeface="+mn-lt"/>
              </a:rPr>
              <a:t>This slide contains animations.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latin typeface="+mn-lt"/>
              </a:rPr>
              <a:t>Each mouse click will advance to the next item on the slide.</a:t>
            </a:r>
          </a:p>
          <a:p>
            <a:endParaRPr lang="en-US" altLang="en-US" b="1" dirty="0">
              <a:latin typeface="+mn-lt"/>
            </a:endParaRPr>
          </a:p>
          <a:p>
            <a:r>
              <a:rPr lang="en-US" altLang="en-US" b="1" dirty="0">
                <a:latin typeface="+mn-lt"/>
              </a:rPr>
              <a:t>Teacher Notes:</a:t>
            </a:r>
          </a:p>
          <a:p>
            <a:r>
              <a:rPr lang="en-US" b="0" i="0" dirty="0">
                <a:solidFill>
                  <a:srgbClr val="212121"/>
                </a:solidFill>
                <a:effectLst/>
                <a:highlight>
                  <a:srgbClr val="FFFFFF"/>
                </a:highlight>
                <a:latin typeface="+mn-lt"/>
              </a:rPr>
              <a:t>Though cannabis vaping is thought to generate fewer toxic emissions than cannabis smoking, it has been </a:t>
            </a:r>
          </a:p>
          <a:p>
            <a:r>
              <a:rPr lang="en-US" b="0" i="0" dirty="0">
                <a:solidFill>
                  <a:srgbClr val="212121"/>
                </a:solidFill>
                <a:effectLst/>
                <a:highlight>
                  <a:srgbClr val="FFFFFF"/>
                </a:highlight>
                <a:latin typeface="+mn-lt"/>
              </a:rPr>
              <a:t>associated with several cases of acute lung injury and often involves high-potency forms of cannabis, </a:t>
            </a:r>
          </a:p>
          <a:p>
            <a:r>
              <a:rPr lang="en-US" b="0" i="0" dirty="0">
                <a:solidFill>
                  <a:srgbClr val="212121"/>
                </a:solidFill>
                <a:effectLst/>
                <a:highlight>
                  <a:srgbClr val="FFFFFF"/>
                </a:highlight>
                <a:latin typeface="+mn-lt"/>
              </a:rPr>
              <a:t>exposing youth to several acute and long-term health risks.</a:t>
            </a:r>
            <a:endParaRPr lang="en-US" sz="1200" b="0" i="0" kern="1200" dirty="0">
              <a:solidFill>
                <a:schemeClr val="tx1"/>
              </a:solidFill>
              <a:effectLst/>
              <a:latin typeface="+mn-lt"/>
              <a:ea typeface="+mn-ea"/>
              <a:cs typeface="+mn-cs"/>
            </a:endParaRPr>
          </a:p>
          <a:p>
            <a:endParaRPr lang="en-US" altLang="en-US" sz="1200" b="0" i="0" kern="1200" dirty="0">
              <a:solidFill>
                <a:schemeClr val="tx1"/>
              </a:solidFill>
              <a:effectLst/>
              <a:latin typeface="+mn-lt"/>
              <a:ea typeface="+mn-ea"/>
              <a:cs typeface="+mn-cs"/>
            </a:endParaRPr>
          </a:p>
          <a:p>
            <a:r>
              <a:rPr lang="en-US" b="0" i="0" dirty="0">
                <a:solidFill>
                  <a:srgbClr val="212121"/>
                </a:solidFill>
                <a:effectLst/>
                <a:highlight>
                  <a:srgbClr val="FFFFFF"/>
                </a:highlight>
                <a:latin typeface="+mn-lt"/>
              </a:rPr>
              <a:t>Chadi N, Minato C, Stanwick R. Cannabis vaping: Understanding the health risks of a rapidly emerging trend. </a:t>
            </a:r>
          </a:p>
          <a:p>
            <a:r>
              <a:rPr lang="en-US" b="0" i="1" dirty="0">
                <a:solidFill>
                  <a:srgbClr val="212121"/>
                </a:solidFill>
                <a:effectLst/>
                <a:highlight>
                  <a:srgbClr val="FFFFFF"/>
                </a:highlight>
                <a:latin typeface="+mn-lt"/>
              </a:rPr>
              <a:t>Pediatric Child Health</a:t>
            </a:r>
            <a:r>
              <a:rPr lang="en-US" b="0" i="0" dirty="0">
                <a:solidFill>
                  <a:srgbClr val="212121"/>
                </a:solidFill>
                <a:effectLst/>
                <a:highlight>
                  <a:srgbClr val="FFFFFF"/>
                </a:highlight>
                <a:latin typeface="+mn-lt"/>
              </a:rPr>
              <a:t>. 2020;25(Suppl 1):S16-S20. doi:10.1093/</a:t>
            </a:r>
            <a:r>
              <a:rPr lang="en-US" b="0" i="0" dirty="0" err="1">
                <a:solidFill>
                  <a:srgbClr val="212121"/>
                </a:solidFill>
                <a:effectLst/>
                <a:highlight>
                  <a:srgbClr val="FFFFFF"/>
                </a:highlight>
                <a:latin typeface="+mn-lt"/>
              </a:rPr>
              <a:t>pch</a:t>
            </a:r>
            <a:r>
              <a:rPr lang="en-US" b="0" i="0" dirty="0">
                <a:solidFill>
                  <a:srgbClr val="212121"/>
                </a:solidFill>
                <a:effectLst/>
                <a:highlight>
                  <a:srgbClr val="FFFFFF"/>
                </a:highlight>
                <a:latin typeface="+mn-lt"/>
              </a:rPr>
              <a:t>/pxaa016</a:t>
            </a:r>
            <a:endParaRPr lang="en-US" altLang="en-US" dirty="0">
              <a:latin typeface="+mn-lt"/>
            </a:endParaRPr>
          </a:p>
          <a:p>
            <a:endParaRPr lang="en-US" altLang="en-US" dirty="0"/>
          </a:p>
        </p:txBody>
      </p:sp>
      <p:sp>
        <p:nvSpPr>
          <p:cNvPr id="28676" name="Slide Number Placeholder 3">
            <a:extLst>
              <a:ext uri="{FF2B5EF4-FFF2-40B4-BE49-F238E27FC236}">
                <a16:creationId xmlns:a16="http://schemas.microsoft.com/office/drawing/2014/main" id="{80BAE267-B14F-43CD-93CF-1107A7C3C3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5650" indent="-290513">
              <a:defRPr>
                <a:solidFill>
                  <a:schemeClr val="tx1"/>
                </a:solidFill>
                <a:latin typeface="Arial" panose="020B0604020202020204" pitchFamily="34" charset="0"/>
                <a:cs typeface="Arial" panose="020B0604020202020204" pitchFamily="34" charset="0"/>
              </a:defRPr>
            </a:lvl2pPr>
            <a:lvl3pPr marL="1163638" indent="-231775">
              <a:defRPr>
                <a:solidFill>
                  <a:schemeClr val="tx1"/>
                </a:solidFill>
                <a:latin typeface="Arial" panose="020B0604020202020204" pitchFamily="34" charset="0"/>
                <a:cs typeface="Arial" panose="020B0604020202020204" pitchFamily="34" charset="0"/>
              </a:defRPr>
            </a:lvl3pPr>
            <a:lvl4pPr marL="1630363" indent="-231775">
              <a:defRPr>
                <a:solidFill>
                  <a:schemeClr val="tx1"/>
                </a:solidFill>
                <a:latin typeface="Arial" panose="020B0604020202020204" pitchFamily="34" charset="0"/>
                <a:cs typeface="Arial" panose="020B0604020202020204" pitchFamily="34" charset="0"/>
              </a:defRPr>
            </a:lvl4pPr>
            <a:lvl5pPr marL="2095500" indent="-231775">
              <a:defRPr>
                <a:solidFill>
                  <a:schemeClr val="tx1"/>
                </a:solidFill>
                <a:latin typeface="Arial" panose="020B0604020202020204" pitchFamily="34" charset="0"/>
                <a:cs typeface="Arial" panose="020B0604020202020204" pitchFamily="34" charset="0"/>
              </a:defRPr>
            </a:lvl5pPr>
            <a:lvl6pPr marL="25527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99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1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43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318FF9E-7751-4D8A-A803-E6B4DF6E9BCA}" type="slidenum">
              <a:rPr lang="en-US" altLang="en-US">
                <a:latin typeface="Calibri" panose="020F0502020204030204" pitchFamily="34" charset="0"/>
              </a:rPr>
              <a:pPr/>
              <a:t>18</a:t>
            </a:fld>
            <a:endParaRPr lang="en-US" altLang="en-US" dirty="0">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1A429EFB-76F3-4116-8CA1-4F84E592AD5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C4ED2745-C99B-4435-9F4C-C7FCED0644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This slide contains animations. </a:t>
            </a:r>
          </a:p>
          <a:p>
            <a:pPr eaLnBrk="1" hangingPunct="1">
              <a:spcBef>
                <a:spcPct val="0"/>
              </a:spcBef>
            </a:pPr>
            <a:r>
              <a:rPr lang="en-US" altLang="en-US" b="1" dirty="0"/>
              <a:t>Each mouse click will advance to the next item on the slide.</a:t>
            </a:r>
          </a:p>
          <a:p>
            <a:endParaRPr lang="en-US" altLang="en-US" dirty="0"/>
          </a:p>
          <a:p>
            <a:r>
              <a:rPr lang="en-US" altLang="en-US" dirty="0"/>
              <a:t>https://www.healthychildren.org/English/ages-stages/teen/substance-abuse/Pages/Edible-Marijuana-Dangers.aspx</a:t>
            </a:r>
          </a:p>
        </p:txBody>
      </p:sp>
      <p:sp>
        <p:nvSpPr>
          <p:cNvPr id="22532" name="Slide Number Placeholder 3">
            <a:extLst>
              <a:ext uri="{FF2B5EF4-FFF2-40B4-BE49-F238E27FC236}">
                <a16:creationId xmlns:a16="http://schemas.microsoft.com/office/drawing/2014/main" id="{85B33EEC-EB8A-47A8-B33D-B6D57BAA0B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5650" indent="-290513">
              <a:defRPr>
                <a:solidFill>
                  <a:schemeClr val="tx1"/>
                </a:solidFill>
                <a:latin typeface="Arial" panose="020B0604020202020204" pitchFamily="34" charset="0"/>
                <a:cs typeface="Arial" panose="020B0604020202020204" pitchFamily="34" charset="0"/>
              </a:defRPr>
            </a:lvl2pPr>
            <a:lvl3pPr marL="1163638" indent="-231775">
              <a:defRPr>
                <a:solidFill>
                  <a:schemeClr val="tx1"/>
                </a:solidFill>
                <a:latin typeface="Arial" panose="020B0604020202020204" pitchFamily="34" charset="0"/>
                <a:cs typeface="Arial" panose="020B0604020202020204" pitchFamily="34" charset="0"/>
              </a:defRPr>
            </a:lvl3pPr>
            <a:lvl4pPr marL="1630363" indent="-231775">
              <a:defRPr>
                <a:solidFill>
                  <a:schemeClr val="tx1"/>
                </a:solidFill>
                <a:latin typeface="Arial" panose="020B0604020202020204" pitchFamily="34" charset="0"/>
                <a:cs typeface="Arial" panose="020B0604020202020204" pitchFamily="34" charset="0"/>
              </a:defRPr>
            </a:lvl4pPr>
            <a:lvl5pPr marL="2095500" indent="-231775">
              <a:defRPr>
                <a:solidFill>
                  <a:schemeClr val="tx1"/>
                </a:solidFill>
                <a:latin typeface="Arial" panose="020B0604020202020204" pitchFamily="34" charset="0"/>
                <a:cs typeface="Arial" panose="020B0604020202020204" pitchFamily="34" charset="0"/>
              </a:defRPr>
            </a:lvl5pPr>
            <a:lvl6pPr marL="25527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99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1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43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491BB80-47FC-4A6E-A504-0C42102D9851}" type="slidenum">
              <a:rPr lang="en-US" altLang="en-US">
                <a:latin typeface="Calibri" panose="020F0502020204030204" pitchFamily="34" charset="0"/>
              </a:rPr>
              <a:pPr/>
              <a:t>19</a:t>
            </a:fld>
            <a:endParaRPr lang="en-US" altLang="en-US" dirty="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1C4BBADD-46F4-46BA-B552-DCC3C9C2DC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C59A9DEC-3A40-4263-BE79-7300F2F46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r>
              <a:rPr lang="en-US" altLang="en-US" sz="1400" b="1" dirty="0">
                <a:latin typeface="+mn-lt"/>
              </a:rPr>
              <a:t>A Reminder – some of the following slides have</a:t>
            </a:r>
          </a:p>
          <a:p>
            <a:r>
              <a:rPr lang="en-US" altLang="en-US" sz="1400" b="1" dirty="0">
                <a:latin typeface="+mn-lt"/>
              </a:rPr>
              <a:t>TEACHER COMMENTS, statements that may be used in class to enhance the lesson, and/or</a:t>
            </a:r>
          </a:p>
          <a:p>
            <a:r>
              <a:rPr lang="en-US" altLang="en-US" sz="1400" b="1" dirty="0">
                <a:latin typeface="+mn-lt"/>
              </a:rPr>
              <a:t>TEACHER NOTES, supplemental information for teachers</a:t>
            </a:r>
          </a:p>
          <a:p>
            <a:endParaRPr lang="en-US" altLang="en-US" sz="1400" dirty="0">
              <a:latin typeface="+mn-lt"/>
            </a:endParaRPr>
          </a:p>
          <a:p>
            <a:r>
              <a:rPr lang="en-US" altLang="en-US" sz="1400" b="1" dirty="0">
                <a:latin typeface="+mn-lt"/>
              </a:rPr>
              <a:t>Teacher Notes: </a:t>
            </a:r>
          </a:p>
          <a:p>
            <a:pPr algn="l"/>
            <a:r>
              <a:rPr lang="en-US" sz="1400" b="0" i="0" dirty="0">
                <a:solidFill>
                  <a:srgbClr val="474747"/>
                </a:solidFill>
                <a:effectLst/>
                <a:highlight>
                  <a:srgbClr val="FFFFFF"/>
                </a:highlight>
                <a:latin typeface="+mn-lt"/>
              </a:rPr>
              <a:t>What is marijuana?</a:t>
            </a:r>
          </a:p>
          <a:p>
            <a:pPr algn="l"/>
            <a:r>
              <a:rPr lang="en-US" sz="1400" b="0" i="0" dirty="0">
                <a:solidFill>
                  <a:srgbClr val="474747"/>
                </a:solidFill>
                <a:effectLst/>
                <a:highlight>
                  <a:srgbClr val="FFFFFF"/>
                </a:highlight>
                <a:latin typeface="+mn-lt"/>
              </a:rPr>
              <a:t>Marijuana refers to the dried leaves, flowers, stems, and seeds from the </a:t>
            </a:r>
            <a:r>
              <a:rPr lang="en-US" sz="1400" b="0" i="1" dirty="0">
                <a:solidFill>
                  <a:srgbClr val="474747"/>
                </a:solidFill>
                <a:effectLst/>
                <a:highlight>
                  <a:srgbClr val="FFFFFF"/>
                </a:highlight>
                <a:latin typeface="+mn-lt"/>
              </a:rPr>
              <a:t>Cannabis sativa</a:t>
            </a:r>
            <a:r>
              <a:rPr lang="en-US" sz="1400" b="0" i="0" dirty="0">
                <a:solidFill>
                  <a:srgbClr val="474747"/>
                </a:solidFill>
                <a:effectLst/>
                <a:highlight>
                  <a:srgbClr val="FFFFFF"/>
                </a:highlight>
                <a:latin typeface="+mn-lt"/>
              </a:rPr>
              <a:t> or </a:t>
            </a:r>
            <a:r>
              <a:rPr lang="en-US" sz="1400" b="0" i="1" dirty="0">
                <a:solidFill>
                  <a:srgbClr val="474747"/>
                </a:solidFill>
                <a:effectLst/>
                <a:highlight>
                  <a:srgbClr val="FFFFFF"/>
                </a:highlight>
                <a:latin typeface="+mn-lt"/>
              </a:rPr>
              <a:t>Cannabis indica</a:t>
            </a:r>
            <a:r>
              <a:rPr lang="en-US" sz="1400" b="0" i="0" dirty="0">
                <a:solidFill>
                  <a:srgbClr val="474747"/>
                </a:solidFill>
                <a:effectLst/>
                <a:highlight>
                  <a:srgbClr val="FFFFFF"/>
                </a:highlight>
                <a:latin typeface="+mn-lt"/>
              </a:rPr>
              <a:t> plant. </a:t>
            </a:r>
          </a:p>
          <a:p>
            <a:pPr algn="l"/>
            <a:r>
              <a:rPr lang="en-US" sz="1400" b="0" i="0" dirty="0">
                <a:solidFill>
                  <a:srgbClr val="474747"/>
                </a:solidFill>
                <a:effectLst/>
                <a:highlight>
                  <a:srgbClr val="FFFFFF"/>
                </a:highlight>
                <a:latin typeface="+mn-lt"/>
              </a:rPr>
              <a:t>The plant contains the mind-altering chemical THC and other similar compounds. </a:t>
            </a:r>
          </a:p>
          <a:p>
            <a:pPr algn="l"/>
            <a:r>
              <a:rPr lang="en-US" sz="1400" b="0" i="0" dirty="0">
                <a:solidFill>
                  <a:srgbClr val="474747"/>
                </a:solidFill>
                <a:effectLst/>
                <a:highlight>
                  <a:srgbClr val="FFFFFF"/>
                </a:highlight>
                <a:latin typeface="+mn-lt"/>
              </a:rPr>
              <a:t>Extracts can also be made from the cannabis plant.</a:t>
            </a:r>
          </a:p>
          <a:p>
            <a:pPr algn="l"/>
            <a:r>
              <a:rPr lang="en-US" sz="1400" b="0" i="0" dirty="0">
                <a:solidFill>
                  <a:srgbClr val="474747"/>
                </a:solidFill>
                <a:effectLst/>
                <a:highlight>
                  <a:srgbClr val="FFFFFF"/>
                </a:highlight>
                <a:latin typeface="+mn-lt"/>
              </a:rPr>
              <a:t>Marijuana is often vaped and sometimes mixed into foods, “edible marijuana”, or drinks. </a:t>
            </a:r>
          </a:p>
          <a:p>
            <a:pPr algn="l"/>
            <a:endParaRPr lang="en-US" sz="1400" b="0" i="0" dirty="0">
              <a:solidFill>
                <a:srgbClr val="474747"/>
              </a:solidFill>
              <a:effectLst/>
              <a:highlight>
                <a:srgbClr val="FFFFFF"/>
              </a:highlight>
              <a:latin typeface="+mn-lt"/>
            </a:endParaRPr>
          </a:p>
          <a:p>
            <a:r>
              <a:rPr lang="en-US" sz="1400" dirty="0">
                <a:latin typeface="+mn-lt"/>
              </a:rPr>
              <a:t>https://www.cdc.gov/cannabis/about/index.html</a:t>
            </a:r>
            <a:endParaRPr lang="en-US" sz="1400" dirty="0">
              <a:latin typeface="+mn-lt"/>
              <a:ea typeface="Calibri"/>
              <a:cs typeface="Calibri"/>
            </a:endParaRPr>
          </a:p>
          <a:p>
            <a:endParaRPr lang="en-US" altLang="en-US" dirty="0"/>
          </a:p>
        </p:txBody>
      </p:sp>
      <p:sp>
        <p:nvSpPr>
          <p:cNvPr id="10244" name="Slide Number Placeholder 3">
            <a:extLst>
              <a:ext uri="{FF2B5EF4-FFF2-40B4-BE49-F238E27FC236}">
                <a16:creationId xmlns:a16="http://schemas.microsoft.com/office/drawing/2014/main" id="{39D828B5-FED3-46CE-B680-232DAC0CBC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0C3AB5F-6D3F-41E7-997B-FBA126710FED}" type="slidenum">
              <a:rPr lang="en-US" altLang="en-US"/>
              <a:pPr>
                <a:spcBef>
                  <a:spcPct val="0"/>
                </a:spcBef>
              </a:pPr>
              <a:t>2</a:t>
            </a:fld>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6C28F4DF-49A4-4CD3-9D6E-13A95E5B26F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DCEFDE7F-BFBF-446F-A1FB-CE59A84B18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This slide contains animations. </a:t>
            </a:r>
          </a:p>
          <a:p>
            <a:pPr eaLnBrk="1" hangingPunct="1">
              <a:spcBef>
                <a:spcPct val="0"/>
              </a:spcBef>
            </a:pPr>
            <a:r>
              <a:rPr lang="en-US" altLang="en-US" b="1" dirty="0"/>
              <a:t>Each mouse click will advance to the next item on the slide.</a:t>
            </a:r>
          </a:p>
          <a:p>
            <a:endParaRPr lang="en-US" altLang="en-US" dirty="0"/>
          </a:p>
          <a:p>
            <a:r>
              <a:rPr lang="en-US" altLang="en-US" dirty="0"/>
              <a:t>https://www.healthychildren.org/English/ages-stages/teen/substance-abuse/Pages/Edible-Marijuana-Dangers.aspx</a:t>
            </a:r>
          </a:p>
        </p:txBody>
      </p:sp>
      <p:sp>
        <p:nvSpPr>
          <p:cNvPr id="24580" name="Slide Number Placeholder 3">
            <a:extLst>
              <a:ext uri="{FF2B5EF4-FFF2-40B4-BE49-F238E27FC236}">
                <a16:creationId xmlns:a16="http://schemas.microsoft.com/office/drawing/2014/main" id="{5EEA5EB9-61A8-40FA-8D12-DA1D2D3EA1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5650" indent="-290513">
              <a:defRPr>
                <a:solidFill>
                  <a:schemeClr val="tx1"/>
                </a:solidFill>
                <a:latin typeface="Arial" panose="020B0604020202020204" pitchFamily="34" charset="0"/>
                <a:cs typeface="Arial" panose="020B0604020202020204" pitchFamily="34" charset="0"/>
              </a:defRPr>
            </a:lvl2pPr>
            <a:lvl3pPr marL="1163638" indent="-231775">
              <a:defRPr>
                <a:solidFill>
                  <a:schemeClr val="tx1"/>
                </a:solidFill>
                <a:latin typeface="Arial" panose="020B0604020202020204" pitchFamily="34" charset="0"/>
                <a:cs typeface="Arial" panose="020B0604020202020204" pitchFamily="34" charset="0"/>
              </a:defRPr>
            </a:lvl3pPr>
            <a:lvl4pPr marL="1630363" indent="-231775">
              <a:defRPr>
                <a:solidFill>
                  <a:schemeClr val="tx1"/>
                </a:solidFill>
                <a:latin typeface="Arial" panose="020B0604020202020204" pitchFamily="34" charset="0"/>
                <a:cs typeface="Arial" panose="020B0604020202020204" pitchFamily="34" charset="0"/>
              </a:defRPr>
            </a:lvl4pPr>
            <a:lvl5pPr marL="2095500" indent="-231775">
              <a:defRPr>
                <a:solidFill>
                  <a:schemeClr val="tx1"/>
                </a:solidFill>
                <a:latin typeface="Arial" panose="020B0604020202020204" pitchFamily="34" charset="0"/>
                <a:cs typeface="Arial" panose="020B0604020202020204" pitchFamily="34" charset="0"/>
              </a:defRPr>
            </a:lvl5pPr>
            <a:lvl6pPr marL="25527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99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1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43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C44DD08-5F1B-4D11-9D56-59ECDA81CD40}" type="slidenum">
              <a:rPr lang="en-US" altLang="en-US">
                <a:latin typeface="Calibri" panose="020F0502020204030204" pitchFamily="34" charset="0"/>
              </a:rPr>
              <a:pPr/>
              <a:t>20</a:t>
            </a:fld>
            <a:endParaRPr lang="en-US" altLang="en-US" dirty="0">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3BF54389-C627-4EEB-9465-A8431E6915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AEC0E861-4F0C-4FCA-853B-FDD66DBEBF04}"/>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altLang="en-US" b="1" dirty="0"/>
              <a:t>Teacher Comments:</a:t>
            </a:r>
          </a:p>
          <a:p>
            <a:pPr>
              <a:defRPr/>
            </a:pPr>
            <a:r>
              <a:rPr lang="en-US" altLang="en-US" dirty="0"/>
              <a:t>Some people feel nothing at all when they use marijuana. </a:t>
            </a:r>
          </a:p>
          <a:p>
            <a:pPr>
              <a:defRPr/>
            </a:pPr>
            <a:r>
              <a:rPr lang="en-US" altLang="en-US" dirty="0"/>
              <a:t>Others may feel relaxed or "high.“</a:t>
            </a:r>
          </a:p>
          <a:p>
            <a:pPr>
              <a:defRPr/>
            </a:pPr>
            <a:r>
              <a:rPr lang="en-US" altLang="en-US" dirty="0"/>
              <a:t>Some experience sudden feelings of anxiety and paranoid thoughts.</a:t>
            </a:r>
          </a:p>
          <a:p>
            <a:pPr>
              <a:defRPr/>
            </a:pPr>
            <a:r>
              <a:rPr lang="en-US" altLang="en-US" dirty="0"/>
              <a:t>The effects can be unpredictable, especially when other drugs are mixed with it.</a:t>
            </a:r>
          </a:p>
          <a:p>
            <a:pPr>
              <a:defRPr/>
            </a:pPr>
            <a:endParaRPr lang="en-US" altLang="en-US" dirty="0"/>
          </a:p>
          <a:p>
            <a:pPr>
              <a:defRPr/>
            </a:pPr>
            <a:r>
              <a:rPr lang="en-US" altLang="en-US" i="1" dirty="0"/>
              <a:t>https://www.cdc.gov/cannabis/about/index.html</a:t>
            </a:r>
            <a:endParaRPr lang="en-US" altLang="en-US" dirty="0"/>
          </a:p>
        </p:txBody>
      </p:sp>
      <p:sp>
        <p:nvSpPr>
          <p:cNvPr id="26628" name="Slide Number Placeholder 3">
            <a:extLst>
              <a:ext uri="{FF2B5EF4-FFF2-40B4-BE49-F238E27FC236}">
                <a16:creationId xmlns:a16="http://schemas.microsoft.com/office/drawing/2014/main" id="{DDA04201-EED1-4C4F-ABB7-7659B14B92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4D1D10F-3AC1-4EA3-90E2-9A057583CEE6}" type="slidenum">
              <a:rPr lang="en-US" altLang="en-US"/>
              <a:pPr>
                <a:spcBef>
                  <a:spcPct val="0"/>
                </a:spcBef>
              </a:pPr>
              <a:t>21</a:t>
            </a:fld>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55832104-4261-4266-9190-FED0DCE1EE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5302FC2E-DF0F-4AE0-AEB9-5027402040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This slide contains animations.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Each mouse click will advance to the next item on the slide.</a:t>
            </a:r>
          </a:p>
          <a:p>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i="1" dirty="0"/>
              <a:t>https://www.cdc.gov/cannabis/about/index.html</a:t>
            </a:r>
            <a:endParaRPr lang="en-US" altLang="en-US" dirty="0"/>
          </a:p>
          <a:p>
            <a:pPr eaLnBrk="1" hangingPunct="1">
              <a:spcBef>
                <a:spcPct val="0"/>
              </a:spcBef>
            </a:pPr>
            <a:endParaRPr lang="en-US" altLang="en-US" b="1" dirty="0"/>
          </a:p>
        </p:txBody>
      </p:sp>
      <p:sp>
        <p:nvSpPr>
          <p:cNvPr id="43012" name="Slide Number Placeholder 3">
            <a:extLst>
              <a:ext uri="{FF2B5EF4-FFF2-40B4-BE49-F238E27FC236}">
                <a16:creationId xmlns:a16="http://schemas.microsoft.com/office/drawing/2014/main" id="{613CB019-C7F3-4B7F-A875-370CA480DA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0543920-DA10-4CA3-8B9E-223F317CEE6B}" type="slidenum">
              <a:rPr lang="en-US" altLang="en-US"/>
              <a:pPr>
                <a:spcBef>
                  <a:spcPct val="0"/>
                </a:spcBef>
              </a:pPr>
              <a:t>22</a:t>
            </a:fld>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68A81592-5F6F-4103-91ED-705F014780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A19DAA03-7A84-4F01-9F3B-26B2744C401A}"/>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b="1" dirty="0"/>
              <a:t>Group Activity:  </a:t>
            </a:r>
          </a:p>
          <a:p>
            <a:pPr marL="174708" indent="-174708">
              <a:buFont typeface="Arial" panose="020B0604020202020204" pitchFamily="34" charset="0"/>
              <a:buChar char="•"/>
              <a:defRPr/>
            </a:pPr>
            <a:r>
              <a:rPr lang="en-US" altLang="en-US" dirty="0"/>
              <a:t>Have students answer the question, “How long does the THC in marijuana stay in a person’s body?”</a:t>
            </a:r>
          </a:p>
          <a:p>
            <a:pPr marL="174708" indent="-174708">
              <a:buFont typeface="Arial" panose="020B0604020202020204" pitchFamily="34" charset="0"/>
              <a:buChar char="•"/>
              <a:defRPr/>
            </a:pPr>
            <a:r>
              <a:rPr lang="en-US" altLang="en-US" dirty="0"/>
              <a:t>Write their answers on the board.   </a:t>
            </a:r>
          </a:p>
          <a:p>
            <a:pPr marL="174708" indent="-174708">
              <a:buFont typeface="Arial" panose="020B0604020202020204" pitchFamily="34" charset="0"/>
              <a:buChar char="•"/>
              <a:defRPr/>
            </a:pPr>
            <a:r>
              <a:rPr lang="en-US" altLang="en-US" dirty="0"/>
              <a:t>Comment on longest time and shortest time suggested by the class.</a:t>
            </a:r>
          </a:p>
          <a:p>
            <a:pPr>
              <a:defRPr/>
            </a:pPr>
            <a:endParaRPr lang="en-US" altLang="en-US" dirty="0"/>
          </a:p>
          <a:p>
            <a:pPr>
              <a:defRPr/>
            </a:pPr>
            <a:r>
              <a:rPr lang="en-US" altLang="en-US" b="1" dirty="0"/>
              <a:t>(The next slide provides the answer.)</a:t>
            </a:r>
            <a:endParaRPr lang="en-US" altLang="en-US" dirty="0"/>
          </a:p>
        </p:txBody>
      </p:sp>
      <p:sp>
        <p:nvSpPr>
          <p:cNvPr id="45060" name="Slide Number Placeholder 3">
            <a:extLst>
              <a:ext uri="{FF2B5EF4-FFF2-40B4-BE49-F238E27FC236}">
                <a16:creationId xmlns:a16="http://schemas.microsoft.com/office/drawing/2014/main" id="{5570FE64-CF15-47A7-BBBA-1B5CFC41BD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4B1716E-1591-4C88-B698-E6A8C448B4AF}" type="slidenum">
              <a:rPr lang="en-US" altLang="en-US"/>
              <a:pPr>
                <a:spcBef>
                  <a:spcPct val="0"/>
                </a:spcBef>
              </a:pPr>
              <a:t>23</a:t>
            </a:fld>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6BB43982-AF7F-4807-9A8B-8495387391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70EE0EFB-4788-445F-BE66-02EEEAB370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solidFill>
                  <a:schemeClr val="tx1"/>
                </a:solidFill>
              </a:rPr>
              <a:t>Teacher Comments: </a:t>
            </a:r>
          </a:p>
          <a:p>
            <a:r>
              <a:rPr lang="en-US" altLang="en-US" dirty="0">
                <a:solidFill>
                  <a:schemeClr val="tx1"/>
                </a:solidFill>
              </a:rPr>
              <a:t>Detection of THC in urine samples </a:t>
            </a:r>
            <a:r>
              <a:rPr lang="en-US" altLang="en-US" b="1" dirty="0">
                <a:solidFill>
                  <a:schemeClr val="tx1"/>
                </a:solidFill>
              </a:rPr>
              <a:t>is not an exact science.</a:t>
            </a:r>
          </a:p>
          <a:p>
            <a:r>
              <a:rPr lang="en-US" altLang="en-US" dirty="0">
                <a:solidFill>
                  <a:schemeClr val="tx1"/>
                </a:solidFill>
              </a:rPr>
              <a:t>The number of days THC can be detected varies,</a:t>
            </a:r>
          </a:p>
          <a:p>
            <a:r>
              <a:rPr lang="en-US" altLang="en-US" dirty="0">
                <a:solidFill>
                  <a:schemeClr val="tx1"/>
                </a:solidFill>
              </a:rPr>
              <a:t>based on THC content and the metabolism of the person being tested.  </a:t>
            </a:r>
          </a:p>
          <a:p>
            <a:endParaRPr lang="en-US" altLang="en-US" dirty="0">
              <a:solidFill>
                <a:schemeClr val="tx1"/>
              </a:solidFill>
            </a:endParaRPr>
          </a:p>
          <a:p>
            <a:r>
              <a:rPr lang="en-US" altLang="en-US" dirty="0">
                <a:solidFill>
                  <a:schemeClr val="tx1"/>
                </a:solidFill>
              </a:rPr>
              <a:t>Web MD</a:t>
            </a:r>
          </a:p>
          <a:p>
            <a:r>
              <a:rPr lang="en-US" altLang="en-US" dirty="0">
                <a:solidFill>
                  <a:schemeClr val="tx1"/>
                </a:solidFill>
              </a:rPr>
              <a:t>https://www.webmd.com/mental-health/addiction/what-to-know-about-how-long-marijuana-stays-in-your-system</a:t>
            </a:r>
          </a:p>
        </p:txBody>
      </p:sp>
      <p:sp>
        <p:nvSpPr>
          <p:cNvPr id="47108" name="Slide Number Placeholder 3">
            <a:extLst>
              <a:ext uri="{FF2B5EF4-FFF2-40B4-BE49-F238E27FC236}">
                <a16:creationId xmlns:a16="http://schemas.microsoft.com/office/drawing/2014/main" id="{EB7ED3B7-A6EB-45A5-AECC-86B7EA88825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361C528-82C8-41AC-A3D2-CCF63F9A88A8}" type="slidenum">
              <a:rPr lang="en-US" altLang="en-US"/>
              <a:pPr>
                <a:spcBef>
                  <a:spcPct val="0"/>
                </a:spcBef>
              </a:pPr>
              <a:t>24</a:t>
            </a:fld>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0" i="0" dirty="0">
                <a:solidFill>
                  <a:srgbClr val="333333"/>
                </a:solidFill>
                <a:effectLst/>
                <a:highlight>
                  <a:srgbClr val="FFFFFF"/>
                </a:highlight>
                <a:latin typeface="+mn-lt"/>
              </a:rPr>
              <a:t>American Psychiatric Association. (2022). </a:t>
            </a:r>
            <a:r>
              <a:rPr lang="en-US" b="0" i="1" dirty="0">
                <a:solidFill>
                  <a:srgbClr val="333333"/>
                </a:solidFill>
                <a:effectLst/>
                <a:highlight>
                  <a:srgbClr val="FFFFFF"/>
                </a:highlight>
                <a:latin typeface="+mn-lt"/>
              </a:rPr>
              <a:t>Diagnostic and statistical manual of mental disorders</a:t>
            </a:r>
            <a:r>
              <a:rPr lang="en-US" b="0" i="0" dirty="0">
                <a:solidFill>
                  <a:srgbClr val="333333"/>
                </a:solidFill>
                <a:effectLst/>
                <a:highlight>
                  <a:srgbClr val="FFFFFF"/>
                </a:highlight>
                <a:latin typeface="+mn-lt"/>
              </a:rPr>
              <a:t> (5th ed., text rev.). </a:t>
            </a:r>
          </a:p>
          <a:p>
            <a:r>
              <a:rPr lang="en-US" b="0" i="0" u="sng" dirty="0">
                <a:solidFill>
                  <a:srgbClr val="2F6FA7"/>
                </a:solidFill>
                <a:effectLst/>
                <a:highlight>
                  <a:srgbClr val="FFFFFF"/>
                </a:highlight>
                <a:latin typeface="+mn-lt"/>
                <a:hlinkClick r:id="rId3"/>
              </a:rPr>
              <a:t>https://doi.org/10.1176/appi.books.9780890425787</a:t>
            </a:r>
            <a:endParaRPr lang="en-US" dirty="0">
              <a:latin typeface="+mn-lt"/>
            </a:endParaRPr>
          </a:p>
          <a:p>
            <a:endParaRPr lang="en-US" dirty="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42D37C2-88FF-4FE7-9EC6-9B1DEFB1E34F}" type="slidenum">
              <a:rPr lang="en-US" altLang="en-US" smtClean="0"/>
              <a:pPr>
                <a:spcBef>
                  <a:spcPct val="0"/>
                </a:spcBef>
              </a:pPr>
              <a:t>25</a:t>
            </a:fld>
            <a:endParaRPr lang="en-US" altLang="en-US"/>
          </a:p>
        </p:txBody>
      </p:sp>
    </p:spTree>
    <p:extLst>
      <p:ext uri="{BB962C8B-B14F-4D97-AF65-F5344CB8AC3E}">
        <p14:creationId xmlns:p14="http://schemas.microsoft.com/office/powerpoint/2010/main" val="9140112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dirty="0"/>
              <a:t>https://www.cdc.gov/cannabis/health-effects/brain-health.html</a:t>
            </a: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7A7E9B7-0D06-488D-8E2C-AB7060300BE4}" type="slidenum">
              <a:rPr lang="en-US" smtClean="0">
                <a:latin typeface="Calibri" panose="020F0502020204030204" pitchFamily="34" charset="0"/>
              </a:rPr>
              <a:pPr/>
              <a:t>26</a:t>
            </a:fld>
            <a:endParaRPr lang="en-US">
              <a:latin typeface="Calibri" panose="020F0502020204030204" pitchFamily="34" charset="0"/>
            </a:endParaRPr>
          </a:p>
        </p:txBody>
      </p:sp>
    </p:spTree>
    <p:extLst>
      <p:ext uri="{BB962C8B-B14F-4D97-AF65-F5344CB8AC3E}">
        <p14:creationId xmlns:p14="http://schemas.microsoft.com/office/powerpoint/2010/main" val="3714536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A25E43A0-01A1-4AC0-B379-6D1DE796C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CA221F1D-DF2D-4AF1-ABAD-D8DD11B016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Before showing the video provide these instructions.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This video will inform us about the developing teen brain.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While we are watching, please write down one or two ideas that you think are important.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After seeing the video, I will ask you to share some of your thoughts.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PLEASE NOTE THAT THE VIDEO MAY ONLY PLAY IN “SLIDE SHOW” MODE.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PLEASE ALLOW SEVERAL SECONDS FOR THE VIDEO TO LOAD.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0" dirty="0"/>
          </a:p>
          <a:p>
            <a:r>
              <a:rPr lang="en-US" altLang="en-US" dirty="0"/>
              <a:t>National Institute on Drug Abuse</a:t>
            </a:r>
          </a:p>
          <a:p>
            <a:r>
              <a:rPr lang="en-US" altLang="en-US" b="1" u="sng" dirty="0"/>
              <a:t>Video Link</a:t>
            </a:r>
            <a:r>
              <a:rPr lang="en-US" altLang="en-US" dirty="0"/>
              <a:t>: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https://www.youtube.com/watch?v=EpfnDijz2d8&amp;t=1s</a:t>
            </a:r>
            <a:endParaRPr lang="en-US" altLang="en-US" dirty="0"/>
          </a:p>
        </p:txBody>
      </p:sp>
      <p:sp>
        <p:nvSpPr>
          <p:cNvPr id="58372" name="Slide Number Placeholder 3">
            <a:extLst>
              <a:ext uri="{FF2B5EF4-FFF2-40B4-BE49-F238E27FC236}">
                <a16:creationId xmlns:a16="http://schemas.microsoft.com/office/drawing/2014/main" id="{8C290529-9418-4D22-B17F-DE57C0A598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6A0D72D-0C1C-4520-A86A-D75309EAC8F6}" type="slidenum">
              <a:rPr lang="en-US" altLang="en-US"/>
              <a:pPr>
                <a:spcBef>
                  <a:spcPct val="0"/>
                </a:spcBef>
              </a:pPr>
              <a:t>27</a:t>
            </a:fld>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a:cs typeface="Calibri"/>
              </a:rPr>
              <a:t>Group Activity: </a:t>
            </a:r>
            <a:r>
              <a:rPr lang="en-US" dirty="0">
                <a:cs typeface="Calibri"/>
              </a:rPr>
              <a:t> </a:t>
            </a:r>
          </a:p>
          <a:p>
            <a:r>
              <a:rPr lang="en-US" dirty="0">
                <a:cs typeface="Calibri"/>
              </a:rPr>
              <a:t>Click on the photo in the slide to access the information about the effects of marijuana on the brain.  </a:t>
            </a:r>
          </a:p>
          <a:p>
            <a:r>
              <a:rPr lang="en-US" dirty="0">
                <a:cs typeface="Calibri"/>
              </a:rPr>
              <a:t>When each of the red dots turns blue, you know you have completed each section of the brain.</a:t>
            </a:r>
          </a:p>
          <a:p>
            <a:endParaRPr lang="en-US" dirty="0">
              <a:cs typeface="Calibri"/>
            </a:endParaRPr>
          </a:p>
          <a:p>
            <a:r>
              <a:rPr lang="en-US" dirty="0">
                <a:cs typeface="Calibri"/>
              </a:rPr>
              <a:t>This link can also be used to get to this activity.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hlinkClick r:id="rId3"/>
              </a:rPr>
              <a:t>https://nida.nih.gov/themes/custom/solstice/interactive/cannabis/</a:t>
            </a:r>
            <a:endParaRPr lang="en-US" dirty="0">
              <a:cs typeface="Calibri"/>
            </a:endParaRPr>
          </a:p>
          <a:p>
            <a:endParaRPr lang="en-US" dirty="0">
              <a:cs typeface="Calibri"/>
            </a:endParaRPr>
          </a:p>
          <a:p>
            <a:r>
              <a:rPr lang="en-US" b="1" dirty="0">
                <a:cs typeface="Calibri"/>
              </a:rPr>
              <a:t>To simplify the presentation, the parts of the brain are summarized below.</a:t>
            </a:r>
          </a:p>
          <a:p>
            <a:r>
              <a:rPr lang="en-US" dirty="0">
                <a:latin typeface="Calibri" panose="020F0502020204030204" pitchFamily="34" charset="0"/>
                <a:ea typeface="Calibri" panose="020F0502020204030204" pitchFamily="34" charset="0"/>
                <a:cs typeface="Calibri" panose="020F0502020204030204" pitchFamily="34" charset="0"/>
              </a:rPr>
              <a:t>Cerebrum- </a:t>
            </a:r>
            <a:r>
              <a:rPr lang="en-US"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the area that controls the ability to think, plan, solve problems, and make decisions.</a:t>
            </a:r>
          </a:p>
          <a:p>
            <a:r>
              <a:rPr lang="en-US"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Basal </a:t>
            </a:r>
            <a:r>
              <a:rPr lang="en-US"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G</a:t>
            </a:r>
            <a:r>
              <a:rPr lang="en-US"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anglia – area involved in movement, thinking, and emotion.</a:t>
            </a:r>
          </a:p>
          <a:p>
            <a:r>
              <a:rPr lang="en-US"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Li</a:t>
            </a:r>
            <a:r>
              <a:rPr lang="en-US"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mbic System - area involved in memory and emotion processing. </a:t>
            </a:r>
          </a:p>
          <a:p>
            <a:r>
              <a:rPr lang="en-US"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B</a:t>
            </a:r>
            <a:r>
              <a:rPr lang="en-US"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rain Stem – area involved in vital life functions.</a:t>
            </a:r>
          </a:p>
          <a:p>
            <a:r>
              <a:rPr lang="en-US"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Cerebellum – area involved in </a:t>
            </a:r>
            <a:r>
              <a:rPr lang="en-US"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motor skills, such as balance and coordination, and plays an important role in the perception of time.</a:t>
            </a:r>
          </a:p>
          <a:p>
            <a:endParaRPr lang="en-US" dirty="0">
              <a:cs typeface="Calibri"/>
            </a:endParaRPr>
          </a:p>
          <a:p>
            <a:r>
              <a:rPr lang="en-US" dirty="0">
                <a:cs typeface="Calibri"/>
              </a:rPr>
              <a:t>When the screen says GREAT JOB, return to this PowerPoint.</a:t>
            </a:r>
          </a:p>
        </p:txBody>
      </p:sp>
      <p:sp>
        <p:nvSpPr>
          <p:cNvPr id="4" name="Slide Number Placeholder 3"/>
          <p:cNvSpPr>
            <a:spLocks noGrp="1"/>
          </p:cNvSpPr>
          <p:nvPr>
            <p:ph type="sldNum" sz="quarter" idx="5"/>
          </p:nvPr>
        </p:nvSpPr>
        <p:spPr/>
        <p:txBody>
          <a:bodyPr/>
          <a:lstStyle/>
          <a:p>
            <a:pPr>
              <a:defRPr/>
            </a:pPr>
            <a:fld id="{BFD47516-2830-4FC7-BB03-4F7580DCAFE4}" type="slidenum">
              <a:rPr lang="en-US"/>
              <a:pPr>
                <a:defRPr/>
              </a:pPr>
              <a:t>28</a:t>
            </a:fld>
            <a:endParaRPr lang="en-US"/>
          </a:p>
        </p:txBody>
      </p:sp>
    </p:spTree>
    <p:extLst>
      <p:ext uri="{BB962C8B-B14F-4D97-AF65-F5344CB8AC3E}">
        <p14:creationId xmlns:p14="http://schemas.microsoft.com/office/powerpoint/2010/main" val="12572095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3A47D0BC-619F-4972-9735-0916A3095E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E899C845-BDF7-4D05-A3B5-04C404D88E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rtl="0" fontAlgn="base"/>
            <a:r>
              <a:rPr lang="en-US" b="1" i="0" u="none" strike="noStrike" dirty="0">
                <a:solidFill>
                  <a:schemeClr val="tx1"/>
                </a:solidFill>
                <a:effectLst/>
                <a:latin typeface="Calibri" panose="020F0502020204030204" pitchFamily="34" charset="0"/>
              </a:rPr>
              <a:t>Teacher Comments:</a:t>
            </a:r>
          </a:p>
          <a:p>
            <a:pPr algn="l" rtl="0" fontAlgn="base"/>
            <a:r>
              <a:rPr lang="en-US" b="0" i="0" u="none" strike="noStrike" dirty="0">
                <a:solidFill>
                  <a:schemeClr val="tx1"/>
                </a:solidFill>
                <a:effectLst/>
                <a:latin typeface="Calibri" panose="020F0502020204030204" pitchFamily="34" charset="0"/>
              </a:rPr>
              <a:t>Increased heart rate is one of the reasons people using marijuana go to the emergency room because</a:t>
            </a:r>
          </a:p>
          <a:p>
            <a:pPr algn="l" rtl="0" fontAlgn="base"/>
            <a:r>
              <a:rPr lang="en-US" b="0" i="0" u="none" strike="noStrike" dirty="0">
                <a:solidFill>
                  <a:schemeClr val="tx1"/>
                </a:solidFill>
                <a:effectLst/>
                <a:latin typeface="Calibri" panose="020F0502020204030204" pitchFamily="34" charset="0"/>
              </a:rPr>
              <a:t>they fear a heart attack.</a:t>
            </a:r>
          </a:p>
          <a:p>
            <a:pPr algn="l" rtl="0" fontAlgn="base"/>
            <a:endParaRPr lang="en-US" b="1" i="0" u="none" strike="noStrike" dirty="0">
              <a:solidFill>
                <a:schemeClr val="tx1"/>
              </a:solidFill>
              <a:effectLst/>
              <a:latin typeface="Calibri" panose="020F0502020204030204" pitchFamily="34" charset="0"/>
            </a:endParaRPr>
          </a:p>
          <a:p>
            <a:pPr algn="l" rtl="0" fontAlgn="base"/>
            <a:r>
              <a:rPr lang="en-US" b="1" i="0" u="none" strike="noStrike" dirty="0">
                <a:solidFill>
                  <a:schemeClr val="tx1"/>
                </a:solidFill>
                <a:effectLst/>
                <a:latin typeface="Calibri" panose="020F0502020204030204" pitchFamily="34" charset="0"/>
              </a:rPr>
              <a:t>Teacher Notes:</a:t>
            </a:r>
            <a:r>
              <a:rPr lang="en-US" b="0" i="0" dirty="0">
                <a:solidFill>
                  <a:schemeClr val="tx1"/>
                </a:solidFill>
                <a:effectLst/>
                <a:latin typeface="Calibri" panose="020F0502020204030204" pitchFamily="34" charset="0"/>
              </a:rPr>
              <a:t>​​</a:t>
            </a:r>
          </a:p>
          <a:p>
            <a:pPr algn="l" rtl="0" fontAlgn="base"/>
            <a:r>
              <a:rPr lang="en-US" b="0" i="0" u="none" strike="noStrike" dirty="0">
                <a:solidFill>
                  <a:schemeClr val="tx1"/>
                </a:solidFill>
                <a:effectLst/>
                <a:latin typeface="Calibri" panose="020F0502020204030204" pitchFamily="34" charset="0"/>
              </a:rPr>
              <a:t>Heart attack risk may be related to increased heart rate, as well as the effects of marijuana on heart rhythms, </a:t>
            </a:r>
          </a:p>
          <a:p>
            <a:pPr algn="l" rtl="0" fontAlgn="base"/>
            <a:r>
              <a:rPr lang="en-US" b="0" i="0" u="none" strike="noStrike" dirty="0">
                <a:solidFill>
                  <a:schemeClr val="tx1"/>
                </a:solidFill>
                <a:effectLst/>
                <a:latin typeface="Calibri" panose="020F0502020204030204" pitchFamily="34" charset="0"/>
              </a:rPr>
              <a:t>causing quick and irregular heart beats. </a:t>
            </a:r>
            <a:r>
              <a:rPr lang="en-US" b="0" i="0" dirty="0">
                <a:solidFill>
                  <a:schemeClr val="tx1"/>
                </a:solidFill>
                <a:effectLst/>
                <a:latin typeface="Calibri" panose="020F0502020204030204" pitchFamily="34" charset="0"/>
              </a:rPr>
              <a:t>​</a:t>
            </a:r>
          </a:p>
          <a:p>
            <a:pPr algn="l" rtl="0" fontAlgn="base"/>
            <a:r>
              <a:rPr lang="en-US" b="0" i="0" u="none" strike="noStrike" dirty="0">
                <a:solidFill>
                  <a:schemeClr val="tx1"/>
                </a:solidFill>
                <a:effectLst/>
                <a:latin typeface="Calibri" panose="020F0502020204030204" pitchFamily="34" charset="0"/>
              </a:rPr>
              <a:t>This can be a frightening experience for the person using marijuana.</a:t>
            </a:r>
            <a:r>
              <a:rPr lang="en-US" b="0" i="0" dirty="0">
                <a:solidFill>
                  <a:schemeClr val="tx1"/>
                </a:solidFill>
                <a:effectLst/>
                <a:latin typeface="Calibri" panose="020F0502020204030204" pitchFamily="34" charset="0"/>
              </a:rPr>
              <a:t>​</a:t>
            </a:r>
          </a:p>
          <a:p>
            <a:pPr algn="l" rtl="0" fontAlgn="base"/>
            <a:r>
              <a:rPr lang="en-US" b="0" i="0" u="none" strike="noStrike" dirty="0">
                <a:solidFill>
                  <a:schemeClr val="tx1"/>
                </a:solidFill>
                <a:effectLst/>
                <a:latin typeface="Calibri" panose="020F0502020204030204" pitchFamily="34" charset="0"/>
              </a:rPr>
              <a:t> </a:t>
            </a:r>
            <a:r>
              <a:rPr lang="en-US" b="0" i="0" dirty="0">
                <a:solidFill>
                  <a:schemeClr val="tx1"/>
                </a:solidFill>
                <a:effectLst/>
                <a:latin typeface="Calibri" panose="020F0502020204030204" pitchFamily="34" charset="0"/>
              </a:rPr>
              <a:t>​</a:t>
            </a:r>
          </a:p>
          <a:p>
            <a:pPr algn="l" rtl="0" fontAlgn="base"/>
            <a:r>
              <a:rPr lang="en-US" b="0" i="0" u="none" strike="noStrike" dirty="0">
                <a:solidFill>
                  <a:schemeClr val="tx1"/>
                </a:solidFill>
                <a:effectLst/>
                <a:latin typeface="Calibri" panose="020F0502020204030204" pitchFamily="34" charset="0"/>
              </a:rPr>
              <a:t>Centers for Disease Control and Prevention</a:t>
            </a:r>
            <a:r>
              <a:rPr lang="en-US" b="0" i="0" dirty="0">
                <a:solidFill>
                  <a:schemeClr val="tx1"/>
                </a:solidFill>
                <a:effectLst/>
                <a:latin typeface="Calibri" panose="020F0502020204030204" pitchFamily="34" charset="0"/>
              </a:rPr>
              <a:t>​</a:t>
            </a:r>
          </a:p>
          <a:p>
            <a:pPr algn="l" rtl="0" fontAlgn="base"/>
            <a:r>
              <a:rPr lang="en-US" b="0" i="0" u="sng" strike="noStrike" dirty="0">
                <a:solidFill>
                  <a:schemeClr val="tx1"/>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https://www.cdc.gov/cannabis/health-effects/heart-health.html</a:t>
            </a:r>
            <a:endParaRPr lang="en-US" b="0" i="0" dirty="0">
              <a:solidFill>
                <a:schemeClr val="tx1"/>
              </a:solidFill>
              <a:effectLst/>
              <a:latin typeface="Calibri" panose="020F0502020204030204" pitchFamily="34" charset="0"/>
            </a:endParaRPr>
          </a:p>
          <a:p>
            <a:endParaRPr lang="en-US" altLang="en-US" b="1" i="1" dirty="0"/>
          </a:p>
        </p:txBody>
      </p:sp>
      <p:sp>
        <p:nvSpPr>
          <p:cNvPr id="49156" name="Slide Number Placeholder 3">
            <a:extLst>
              <a:ext uri="{FF2B5EF4-FFF2-40B4-BE49-F238E27FC236}">
                <a16:creationId xmlns:a16="http://schemas.microsoft.com/office/drawing/2014/main" id="{ADDFA9F9-2CFA-4182-97F9-47E1AF7C46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7F7D3E4-499D-4C36-BCB4-BEFD4428D3CD}" type="slidenum">
              <a:rPr lang="en-US" altLang="en-US"/>
              <a:pPr>
                <a:spcBef>
                  <a:spcPct val="0"/>
                </a:spcBef>
              </a:pPr>
              <a:t>29</a:t>
            </a:fld>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defRPr/>
            </a:pPr>
            <a:r>
              <a:rPr lang="en-US" altLang="en-US" sz="1400" b="1" dirty="0"/>
              <a:t>Group Activity (Preparing students for next slide):</a:t>
            </a:r>
          </a:p>
          <a:p>
            <a:pPr marL="171450" indent="-171450">
              <a:buFont typeface="Arial" panose="020B0604020202020204" pitchFamily="34" charset="0"/>
              <a:buChar char="•"/>
              <a:defRPr/>
            </a:pPr>
            <a:r>
              <a:rPr lang="en-US" altLang="en-US" sz="1400" b="1" i="1" dirty="0"/>
              <a:t>Estimate the percentage of 12</a:t>
            </a:r>
            <a:r>
              <a:rPr lang="en-US" altLang="en-US" sz="1400" b="1" i="1" baseline="30000" dirty="0"/>
              <a:t>th</a:t>
            </a:r>
            <a:r>
              <a:rPr lang="en-US" altLang="en-US" sz="1400" b="1" i="1" dirty="0"/>
              <a:t> graders in an anonymous national survey that reported never using marijuana. </a:t>
            </a:r>
            <a:r>
              <a:rPr lang="en-US" altLang="en-US" sz="1400" dirty="0"/>
              <a:t>  </a:t>
            </a:r>
          </a:p>
          <a:p>
            <a:pPr marL="174708" indent="-174708">
              <a:buFont typeface="Arial" panose="020B0604020202020204" pitchFamily="34" charset="0"/>
              <a:buChar char="•"/>
              <a:defRPr/>
            </a:pPr>
            <a:r>
              <a:rPr lang="en-US" altLang="en-US" sz="1400" dirty="0"/>
              <a:t>Write the estimated percentages on the board.</a:t>
            </a:r>
          </a:p>
          <a:p>
            <a:pPr marL="0" indent="0">
              <a:buFont typeface="Arial" panose="020B0604020202020204" pitchFamily="34" charset="0"/>
              <a:buNone/>
              <a:defRPr/>
            </a:pPr>
            <a:endParaRPr lang="en-US" altLang="en-US" sz="1400"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altLang="en-US" sz="1400" b="1" dirty="0"/>
              <a:t>(The next slide provides the answer.)</a:t>
            </a:r>
          </a:p>
          <a:p>
            <a:pPr marL="0" indent="0">
              <a:buFont typeface="Arial" panose="020B0604020202020204" pitchFamily="34" charset="0"/>
              <a:buNone/>
              <a:defRPr/>
            </a:pPr>
            <a:r>
              <a:rPr lang="en-US" altLang="en-US" sz="1400" dirty="0"/>
              <a:t>The survey is the Monitoring the Future Survey conducted by the University of Michigan each year.</a:t>
            </a:r>
            <a:endParaRPr lang="en-US" altLang="en-US" sz="1400" b="1" dirty="0"/>
          </a:p>
          <a:p>
            <a:endParaRPr lang="en-US" dirty="0"/>
          </a:p>
        </p:txBody>
      </p:sp>
      <p:sp>
        <p:nvSpPr>
          <p:cNvPr id="4" name="Slide Number Placeholder 3"/>
          <p:cNvSpPr>
            <a:spLocks noGrp="1"/>
          </p:cNvSpPr>
          <p:nvPr>
            <p:ph type="sldNum" sz="quarter" idx="5"/>
          </p:nvPr>
        </p:nvSpPr>
        <p:spPr/>
        <p:txBody>
          <a:bodyPr/>
          <a:lstStyle/>
          <a:p>
            <a:fld id="{552C57D4-8FDE-439E-910E-D48BC190A761}" type="slidenum">
              <a:rPr lang="en-US" altLang="en-US" smtClean="0"/>
              <a:pPr/>
              <a:t>3</a:t>
            </a:fld>
            <a:endParaRPr lang="en-US" altLang="en-US" dirty="0"/>
          </a:p>
        </p:txBody>
      </p:sp>
    </p:spTree>
    <p:extLst>
      <p:ext uri="{BB962C8B-B14F-4D97-AF65-F5344CB8AC3E}">
        <p14:creationId xmlns:p14="http://schemas.microsoft.com/office/powerpoint/2010/main" val="1072634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i="1" dirty="0"/>
              <a:t>Vaping marijuana associated with more symptoms of lung damage than vaping or smoking nicotine</a:t>
            </a:r>
          </a:p>
          <a:p>
            <a:pPr>
              <a:defRPr/>
            </a:pPr>
            <a:r>
              <a:rPr lang="en-US" dirty="0"/>
              <a:t>https://news.umich.edu/vaping-marijuana-associated-with-more-symptoms-of-lung-damage-than-vaping-or-smoking-nicotine/</a:t>
            </a:r>
            <a:endParaRPr lang="en-US" dirty="0">
              <a:cs typeface="Calibri"/>
            </a:endParaRPr>
          </a:p>
          <a:p>
            <a:pPr eaLnBrk="0" fontAlgn="base" hangingPunct="0"/>
            <a:endParaRPr lang="en-US" altLang="en-US" i="1" dirty="0"/>
          </a:p>
          <a:p>
            <a:pPr>
              <a:defRPr/>
            </a:pPr>
            <a:endParaRPr lang="en-US" altLang="en-US" dirty="0"/>
          </a:p>
          <a:p>
            <a:pPr>
              <a:defRPr/>
            </a:pPr>
            <a:endParaRPr lang="en-US" alt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BDC9CD1-F992-473A-AEFD-38F46AEBDC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540508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0ABFAC27-0C73-4429-BC9F-57D18F0526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72B380B7-1C5E-4425-B6B4-802F023B46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r>
              <a:rPr lang="en-US" altLang="en-US" b="1" dirty="0"/>
              <a:t>Teacher Comments:</a:t>
            </a:r>
            <a:endParaRPr lang="en-US" altLang="en-US" dirty="0"/>
          </a:p>
          <a:p>
            <a:r>
              <a:rPr lang="en-US" altLang="en-US" dirty="0"/>
              <a:t>Even low doses of THC used during pregnancy can have profound and long-lasting consequences for both the </a:t>
            </a:r>
          </a:p>
          <a:p>
            <a:r>
              <a:rPr lang="en-US" altLang="en-US" dirty="0"/>
              <a:t>brain and behavior of a child.</a:t>
            </a:r>
            <a:r>
              <a:rPr lang="en-US" altLang="en-US" baseline="30000" dirty="0"/>
              <a:t> </a:t>
            </a:r>
            <a:r>
              <a:rPr lang="en-US" altLang="en-US" dirty="0"/>
              <a:t> </a:t>
            </a:r>
          </a:p>
          <a:p>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Teacher Notes:</a:t>
            </a:r>
            <a:endParaRPr lang="en-US" altLang="en-US" dirty="0"/>
          </a:p>
          <a:p>
            <a:r>
              <a:rPr lang="en-US" altLang="en-US" dirty="0"/>
              <a:t>Research has shown that some babies born to women who used marijuana </a:t>
            </a:r>
          </a:p>
          <a:p>
            <a:r>
              <a:rPr lang="en-US" altLang="en-US" dirty="0"/>
              <a:t>during their pregnancies display altered responses to visual stimuli, tremors, and a high-pitched cry, which suggest </a:t>
            </a:r>
          </a:p>
          <a:p>
            <a:r>
              <a:rPr lang="en-US" altLang="en-US" dirty="0"/>
              <a:t>problems with neurological development. </a:t>
            </a:r>
          </a:p>
          <a:p>
            <a:r>
              <a:rPr lang="en-US" altLang="en-US" dirty="0"/>
              <a:t>In school, marijuana-exposed children are more likely to show gaps in problem solving skills, memory, and the ability </a:t>
            </a:r>
          </a:p>
          <a:p>
            <a:r>
              <a:rPr lang="en-US" altLang="en-US" dirty="0"/>
              <a:t>to remain attentive.  More research is needed, however, to determine the drug-specific factors from the environmental ones.</a:t>
            </a:r>
            <a:endParaRPr lang="en-US" altLang="en-US" baseline="30000" dirty="0"/>
          </a:p>
          <a:p>
            <a:endParaRPr lang="en-US" altLang="en-US" baseline="30000" dirty="0"/>
          </a:p>
          <a:p>
            <a:r>
              <a:rPr lang="en-US" dirty="0"/>
              <a:t>Paul SE, et al., Associations Between Prenatal Cannabis Exposure and Childhood Outcomes: Results From the ABCD Study. </a:t>
            </a:r>
          </a:p>
          <a:p>
            <a:r>
              <a:rPr lang="en-US" dirty="0"/>
              <a:t>JAMA Psychiatry. 2020 Sep 23:e202902. </a:t>
            </a:r>
            <a:r>
              <a:rPr lang="en-US" dirty="0" err="1"/>
              <a:t>doi</a:t>
            </a:r>
            <a:r>
              <a:rPr lang="en-US" dirty="0"/>
              <a:t>: 10.1001/jamapsychiatry.2020.2902.</a:t>
            </a:r>
          </a:p>
          <a:p>
            <a:r>
              <a:rPr lang="en-US" dirty="0"/>
              <a:t>https://pubmed.ncbi.nlm.nih.gov/32965490/</a:t>
            </a:r>
            <a:endParaRPr lang="en-US" altLang="en-US" dirty="0"/>
          </a:p>
        </p:txBody>
      </p:sp>
      <p:sp>
        <p:nvSpPr>
          <p:cNvPr id="53252" name="Slide Number Placeholder 3">
            <a:extLst>
              <a:ext uri="{FF2B5EF4-FFF2-40B4-BE49-F238E27FC236}">
                <a16:creationId xmlns:a16="http://schemas.microsoft.com/office/drawing/2014/main" id="{0C61E392-658F-448C-814F-01399B0E82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AC591C8-7D57-4ABB-BFF1-F81C6379ECA9}" type="slidenum">
              <a:rPr lang="en-US" altLang="en-US"/>
              <a:pPr>
                <a:spcBef>
                  <a:spcPct val="0"/>
                </a:spcBef>
              </a:pPr>
              <a:t>31</a:t>
            </a:fld>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SE, et al., Associations Between Prenatal Cannabis Exposure and Childhood Outcomes: Results From the ABCD Study. </a:t>
            </a:r>
          </a:p>
          <a:p>
            <a:r>
              <a:rPr lang="en-US" dirty="0"/>
              <a:t>JAMA Psychiatry. 2020 Sep 23:e202902.  </a:t>
            </a:r>
            <a:r>
              <a:rPr lang="en-US" dirty="0" err="1"/>
              <a:t>doi</a:t>
            </a:r>
            <a:r>
              <a:rPr lang="en-US" dirty="0"/>
              <a:t>: 10.1001/jamapsychiatry.2020.2902.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https://pubmed.ncbi.nlm.nih.gov/32965490/</a:t>
            </a:r>
          </a:p>
        </p:txBody>
      </p:sp>
      <p:sp>
        <p:nvSpPr>
          <p:cNvPr id="4" name="Slide Number Placeholder 3"/>
          <p:cNvSpPr>
            <a:spLocks noGrp="1"/>
          </p:cNvSpPr>
          <p:nvPr>
            <p:ph type="sldNum" sz="quarter" idx="5"/>
          </p:nvPr>
        </p:nvSpPr>
        <p:spPr/>
        <p:txBody>
          <a:bodyPr/>
          <a:lstStyle/>
          <a:p>
            <a:fld id="{552C57D4-8FDE-439E-910E-D48BC190A761}" type="slidenum">
              <a:rPr lang="en-US" altLang="en-US" smtClean="0"/>
              <a:pPr/>
              <a:t>32</a:t>
            </a:fld>
            <a:endParaRPr lang="en-US" altLang="en-US" dirty="0"/>
          </a:p>
        </p:txBody>
      </p:sp>
    </p:spTree>
    <p:extLst>
      <p:ext uri="{BB962C8B-B14F-4D97-AF65-F5344CB8AC3E}">
        <p14:creationId xmlns:p14="http://schemas.microsoft.com/office/powerpoint/2010/main" val="42399986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D4C9ABA5-D11A-4EFE-8590-966F532EB1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44A44320-F466-4589-8A08-0FBEB54106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Teacher Comments:</a:t>
            </a:r>
          </a:p>
          <a:p>
            <a:r>
              <a:rPr lang="en-US" altLang="en-US" b="0" dirty="0"/>
              <a:t>Anxiety and depression are the most common disorders of childhood.</a:t>
            </a:r>
          </a:p>
          <a:p>
            <a:r>
              <a:rPr lang="en-US" altLang="en-US" b="0" dirty="0"/>
              <a:t>Regular use, particularly of high potency marijuana, has been linked to these and other mental health disorders.</a:t>
            </a:r>
          </a:p>
          <a:p>
            <a:r>
              <a:rPr lang="en-US" altLang="en-US" dirty="0"/>
              <a:t>Much more research needs to be done to discover the connection between marijuana and mental health.</a:t>
            </a:r>
          </a:p>
          <a:p>
            <a:endParaRPr lang="en-US" altLang="en-US" dirty="0"/>
          </a:p>
          <a:p>
            <a:r>
              <a:rPr lang="en-US" altLang="en-US" dirty="0"/>
              <a:t>https://www.cdc.gov/cannabis/health-effects/cannabis-and-teens.html</a:t>
            </a:r>
          </a:p>
          <a:p>
            <a:endParaRPr lang="en-US" altLang="en-US" dirty="0"/>
          </a:p>
        </p:txBody>
      </p:sp>
      <p:sp>
        <p:nvSpPr>
          <p:cNvPr id="66564" name="Slide Number Placeholder 3">
            <a:extLst>
              <a:ext uri="{FF2B5EF4-FFF2-40B4-BE49-F238E27FC236}">
                <a16:creationId xmlns:a16="http://schemas.microsoft.com/office/drawing/2014/main" id="{76F1933F-DCA2-45F8-9624-E81989F0F7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1FC19C-5306-43ED-A8F3-24F0CB1F29EA}" type="slidenum">
              <a:rPr lang="en-US" altLang="en-US"/>
              <a:pPr>
                <a:spcBef>
                  <a:spcPct val="0"/>
                </a:spcBef>
              </a:pPr>
              <a:t>33</a:t>
            </a:fld>
            <a:endParaRPr lang="en-US" altLang="en-US" dirty="0"/>
          </a:p>
        </p:txBody>
      </p:sp>
    </p:spTree>
    <p:extLst>
      <p:ext uri="{BB962C8B-B14F-4D97-AF65-F5344CB8AC3E}">
        <p14:creationId xmlns:p14="http://schemas.microsoft.com/office/powerpoint/2010/main" val="14475810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D4C9ABA5-D11A-4EFE-8590-966F532EB1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44A44320-F466-4589-8A08-0FBEB54106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Teacher Comments:</a:t>
            </a:r>
          </a:p>
          <a:p>
            <a:r>
              <a:rPr lang="en-US" altLang="en-US" b="1" i="0" dirty="0"/>
              <a:t>A reminder about suicidal thoughts – </a:t>
            </a:r>
          </a:p>
          <a:p>
            <a:r>
              <a:rPr lang="en-US" altLang="en-US" b="1" i="0" dirty="0"/>
              <a:t>if you or anyone you know is experiencing suicidal thoughts it is very important to talk with an adult you trust.</a:t>
            </a:r>
          </a:p>
          <a:p>
            <a:endParaRPr lang="en-US" altLang="en-US" b="0" dirty="0"/>
          </a:p>
          <a:p>
            <a:r>
              <a:rPr lang="en-US" altLang="en-US" b="0" dirty="0"/>
              <a:t>https://www.columbiapsychiatry.org/news/recreational-cannabis-use-among-u-s-adolescents-poses-risk-adverse-mental-health-and-life-outcomes</a:t>
            </a:r>
          </a:p>
        </p:txBody>
      </p:sp>
      <p:sp>
        <p:nvSpPr>
          <p:cNvPr id="66564" name="Slide Number Placeholder 3">
            <a:extLst>
              <a:ext uri="{FF2B5EF4-FFF2-40B4-BE49-F238E27FC236}">
                <a16:creationId xmlns:a16="http://schemas.microsoft.com/office/drawing/2014/main" id="{76F1933F-DCA2-45F8-9624-E81989F0F7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1FC19C-5306-43ED-A8F3-24F0CB1F29EA}" type="slidenum">
              <a:rPr lang="en-US" altLang="en-US"/>
              <a:pPr>
                <a:spcBef>
                  <a:spcPct val="0"/>
                </a:spcBef>
              </a:pPr>
              <a:t>34</a:t>
            </a:fld>
            <a:endParaRPr lang="en-US" altLang="en-US" dirty="0"/>
          </a:p>
        </p:txBody>
      </p:sp>
    </p:spTree>
    <p:extLst>
      <p:ext uri="{BB962C8B-B14F-4D97-AF65-F5344CB8AC3E}">
        <p14:creationId xmlns:p14="http://schemas.microsoft.com/office/powerpoint/2010/main" val="944865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4A6875DA-313C-46FD-A045-E259DC6760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815AAE40-DAF7-48ED-9CA0-076C8D8EFC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latin typeface="+mn-lt"/>
              </a:rPr>
              <a:t>Teacher Comments:</a:t>
            </a:r>
          </a:p>
          <a:p>
            <a:r>
              <a:rPr lang="en-US" altLang="en-US" b="0" dirty="0">
                <a:latin typeface="+mn-lt"/>
              </a:rPr>
              <a:t>Episodes of panic involve extremely high levels of anxiety.  </a:t>
            </a:r>
          </a:p>
          <a:p>
            <a:endParaRPr lang="en-US" altLang="en-US" b="0" dirty="0">
              <a:latin typeface="+mn-lt"/>
            </a:endParaRPr>
          </a:p>
          <a:p>
            <a:r>
              <a:rPr lang="en-US" altLang="en-US" b="0" dirty="0">
                <a:latin typeface="+mn-lt"/>
              </a:rPr>
              <a:t>https://medlineplus.gov/ency/article/000952.htm (National Institutes of Health)</a:t>
            </a:r>
          </a:p>
          <a:p>
            <a:endParaRPr lang="en-US" sz="1200" b="0" i="0" kern="1200" dirty="0">
              <a:solidFill>
                <a:schemeClr val="tx1"/>
              </a:solidFill>
              <a:effectLst/>
              <a:latin typeface="+mn-lt"/>
              <a:ea typeface="+mn-ea"/>
              <a:cs typeface="+mn-cs"/>
            </a:endParaRPr>
          </a:p>
          <a:p>
            <a:r>
              <a:rPr lang="en-US" b="0" i="0" dirty="0">
                <a:solidFill>
                  <a:srgbClr val="212121"/>
                </a:solidFill>
                <a:effectLst/>
                <a:highlight>
                  <a:srgbClr val="FFFFFF"/>
                </a:highlight>
                <a:latin typeface="+mn-lt"/>
              </a:rPr>
              <a:t>https://pubmed.ncbi.nlm.nih.gov/37252542/</a:t>
            </a:r>
          </a:p>
          <a:p>
            <a:r>
              <a:rPr lang="en-US" b="0" i="0" dirty="0">
                <a:solidFill>
                  <a:srgbClr val="212121"/>
                </a:solidFill>
                <a:effectLst/>
                <a:highlight>
                  <a:srgbClr val="FFFFFF"/>
                </a:highlight>
                <a:latin typeface="+mn-lt"/>
              </a:rPr>
              <a:t>Keung MY, Leach E, </a:t>
            </a:r>
            <a:r>
              <a:rPr lang="en-US" b="0" i="0" dirty="0" err="1">
                <a:solidFill>
                  <a:srgbClr val="212121"/>
                </a:solidFill>
                <a:effectLst/>
                <a:highlight>
                  <a:srgbClr val="FFFFFF"/>
                </a:highlight>
                <a:latin typeface="+mn-lt"/>
              </a:rPr>
              <a:t>Kreuser</a:t>
            </a:r>
            <a:r>
              <a:rPr lang="en-US" b="0" i="0" dirty="0">
                <a:solidFill>
                  <a:srgbClr val="212121"/>
                </a:solidFill>
                <a:effectLst/>
                <a:highlight>
                  <a:srgbClr val="FFFFFF"/>
                </a:highlight>
                <a:latin typeface="+mn-lt"/>
              </a:rPr>
              <a:t> K, et al. Cannabis-Induced Anxiety Disorder in the Emergency Department. </a:t>
            </a:r>
            <a:r>
              <a:rPr lang="en-US" b="0" i="1" dirty="0" err="1">
                <a:solidFill>
                  <a:srgbClr val="212121"/>
                </a:solidFill>
                <a:effectLst/>
                <a:highlight>
                  <a:srgbClr val="FFFFFF"/>
                </a:highlight>
                <a:latin typeface="+mn-lt"/>
              </a:rPr>
              <a:t>Cureus</a:t>
            </a:r>
            <a:r>
              <a:rPr lang="en-US" b="0" i="0" dirty="0">
                <a:solidFill>
                  <a:srgbClr val="212121"/>
                </a:solidFill>
                <a:effectLst/>
                <a:highlight>
                  <a:srgbClr val="FFFFFF"/>
                </a:highlight>
                <a:latin typeface="+mn-lt"/>
              </a:rPr>
              <a:t>. 2023;15(4):e38158. </a:t>
            </a:r>
          </a:p>
          <a:p>
            <a:r>
              <a:rPr lang="en-US" b="0" i="0" dirty="0">
                <a:solidFill>
                  <a:srgbClr val="212121"/>
                </a:solidFill>
                <a:effectLst/>
                <a:highlight>
                  <a:srgbClr val="FFFFFF"/>
                </a:highlight>
                <a:latin typeface="+mn-lt"/>
              </a:rPr>
              <a:t>Published 2023 Apr 26. doi:10.7759/cureus.38158</a:t>
            </a:r>
            <a:endParaRPr lang="en-US" altLang="en-US" i="1" dirty="0">
              <a:solidFill>
                <a:srgbClr val="FF0000"/>
              </a:solidFill>
              <a:latin typeface="+mn-lt"/>
            </a:endParaRPr>
          </a:p>
          <a:p>
            <a:r>
              <a:rPr lang="en-US" altLang="en-US" dirty="0">
                <a:latin typeface="+mn-lt"/>
              </a:rPr>
              <a:t> </a:t>
            </a:r>
          </a:p>
          <a:p>
            <a:endParaRPr lang="en-US" altLang="en-US" i="1" dirty="0">
              <a:solidFill>
                <a:srgbClr val="FF0000"/>
              </a:solidFill>
            </a:endParaRPr>
          </a:p>
          <a:p>
            <a:endParaRPr lang="en-US" altLang="en-US" i="1" dirty="0">
              <a:solidFill>
                <a:srgbClr val="FF0000"/>
              </a:solidFill>
            </a:endParaRPr>
          </a:p>
          <a:p>
            <a:endParaRPr lang="en-US" altLang="en-US" i="1" dirty="0">
              <a:solidFill>
                <a:srgbClr val="FF0000"/>
              </a:solidFill>
            </a:endParaRPr>
          </a:p>
          <a:p>
            <a:endParaRPr lang="en-US" altLang="en-US" i="1" dirty="0">
              <a:solidFill>
                <a:srgbClr val="FF0000"/>
              </a:solidFill>
            </a:endParaRPr>
          </a:p>
        </p:txBody>
      </p:sp>
      <p:sp>
        <p:nvSpPr>
          <p:cNvPr id="68612" name="Slide Number Placeholder 3">
            <a:extLst>
              <a:ext uri="{FF2B5EF4-FFF2-40B4-BE49-F238E27FC236}">
                <a16:creationId xmlns:a16="http://schemas.microsoft.com/office/drawing/2014/main" id="{AECDA891-B4F1-4EC4-B78A-563BC6D8A0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8E9F686-2D3C-438D-AAED-4D283AACA66F}" type="slidenum">
              <a:rPr lang="en-US" altLang="en-US"/>
              <a:pPr>
                <a:spcBef>
                  <a:spcPct val="0"/>
                </a:spcBef>
              </a:pPr>
              <a:t>35</a:t>
            </a:fld>
            <a:endParaRPr lang="en-US"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D4C9ABA5-D11A-4EFE-8590-966F532EB1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44A44320-F466-4589-8A08-0FBEB54106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https://www.cdc.gov/cannabis/about/index.html</a:t>
            </a:r>
          </a:p>
        </p:txBody>
      </p:sp>
      <p:sp>
        <p:nvSpPr>
          <p:cNvPr id="66564" name="Slide Number Placeholder 3">
            <a:extLst>
              <a:ext uri="{FF2B5EF4-FFF2-40B4-BE49-F238E27FC236}">
                <a16:creationId xmlns:a16="http://schemas.microsoft.com/office/drawing/2014/main" id="{76F1933F-DCA2-45F8-9624-E81989F0F7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1FC19C-5306-43ED-A8F3-24F0CB1F29EA}" type="slidenum">
              <a:rPr lang="en-US" altLang="en-US"/>
              <a:pPr>
                <a:spcBef>
                  <a:spcPct val="0"/>
                </a:spcBef>
              </a:pPr>
              <a:t>36</a:t>
            </a:fld>
            <a:endParaRPr lang="en-US" altLang="en-US" dirty="0"/>
          </a:p>
        </p:txBody>
      </p:sp>
    </p:spTree>
    <p:extLst>
      <p:ext uri="{BB962C8B-B14F-4D97-AF65-F5344CB8AC3E}">
        <p14:creationId xmlns:p14="http://schemas.microsoft.com/office/powerpoint/2010/main" val="17967608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https://www.getsmartaboutdrugs.gov/content/school-failure</a:t>
            </a:r>
          </a:p>
        </p:txBody>
      </p:sp>
      <p:sp>
        <p:nvSpPr>
          <p:cNvPr id="4" name="Slide Number Placeholder 3"/>
          <p:cNvSpPr>
            <a:spLocks noGrp="1"/>
          </p:cNvSpPr>
          <p:nvPr>
            <p:ph type="sldNum" sz="quarter" idx="5"/>
          </p:nvPr>
        </p:nvSpPr>
        <p:spPr/>
        <p:txBody>
          <a:bodyPr/>
          <a:lstStyle/>
          <a:p>
            <a:fld id="{552C57D4-8FDE-439E-910E-D48BC190A761}" type="slidenum">
              <a:rPr lang="en-US" altLang="en-US" smtClean="0"/>
              <a:pPr/>
              <a:t>37</a:t>
            </a:fld>
            <a:endParaRPr lang="en-US" altLang="en-US" dirty="0"/>
          </a:p>
        </p:txBody>
      </p:sp>
    </p:spTree>
    <p:extLst>
      <p:ext uri="{BB962C8B-B14F-4D97-AF65-F5344CB8AC3E}">
        <p14:creationId xmlns:p14="http://schemas.microsoft.com/office/powerpoint/2010/main" val="10458631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1BE0A72B-1DEC-4A46-8219-6B61CA1540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BB6D48E0-5EEC-4DC4-BA63-2920C56FB8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rtl="0" fontAlgn="base"/>
            <a:r>
              <a:rPr lang="en-US" sz="1200" b="0" i="0" kern="1200" dirty="0">
                <a:solidFill>
                  <a:schemeClr val="tx1"/>
                </a:solidFill>
                <a:effectLst/>
                <a:latin typeface="+mn-lt"/>
                <a:ea typeface="+mn-ea"/>
                <a:cs typeface="+mn-cs"/>
              </a:rPr>
              <a:t>https://www.cdc.gov/cannabis/health-effects/cannabis-and-teens.html​</a:t>
            </a:r>
          </a:p>
          <a:p>
            <a:pPr rtl="0" fontAlgn="base"/>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pPr>
              <a:defRPr/>
            </a:pPr>
            <a:r>
              <a:rPr lang="en-US" altLang="en-US" dirty="0"/>
              <a:t>https://www.insidehighered.com/news/2023/02/23/study-increased-marijuana-use-college-campuses#:~:text=Research%20has%20shown%20that%20the,it%20takes%20them%20to%20graduate.</a:t>
            </a:r>
          </a:p>
        </p:txBody>
      </p:sp>
      <p:sp>
        <p:nvSpPr>
          <p:cNvPr id="72708" name="Slide Number Placeholder 3">
            <a:extLst>
              <a:ext uri="{FF2B5EF4-FFF2-40B4-BE49-F238E27FC236}">
                <a16:creationId xmlns:a16="http://schemas.microsoft.com/office/drawing/2014/main" id="{B915CCB9-9893-435E-A476-CC791E1773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E4AE51D-27E5-4D79-8BC3-F77DA970B780}" type="slidenum">
              <a:rPr lang="en-US" altLang="en-US"/>
              <a:pPr>
                <a:spcBef>
                  <a:spcPct val="0"/>
                </a:spcBef>
              </a:pPr>
              <a:t>38</a:t>
            </a:fld>
            <a:endParaRPr lang="en-US" altLang="en-US" dirty="0"/>
          </a:p>
        </p:txBody>
      </p:sp>
    </p:spTree>
    <p:extLst>
      <p:ext uri="{BB962C8B-B14F-4D97-AF65-F5344CB8AC3E}">
        <p14:creationId xmlns:p14="http://schemas.microsoft.com/office/powerpoint/2010/main" val="19373935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7C524F31-1892-4BC7-86C6-D1CDD79C5A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41922968-834C-403B-AAC4-EFBCAF8794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Teacher Comments:</a:t>
            </a:r>
            <a:endParaRPr lang="en-US" altLang="en-US" dirty="0"/>
          </a:p>
          <a:p>
            <a:r>
              <a:rPr lang="en-US" altLang="en-US" dirty="0"/>
              <a:t>As part of the Free Application for Federal Student Aid (FAFSA) process, students convicted of a drug offense must complete an eligibility worksheet that will determine if they are eligible, partially eligible, or ineligible for student aid.</a:t>
            </a:r>
          </a:p>
          <a:p>
            <a:endParaRPr lang="en-US" altLang="en-US" dirty="0"/>
          </a:p>
          <a:p>
            <a:r>
              <a:rPr lang="en-US" altLang="en-US" dirty="0"/>
              <a:t>https://www.justthinktwice.gov/you-might-lose-your-student-loans-or-scholarship-drug-use</a:t>
            </a:r>
            <a:endParaRPr lang="en-US" altLang="en-US" b="1" dirty="0"/>
          </a:p>
        </p:txBody>
      </p:sp>
      <p:sp>
        <p:nvSpPr>
          <p:cNvPr id="82948" name="Slide Number Placeholder 3">
            <a:extLst>
              <a:ext uri="{FF2B5EF4-FFF2-40B4-BE49-F238E27FC236}">
                <a16:creationId xmlns:a16="http://schemas.microsoft.com/office/drawing/2014/main" id="{AE9F6E4D-9336-45DE-B82F-023415525E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EE24F60-358A-4727-8257-447EF7253766}" type="slidenum">
              <a:rPr lang="en-US" altLang="en-US"/>
              <a:pPr>
                <a:spcBef>
                  <a:spcPct val="0"/>
                </a:spcBef>
              </a:pPr>
              <a:t>39</a:t>
            </a:fld>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1DEE9EAF-E4E0-422B-9C67-6F0607A8F6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3C209CBE-B299-47AF-A29B-4981B6F962C7}"/>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altLang="en-US" b="1" dirty="0"/>
              <a:t>Teacher Comments: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Many people your age overestimate the number of teens that use marijuana.  </a:t>
            </a:r>
          </a:p>
          <a:p>
            <a:pPr>
              <a:defRPr/>
            </a:pPr>
            <a:r>
              <a:rPr lang="en-US" altLang="en-US" dirty="0"/>
              <a:t>Over 75% of 12</a:t>
            </a:r>
            <a:r>
              <a:rPr lang="en-US" altLang="en-US" baseline="30000" dirty="0"/>
              <a:t>th</a:t>
            </a:r>
            <a:r>
              <a:rPr lang="en-US" altLang="en-US" dirty="0"/>
              <a:t> grade students that took an anonymous national survey said they </a:t>
            </a:r>
            <a:r>
              <a:rPr lang="en-US" altLang="en-US" b="1" dirty="0"/>
              <a:t>HAD NEVER </a:t>
            </a:r>
            <a:r>
              <a:rPr lang="en-US" altLang="en-US" b="0" dirty="0"/>
              <a:t>u</a:t>
            </a:r>
            <a:r>
              <a:rPr lang="en-US" altLang="en-US" dirty="0"/>
              <a:t>sed marijuana. </a:t>
            </a:r>
          </a:p>
          <a:p>
            <a:pPr>
              <a:defRPr/>
            </a:pPr>
            <a:r>
              <a:rPr lang="en-US" altLang="en-US" dirty="0"/>
              <a:t>How does this compare to your guess?  </a:t>
            </a:r>
          </a:p>
          <a:p>
            <a:pPr>
              <a:defRPr/>
            </a:pPr>
            <a:r>
              <a:rPr lang="en-US" altLang="en-US" b="1" dirty="0"/>
              <a:t>MOST TEENS DO NOT USE MARIJUANA.</a:t>
            </a:r>
          </a:p>
          <a:p>
            <a:pPr>
              <a:defRPr/>
            </a:pPr>
            <a:endParaRPr lang="en-US" altLang="en-US" dirty="0"/>
          </a:p>
          <a:p>
            <a:pPr>
              <a:defRPr/>
            </a:pPr>
            <a:r>
              <a:rPr lang="en-US" sz="1200" b="1" i="0" kern="1200" dirty="0">
                <a:solidFill>
                  <a:schemeClr val="tx1"/>
                </a:solidFill>
                <a:effectLst/>
                <a:latin typeface="+mn-lt"/>
                <a:ea typeface="+mn-ea"/>
                <a:cs typeface="+mn-cs"/>
              </a:rPr>
              <a:t>Teacher Notes:</a:t>
            </a:r>
          </a:p>
          <a:p>
            <a:pPr>
              <a:defRPr/>
            </a:pPr>
            <a:r>
              <a:rPr lang="en-US" sz="1200" b="0" i="0" kern="1200" dirty="0">
                <a:solidFill>
                  <a:schemeClr val="tx1"/>
                </a:solidFill>
                <a:effectLst/>
                <a:latin typeface="+mn-lt"/>
                <a:ea typeface="+mn-ea"/>
                <a:cs typeface="+mn-cs"/>
              </a:rPr>
              <a:t>The Monitoring the Future Survey is funded by the National Institute on Drug Abuse (NIDA), </a:t>
            </a:r>
          </a:p>
          <a:p>
            <a:pPr>
              <a:defRPr/>
            </a:pPr>
            <a:r>
              <a:rPr lang="en-US" sz="1200" b="0" i="0" kern="1200" dirty="0">
                <a:solidFill>
                  <a:schemeClr val="tx1"/>
                </a:solidFill>
                <a:effectLst/>
                <a:latin typeface="+mn-lt"/>
                <a:ea typeface="+mn-ea"/>
                <a:cs typeface="+mn-cs"/>
              </a:rPr>
              <a:t>part of the National Institutes of Health (NIH). The survey is conducted by the University of Michigan.</a:t>
            </a:r>
          </a:p>
          <a:p>
            <a:pPr>
              <a:defRPr/>
            </a:pPr>
            <a:endParaRPr lang="en-US" altLang="en-US" dirty="0"/>
          </a:p>
          <a:p>
            <a:pPr>
              <a:defRPr/>
            </a:pPr>
            <a:r>
              <a:rPr lang="en-US" altLang="en-US" dirty="0"/>
              <a:t>To view full survey data, visit https://monitoringthefuture.org/wp-content/uploads/2024/12/mtf2025.pdf</a:t>
            </a:r>
          </a:p>
        </p:txBody>
      </p:sp>
      <p:sp>
        <p:nvSpPr>
          <p:cNvPr id="87044" name="Slide Number Placeholder 3">
            <a:extLst>
              <a:ext uri="{FF2B5EF4-FFF2-40B4-BE49-F238E27FC236}">
                <a16:creationId xmlns:a16="http://schemas.microsoft.com/office/drawing/2014/main" id="{630E30ED-EB41-49E2-B738-E220C85111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B8ADEE-085D-48FF-AAC5-921BC7DC91F0}"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380868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EC0D5986-426A-4BEC-BBB6-A7CD3F1CA6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16C97DA6-7461-4EB4-AAA6-58B01EDF81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This slide is automated to produce the sound of a door slamming.</a:t>
            </a:r>
          </a:p>
          <a:p>
            <a:endParaRPr lang="en-US" altLang="en-US" b="1" dirty="0"/>
          </a:p>
          <a:p>
            <a:r>
              <a:rPr lang="en-US" altLang="en-US" b="1" dirty="0"/>
              <a:t>Teacher Comments:</a:t>
            </a:r>
          </a:p>
          <a:p>
            <a:r>
              <a:rPr lang="en-US" altLang="en-US" b="0" dirty="0"/>
              <a:t>The use of any drug, including marijuana, has the potential of creating negative lifelong changes.</a:t>
            </a:r>
          </a:p>
          <a:p>
            <a:endParaRPr lang="en-US" altLang="en-US" dirty="0"/>
          </a:p>
        </p:txBody>
      </p:sp>
      <p:sp>
        <p:nvSpPr>
          <p:cNvPr id="70660" name="Slide Number Placeholder 3">
            <a:extLst>
              <a:ext uri="{FF2B5EF4-FFF2-40B4-BE49-F238E27FC236}">
                <a16:creationId xmlns:a16="http://schemas.microsoft.com/office/drawing/2014/main" id="{85143356-EED2-4797-9FD4-AF70E8D08E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31AC15-1BE3-46BF-BBF7-5683C683ABB4}" type="slidenum">
              <a:rPr lang="en-US" altLang="en-US"/>
              <a:pPr>
                <a:spcBef>
                  <a:spcPct val="0"/>
                </a:spcBef>
              </a:pPr>
              <a:t>40</a:t>
            </a:fld>
            <a:endParaRPr lang="en-US"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D4C9ABA5-D11A-4EFE-8590-966F532EB1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44A44320-F466-4589-8A08-0FBEB54106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rtl="0" fontAlgn="base"/>
            <a:r>
              <a:rPr lang="en-US" sz="1200" b="1" i="0" u="none" strike="noStrike" kern="1200" dirty="0">
                <a:solidFill>
                  <a:schemeClr val="tx1"/>
                </a:solidFill>
                <a:effectLst/>
                <a:latin typeface="+mn-lt"/>
                <a:ea typeface="+mn-ea"/>
                <a:cs typeface="+mn-cs"/>
              </a:rPr>
              <a:t>Group Activity:</a:t>
            </a:r>
            <a:r>
              <a:rPr lang="en-US" sz="1200" b="0" i="0" kern="1200" dirty="0">
                <a:solidFill>
                  <a:schemeClr val="tx1"/>
                </a:solidFill>
                <a:effectLst/>
                <a:latin typeface="+mn-lt"/>
                <a:ea typeface="+mn-ea"/>
                <a:cs typeface="+mn-cs"/>
              </a:rPr>
              <a:t>​</a:t>
            </a:r>
          </a:p>
          <a:p>
            <a:pPr rtl="0" fontAlgn="base"/>
            <a:r>
              <a:rPr lang="en-US" sz="1200" b="1" i="0" u="none" strike="noStrike" kern="1200" dirty="0">
                <a:solidFill>
                  <a:schemeClr val="tx1"/>
                </a:solidFill>
                <a:effectLst/>
                <a:latin typeface="+mn-lt"/>
                <a:ea typeface="+mn-ea"/>
                <a:cs typeface="+mn-cs"/>
              </a:rPr>
              <a:t>Ask: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How many of you are part of a sports team?</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How many hours a week do you practice during your season?</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How important is it for you to be a good athlete?</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1" i="0" u="none" strike="noStrike" kern="1200" dirty="0">
                <a:solidFill>
                  <a:schemeClr val="tx1"/>
                </a:solidFill>
                <a:effectLst/>
                <a:latin typeface="+mn-lt"/>
                <a:ea typeface="+mn-ea"/>
                <a:cs typeface="+mn-cs"/>
              </a:rPr>
              <a:t>Let’s review the effects of marijuana use on athletic performance.</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1" i="0" u="none" strike="noStrike" kern="1200" dirty="0">
                <a:solidFill>
                  <a:schemeClr val="tx1"/>
                </a:solidFill>
                <a:effectLst/>
                <a:latin typeface="+mn-lt"/>
                <a:ea typeface="+mn-ea"/>
                <a:cs typeface="+mn-cs"/>
              </a:rPr>
              <a:t>Marijuana use:</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Decreases eye-hand coordination</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Slows reaction time</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Reduces motor coordination</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Slows reflexes</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Impairs tracking ability and perceptual accuracy</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Impairs concentration, and time appears to move more slowly</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Causes short and long-term memory loss, "I can't remember the plays, coach"</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Creates difficulty with thinking and problem solving,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Decreases motivation to perform and/or give maximum effort</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1" i="0" u="none" strike="noStrike" kern="1200" dirty="0">
                <a:solidFill>
                  <a:schemeClr val="tx1"/>
                </a:solidFill>
                <a:effectLst/>
                <a:latin typeface="+mn-lt"/>
                <a:ea typeface="+mn-ea"/>
                <a:cs typeface="+mn-cs"/>
              </a:rPr>
              <a:t>Staying away from marijuana helps your team succeed.</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sng" strike="noStrike" kern="1200" dirty="0">
                <a:solidFill>
                  <a:schemeClr val="tx1"/>
                </a:solidFill>
                <a:effectLst/>
                <a:latin typeface="+mn-lt"/>
                <a:ea typeface="+mn-ea"/>
                <a:cs typeface="+mn-cs"/>
                <a:hlinkClick r:id="rId3"/>
              </a:rPr>
              <a:t>https://www.samhsa.gov/marijuana</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sng" strike="noStrike" kern="1200" dirty="0">
                <a:solidFill>
                  <a:schemeClr val="tx1"/>
                </a:solidFill>
                <a:effectLst/>
                <a:latin typeface="+mn-lt"/>
                <a:ea typeface="+mn-ea"/>
                <a:cs typeface="+mn-cs"/>
                <a:hlinkClick r:id="rId4"/>
              </a:rPr>
              <a:t>https://www.ncaa.org/news/2019/10/10/emerging-science-on-cannabis-marijuana-implications-for-student-athletes.aspx</a:t>
            </a:r>
            <a:endParaRPr lang="en-US" sz="1200" b="0" i="0" kern="1200" dirty="0">
              <a:solidFill>
                <a:schemeClr val="tx1"/>
              </a:solidFill>
              <a:effectLst/>
              <a:latin typeface="+mn-lt"/>
              <a:ea typeface="+mn-ea"/>
              <a:cs typeface="+mn-cs"/>
            </a:endParaRPr>
          </a:p>
          <a:p>
            <a:pPr rtl="0" fontAlgn="base"/>
            <a:r>
              <a:rPr lang="en-US" sz="1200" b="1" i="0" u="none" strike="noStrike" kern="1200" dirty="0">
                <a:solidFill>
                  <a:schemeClr val="tx1"/>
                </a:solidFill>
                <a:effectLst/>
                <a:latin typeface="+mn-lt"/>
                <a:ea typeface="+mn-ea"/>
                <a:cs typeface="+mn-cs"/>
              </a:rPr>
              <a:t>Teacher Comments:  </a:t>
            </a:r>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Marijuana can substantially decrease performance, given its proven negative effects on the mental and physical skills involved in playing a sport.</a:t>
            </a:r>
            <a:endParaRPr lang="en-US" sz="1200" b="0" i="0"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SAMHSA: Know the Risks of Marijuana </a:t>
            </a:r>
            <a:r>
              <a:rPr lang="en-US" dirty="0"/>
              <a:t>2024</a:t>
            </a:r>
            <a:endParaRPr lang="en-US" sz="1200" b="0" i="0" kern="1200" dirty="0">
              <a:solidFill>
                <a:schemeClr val="tx1"/>
              </a:solidFill>
              <a:effectLst/>
              <a:latin typeface="+mn-lt"/>
              <a:ea typeface="+mn-ea"/>
              <a:cs typeface="+mn-cs"/>
            </a:endParaRPr>
          </a:p>
          <a:p>
            <a:r>
              <a:rPr lang="en-US" altLang="en-US" dirty="0"/>
              <a:t>https://www.samhsa.gov/marijuana</a:t>
            </a:r>
          </a:p>
        </p:txBody>
      </p:sp>
      <p:sp>
        <p:nvSpPr>
          <p:cNvPr id="66564" name="Slide Number Placeholder 3">
            <a:extLst>
              <a:ext uri="{FF2B5EF4-FFF2-40B4-BE49-F238E27FC236}">
                <a16:creationId xmlns:a16="http://schemas.microsoft.com/office/drawing/2014/main" id="{76F1933F-DCA2-45F8-9624-E81989F0F7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1FC19C-5306-43ED-A8F3-24F0CB1F29EA}" type="slidenum">
              <a:rPr lang="en-US" altLang="en-US"/>
              <a:pPr>
                <a:spcBef>
                  <a:spcPct val="0"/>
                </a:spcBef>
              </a:pPr>
              <a:t>41</a:t>
            </a:fld>
            <a:endParaRPr lang="en-US" altLang="en-US" dirty="0"/>
          </a:p>
        </p:txBody>
      </p:sp>
    </p:spTree>
    <p:extLst>
      <p:ext uri="{BB962C8B-B14F-4D97-AF65-F5344CB8AC3E}">
        <p14:creationId xmlns:p14="http://schemas.microsoft.com/office/powerpoint/2010/main" val="6704605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A58787F1-7092-4460-83A2-E39032F542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62067B8E-C86E-4615-AD8E-5909ECF779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This slide contains animations.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Each mouse click will advance to the next item on the slide.</a:t>
            </a:r>
          </a:p>
          <a:p>
            <a:endParaRPr lang="en-US" altLang="en-US" i="1" dirty="0"/>
          </a:p>
          <a:p>
            <a:r>
              <a:rPr lang="en-US" sz="1200" b="0" i="0" kern="1200" dirty="0">
                <a:solidFill>
                  <a:schemeClr val="tx1"/>
                </a:solidFill>
                <a:effectLst/>
                <a:latin typeface="+mn-lt"/>
                <a:ea typeface="+mn-ea"/>
                <a:cs typeface="+mn-cs"/>
              </a:rPr>
              <a:t>https://www.samhsa.gov/marijuana</a:t>
            </a:r>
          </a:p>
        </p:txBody>
      </p:sp>
      <p:sp>
        <p:nvSpPr>
          <p:cNvPr id="78852" name="Slide Number Placeholder 3">
            <a:extLst>
              <a:ext uri="{FF2B5EF4-FFF2-40B4-BE49-F238E27FC236}">
                <a16:creationId xmlns:a16="http://schemas.microsoft.com/office/drawing/2014/main" id="{46173A2D-DDE2-4355-A16F-DF35289A5DC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EDAEEB9-8958-4AEC-B5FB-7B9880365568}" type="slidenum">
              <a:rPr lang="en-US" altLang="en-US"/>
              <a:pPr>
                <a:spcBef>
                  <a:spcPct val="0"/>
                </a:spcBef>
              </a:pPr>
              <a:t>42</a:t>
            </a:fld>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95D4E4D4-2FAF-4C40-834B-17462B7A60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42D7A6CC-E51F-4DA1-BC33-AB4B264AC2B8}"/>
              </a:ext>
            </a:extLst>
          </p:cNvPr>
          <p:cNvSpPr>
            <a:spLocks noGrp="1"/>
          </p:cNvSpPr>
          <p:nvPr>
            <p:ph type="body" idx="1"/>
          </p:nvPr>
        </p:nvSpPr>
        <p:spPr bwMode="auto"/>
        <p:txBody>
          <a:bodyPr wrap="square" numCol="1" anchor="t" anchorCtr="0" compatLnSpc="1">
            <a:prstTxWarp prst="textNoShape">
              <a:avLst/>
            </a:prstTxWarp>
            <a:normAutofit fontScale="92500" lnSpcReduction="20000"/>
          </a:bodyPr>
          <a:lstStyle/>
          <a:p>
            <a:pPr algn="l" fontAlgn="base"/>
            <a:r>
              <a:rPr lang="en-US" sz="1600" b="1" i="0" dirty="0">
                <a:solidFill>
                  <a:srgbClr val="212529"/>
                </a:solidFill>
                <a:effectLst/>
                <a:highlight>
                  <a:srgbClr val="FDFDFF"/>
                </a:highlight>
                <a:latin typeface="+mn-lt"/>
              </a:rPr>
              <a:t>Teacher Note:</a:t>
            </a:r>
          </a:p>
          <a:p>
            <a:pPr algn="l" fontAlgn="base"/>
            <a:r>
              <a:rPr lang="en-US" sz="1600" b="0" i="0" dirty="0">
                <a:solidFill>
                  <a:srgbClr val="212529"/>
                </a:solidFill>
                <a:effectLst/>
                <a:highlight>
                  <a:srgbClr val="FDFDFF"/>
                </a:highlight>
                <a:latin typeface="+mn-lt"/>
              </a:rPr>
              <a:t>Michigan Marijuana Laws use an “h” instead of “j” to spell marijuana.</a:t>
            </a:r>
          </a:p>
          <a:p>
            <a:pPr algn="l" fontAlgn="base"/>
            <a:endParaRPr lang="en-US" sz="1600" b="0" i="0" dirty="0">
              <a:solidFill>
                <a:srgbClr val="212529"/>
              </a:solidFill>
              <a:effectLst/>
              <a:highlight>
                <a:srgbClr val="FDFDFF"/>
              </a:highlight>
              <a:latin typeface="+mn-lt"/>
            </a:endParaRPr>
          </a:p>
          <a:p>
            <a:pPr algn="l" fontAlgn="base"/>
            <a:r>
              <a:rPr lang="en-US" sz="1600" b="1" i="0" dirty="0">
                <a:solidFill>
                  <a:srgbClr val="212529"/>
                </a:solidFill>
                <a:effectLst/>
                <a:highlight>
                  <a:srgbClr val="FDFDFF"/>
                </a:highlight>
                <a:latin typeface="+mn-lt"/>
              </a:rPr>
              <a:t>MICHIGAN REGULATION AND TAXATION OF MARIHUANA ACT</a:t>
            </a:r>
          </a:p>
          <a:p>
            <a:pPr algn="l" fontAlgn="base"/>
            <a:r>
              <a:rPr lang="en-US" sz="1600" b="1" i="0" dirty="0">
                <a:solidFill>
                  <a:srgbClr val="000000"/>
                </a:solidFill>
                <a:effectLst/>
                <a:highlight>
                  <a:srgbClr val="FFFFFF"/>
                </a:highlight>
                <a:latin typeface="+mn-lt"/>
              </a:rPr>
              <a:t>333.27954 </a:t>
            </a:r>
            <a:endParaRPr lang="en-US" sz="1600" b="0" i="0" dirty="0">
              <a:solidFill>
                <a:srgbClr val="000000"/>
              </a:solidFill>
              <a:effectLst/>
              <a:highlight>
                <a:srgbClr val="FFFFFF"/>
              </a:highlight>
              <a:latin typeface="+mn-lt"/>
            </a:endParaRPr>
          </a:p>
          <a:p>
            <a:pPr algn="l" fontAlgn="base"/>
            <a:r>
              <a:rPr lang="en-US" sz="1600" b="0" i="0" dirty="0">
                <a:solidFill>
                  <a:srgbClr val="000000"/>
                </a:solidFill>
                <a:effectLst/>
                <a:highlight>
                  <a:srgbClr val="FFFFFF"/>
                </a:highlight>
                <a:latin typeface="+mn-lt"/>
              </a:rPr>
              <a:t>Sec. 4. 3. This act does not require an employer to permit or accommodate conduct otherwise allowed by this act in any workplace or on the employer's property. This act does not prohibit an employer from disciplining an employee for violation of a workplace drug policy or for working while under the influence of marihuana. This act does not prevent an employer from refusing to hire, discharging, disciplining, or otherwise taking an adverse employment action against a person with respect to hire, tenure, terms, conditions, or privileges of employment because of that person's violation of a workplace drug policy or because that person was working while under the influence of marihuana.</a:t>
            </a:r>
          </a:p>
          <a:p>
            <a:pPr marL="279532" indent="-279532" eaLnBrk="1" fontAlgn="auto" hangingPunct="1">
              <a:spcAft>
                <a:spcPts val="0"/>
              </a:spcAft>
              <a:defRPr/>
            </a:pPr>
            <a:endParaRPr lang="it-IT" sz="1600" b="0" dirty="0">
              <a:latin typeface="+mn-lt"/>
            </a:endParaRPr>
          </a:p>
          <a:p>
            <a:pPr marL="279532" indent="-279532" eaLnBrk="1" fontAlgn="auto" hangingPunct="1">
              <a:spcAft>
                <a:spcPts val="0"/>
              </a:spcAft>
              <a:defRPr/>
            </a:pPr>
            <a:r>
              <a:rPr lang="it-IT" sz="1600" b="0" dirty="0">
                <a:latin typeface="+mn-lt"/>
              </a:rPr>
              <a:t>Michigan Proposal 1, Marijuana Legalization Initiative (2018)</a:t>
            </a:r>
            <a:endParaRPr lang="en-US" sz="1600" b="0" dirty="0">
              <a:latin typeface="+mn-lt"/>
            </a:endParaRPr>
          </a:p>
          <a:p>
            <a:pPr marL="279532" indent="-279532" eaLnBrk="1" fontAlgn="auto" hangingPunct="1">
              <a:spcAft>
                <a:spcPts val="0"/>
              </a:spcAft>
              <a:defRPr/>
            </a:pPr>
            <a:r>
              <a:rPr lang="en-US" sz="1600" dirty="0">
                <a:latin typeface="+mn-lt"/>
              </a:rPr>
              <a:t>333.27954 Section 4 State of Michigan</a:t>
            </a:r>
          </a:p>
        </p:txBody>
      </p:sp>
      <p:sp>
        <p:nvSpPr>
          <p:cNvPr id="80900" name="Slide Number Placeholder 3">
            <a:extLst>
              <a:ext uri="{FF2B5EF4-FFF2-40B4-BE49-F238E27FC236}">
                <a16:creationId xmlns:a16="http://schemas.microsoft.com/office/drawing/2014/main" id="{B2CC54A3-1266-415A-8D63-CDCBDAA1B2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B9A6D80-950A-49D6-A21D-C3E20D11D6EE}" type="slidenum">
              <a:rPr lang="en-US" altLang="en-US"/>
              <a:pPr>
                <a:spcBef>
                  <a:spcPct val="0"/>
                </a:spcBef>
              </a:pPr>
              <a:t>43</a:t>
            </a:fld>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Group Activity:</a:t>
            </a:r>
          </a:p>
          <a:p>
            <a:endParaRPr lang="en-US" sz="1200" b="1" dirty="0"/>
          </a:p>
          <a:p>
            <a:r>
              <a:rPr lang="en-US" sz="1200" dirty="0"/>
              <a:t>Ask the class this question. </a:t>
            </a:r>
            <a:r>
              <a:rPr lang="en-US" sz="1200" b="1" dirty="0">
                <a:latin typeface="+mn-lt"/>
              </a:rPr>
              <a:t>What jobs could be negatively affected by Marijuana (Cannabis/THC) use?</a:t>
            </a:r>
            <a:endParaRPr lang="en-US" sz="1200" dirty="0"/>
          </a:p>
          <a:p>
            <a:r>
              <a:rPr lang="en-US" sz="1200" dirty="0"/>
              <a:t>Write the results of the brainstorm activity on the board.</a:t>
            </a:r>
          </a:p>
          <a:p>
            <a:r>
              <a:rPr lang="en-US" sz="1200" dirty="0"/>
              <a:t>Proceed to next slide.</a:t>
            </a:r>
          </a:p>
        </p:txBody>
      </p:sp>
      <p:sp>
        <p:nvSpPr>
          <p:cNvPr id="4" name="Slide Number Placeholder 3"/>
          <p:cNvSpPr>
            <a:spLocks noGrp="1"/>
          </p:cNvSpPr>
          <p:nvPr>
            <p:ph type="sldNum" sz="quarter" idx="5"/>
          </p:nvPr>
        </p:nvSpPr>
        <p:spPr/>
        <p:txBody>
          <a:bodyPr/>
          <a:lstStyle/>
          <a:p>
            <a:fld id="{552C57D4-8FDE-439E-910E-D48BC190A761}" type="slidenum">
              <a:rPr lang="en-US" altLang="en-US" smtClean="0"/>
              <a:pPr/>
              <a:t>44</a:t>
            </a:fld>
            <a:endParaRPr lang="en-US" altLang="en-US" dirty="0"/>
          </a:p>
        </p:txBody>
      </p:sp>
    </p:spTree>
    <p:extLst>
      <p:ext uri="{BB962C8B-B14F-4D97-AF65-F5344CB8AC3E}">
        <p14:creationId xmlns:p14="http://schemas.microsoft.com/office/powerpoint/2010/main" val="3130664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b="1" dirty="0"/>
              <a:t>Group Activity</a:t>
            </a:r>
            <a:r>
              <a:rPr lang="en-US" dirty="0"/>
              <a:t>:</a:t>
            </a:r>
          </a:p>
          <a:p>
            <a:endParaRPr lang="en-US" dirty="0"/>
          </a:p>
          <a:p>
            <a:r>
              <a:rPr lang="en-US" dirty="0"/>
              <a:t>Ask the class “Would you want someone under the influence of marijuana to be your Doctor? Dentist? Nurse? Pharmacist? Etc.</a:t>
            </a:r>
          </a:p>
          <a:p>
            <a:r>
              <a:rPr lang="en-US" dirty="0"/>
              <a:t>Why or why not?” </a:t>
            </a:r>
          </a:p>
          <a:p>
            <a:endParaRPr lang="en-US" dirty="0"/>
          </a:p>
          <a:p>
            <a:r>
              <a:rPr lang="en-US" dirty="0"/>
              <a:t>https://www.michigan.gov/lara/bureau-list/bpl</a:t>
            </a:r>
          </a:p>
        </p:txBody>
      </p:sp>
      <p:sp>
        <p:nvSpPr>
          <p:cNvPr id="4" name="Slide Number Placeholder 3"/>
          <p:cNvSpPr>
            <a:spLocks noGrp="1"/>
          </p:cNvSpPr>
          <p:nvPr>
            <p:ph type="sldNum" sz="quarter" idx="5"/>
          </p:nvPr>
        </p:nvSpPr>
        <p:spPr/>
        <p:txBody>
          <a:bodyPr/>
          <a:lstStyle/>
          <a:p>
            <a:fld id="{552C57D4-8FDE-439E-910E-D48BC190A761}" type="slidenum">
              <a:rPr lang="en-US" altLang="en-US" smtClean="0"/>
              <a:pPr/>
              <a:t>45</a:t>
            </a:fld>
            <a:endParaRPr lang="en-US" altLang="en-US" dirty="0"/>
          </a:p>
        </p:txBody>
      </p:sp>
    </p:spTree>
    <p:extLst>
      <p:ext uri="{BB962C8B-B14F-4D97-AF65-F5344CB8AC3E}">
        <p14:creationId xmlns:p14="http://schemas.microsoft.com/office/powerpoint/2010/main" val="5734373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D2E3B-719F-FDFD-0099-62108C06F3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15680E-4798-F48D-12C1-D6A8B9669B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B6978B-4AAD-B69F-A3C4-606A4E8273A2}"/>
              </a:ext>
            </a:extLst>
          </p:cNvPr>
          <p:cNvSpPr>
            <a:spLocks noGrp="1"/>
          </p:cNvSpPr>
          <p:nvPr>
            <p:ph type="body" idx="1"/>
          </p:nvPr>
        </p:nvSpPr>
        <p:spPr/>
        <p:txBody>
          <a:bodyPr/>
          <a:lstStyle/>
          <a:p>
            <a:r>
              <a:rPr lang="en-US" dirty="0"/>
              <a:t>U.S. Department of Transportation:</a:t>
            </a:r>
          </a:p>
          <a:p>
            <a:r>
              <a:rPr lang="en-US" dirty="0"/>
              <a:t>https://www.transportation.gov/odapc/dot-recreational-marijuana-notice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https://www.transportation.gov/odapc/part40</a:t>
            </a:r>
          </a:p>
          <a:p>
            <a:endParaRPr lang="en-US" dirty="0"/>
          </a:p>
          <a:p>
            <a:r>
              <a:rPr lang="en-US" dirty="0"/>
              <a:t>Michigan Civil Service Commission:</a:t>
            </a:r>
          </a:p>
          <a:p>
            <a:r>
              <a:rPr lang="en-US" dirty="0"/>
              <a:t>https://www.michigan.gov/-/media/Project/Websites/mdcs/REGS/Reg207.pdf?rev=33f1841b275c42dab813d344dc9c53ba</a:t>
            </a:r>
          </a:p>
          <a:p>
            <a:endParaRPr lang="en-US" dirty="0"/>
          </a:p>
          <a:p>
            <a:r>
              <a:rPr lang="en-US" dirty="0"/>
              <a:t>Michigan Drug Testing Laws:</a:t>
            </a:r>
          </a:p>
          <a:p>
            <a:r>
              <a:rPr lang="en-US" dirty="0"/>
              <a:t>https://michigancannabis.org/drug-testing-law</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842101D6-D85B-BBD2-A2DB-7653E4E5FC0C}"/>
              </a:ext>
            </a:extLst>
          </p:cNvPr>
          <p:cNvSpPr>
            <a:spLocks noGrp="1"/>
          </p:cNvSpPr>
          <p:nvPr>
            <p:ph type="sldNum" sz="quarter" idx="5"/>
          </p:nvPr>
        </p:nvSpPr>
        <p:spPr/>
        <p:txBody>
          <a:bodyPr/>
          <a:lstStyle/>
          <a:p>
            <a:fld id="{552C57D4-8FDE-439E-910E-D48BC190A761}" type="slidenum">
              <a:rPr lang="en-US" altLang="en-US" smtClean="0"/>
              <a:pPr/>
              <a:t>46</a:t>
            </a:fld>
            <a:endParaRPr lang="en-US" altLang="en-US" dirty="0"/>
          </a:p>
        </p:txBody>
      </p:sp>
    </p:spTree>
    <p:extLst>
      <p:ext uri="{BB962C8B-B14F-4D97-AF65-F5344CB8AC3E}">
        <p14:creationId xmlns:p14="http://schemas.microsoft.com/office/powerpoint/2010/main" val="12440191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FC183C7A-972E-4648-A118-C378871267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7EB77E40-5D20-4193-9047-C5FD11A89E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University of Michigan Injury Prevention Center. Impact of Recreational Cannabis Legalization in Michigan.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University of Michigan. Ann Arbor, MI. April 2025.</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https://www.samhsa.gov/marijuana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endParaRPr lang="en-US" sz="1200" b="0" i="0" kern="1200" dirty="0">
              <a:solidFill>
                <a:schemeClr val="tx1"/>
              </a:solidFill>
              <a:effectLst/>
              <a:latin typeface="+mn-lt"/>
              <a:ea typeface="+mn-ea"/>
              <a:cs typeface="+mn-cs"/>
            </a:endParaRPr>
          </a:p>
        </p:txBody>
      </p:sp>
      <p:sp>
        <p:nvSpPr>
          <p:cNvPr id="89092" name="Slide Number Placeholder 3">
            <a:extLst>
              <a:ext uri="{FF2B5EF4-FFF2-40B4-BE49-F238E27FC236}">
                <a16:creationId xmlns:a16="http://schemas.microsoft.com/office/drawing/2014/main" id="{B5257674-4BEF-46D5-A931-BD8A3D6D06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F9EF19C-B5A4-4839-928F-AA68DFCE92A9}" type="slidenum">
              <a:rPr lang="en-US" altLang="en-US"/>
              <a:pPr>
                <a:spcBef>
                  <a:spcPct val="0"/>
                </a:spcBef>
              </a:pPr>
              <a:t>47</a:t>
            </a:fld>
            <a:endParaRPr lang="en-US"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b="1" dirty="0"/>
              <a:t>Teacher Comments:</a:t>
            </a:r>
            <a:endParaRPr lang="en-US" dirty="0"/>
          </a:p>
          <a:p>
            <a:r>
              <a:rPr lang="en-US" dirty="0">
                <a:solidFill>
                  <a:schemeClr val="tx1"/>
                </a:solidFill>
              </a:rPr>
              <a:t>After alcohol, marijuana is the drug most often associated with impaired driving. </a:t>
            </a:r>
            <a:endParaRPr lang="en-US" dirty="0">
              <a:solidFill>
                <a:schemeClr val="tx1"/>
              </a:solidFill>
              <a:ea typeface="Calibri"/>
              <a:cs typeface="Calibri"/>
            </a:endParaRPr>
          </a:p>
          <a:p>
            <a:endParaRPr lang="en-US" dirty="0">
              <a:solidFill>
                <a:schemeClr val="tx1"/>
              </a:solidFill>
              <a:ea typeface="Calibri"/>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effectLst/>
                <a:latin typeface="Aptos" panose="020B0004020202020204" pitchFamily="34" charset="0"/>
              </a:rPr>
              <a:t>https://www.michigan.gov/msp/-/media/Project/Websites/msp/ohsp/1_March-2023/4200-Cannabis-and-Driving-brochure.pdf?rev=d691b3f17f184cea9444c10a5aa5a2de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effectLst/>
              <a:latin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a typeface="Calibri"/>
              <a:cs typeface="Calibri"/>
            </a:endParaRPr>
          </a:p>
          <a:p>
            <a:endParaRPr lang="en-US" dirty="0">
              <a:ea typeface="Calibri"/>
              <a:cs typeface="Calibri"/>
            </a:endParaRP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F023F-09B4-4E8B-BF1A-0A30BE12D1C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177807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A7B8DF47-2D26-4558-BAA5-D22DA0AA80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39FD5EF0-18D0-402B-A1EE-E93BDF80BE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latin typeface="+mn-lt"/>
              </a:rPr>
              <a:t>Teacher Notes: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latin typeface="+mn-lt"/>
              </a:rPr>
              <a:t>If you are asked about points on a driver’s license you can explain as follows:</a:t>
            </a:r>
          </a:p>
          <a:p>
            <a:pPr algn="l" fontAlgn="base"/>
            <a:r>
              <a:rPr lang="en-US" sz="1200" b="0" i="0" dirty="0">
                <a:solidFill>
                  <a:srgbClr val="111111"/>
                </a:solidFill>
                <a:effectLst/>
                <a:latin typeface="+mn-lt"/>
              </a:rPr>
              <a:t>Each traffic violation or crime is worth a certain number of points, which is determined by the Michigan Vehicle Code. </a:t>
            </a:r>
          </a:p>
          <a:p>
            <a:pPr algn="l" fontAlgn="base"/>
            <a:r>
              <a:rPr lang="en-US" sz="1200" b="0" i="0" dirty="0">
                <a:solidFill>
                  <a:srgbClr val="111111"/>
                </a:solidFill>
                <a:effectLst/>
                <a:latin typeface="+mn-lt"/>
              </a:rPr>
              <a:t>Minor offenses are often two points, while serious crimes are up to six points.</a:t>
            </a:r>
          </a:p>
          <a:p>
            <a:pPr algn="l" fontAlgn="base"/>
            <a:r>
              <a:rPr lang="en-US" sz="1200" b="0" i="0" dirty="0">
                <a:solidFill>
                  <a:srgbClr val="111111"/>
                </a:solidFill>
                <a:effectLst/>
                <a:latin typeface="+mn-lt"/>
              </a:rPr>
              <a:t>Every point placed on your driver record stays there for two years from the date of your conviction. </a:t>
            </a:r>
          </a:p>
          <a:p>
            <a:pPr algn="l" fontAlgn="base"/>
            <a:r>
              <a:rPr lang="en-US" sz="1200" b="0" i="0" dirty="0">
                <a:solidFill>
                  <a:srgbClr val="111111"/>
                </a:solidFill>
                <a:effectLst/>
                <a:latin typeface="+mn-lt"/>
              </a:rPr>
              <a:t>If you plead guilty to a traffic violation, or you are found guilty by a court, then you will have driver’s license points assigned, and they will stay there the entire two years.</a:t>
            </a:r>
          </a:p>
          <a:p>
            <a:pPr algn="l" fontAlgn="base"/>
            <a:r>
              <a:rPr lang="en-US" sz="1200" b="0" i="0" dirty="0">
                <a:solidFill>
                  <a:srgbClr val="111111"/>
                </a:solidFill>
                <a:effectLst/>
                <a:latin typeface="+mn-lt"/>
              </a:rPr>
              <a:t>Accumulation of points can result in increased insurance cost, suspension of license and other consequences. </a:t>
            </a:r>
          </a:p>
          <a:p>
            <a:pPr algn="l" fontAlgn="base"/>
            <a:endParaRPr lang="en-US" altLang="en-US" sz="1200" b="1" dirty="0">
              <a:latin typeface="+mn-lt"/>
            </a:endParaRPr>
          </a:p>
          <a:p>
            <a:r>
              <a:rPr lang="en-US" sz="1200" b="0" i="0" dirty="0">
                <a:effectLst/>
                <a:latin typeface="+mn-lt"/>
              </a:rPr>
              <a:t>https://www.michigan.gov/msp/-/media/Project/Websites/msp/ohsp/1_March-2023/4200-Cannabis-and-Driving-brochure.pdf?rev=d691b3f17f184cea9444c10a5aa5a2de</a:t>
            </a:r>
          </a:p>
          <a:p>
            <a:endParaRPr lang="en-US" sz="1200" b="0" i="0" dirty="0">
              <a:effectLst/>
              <a:latin typeface="+mn-lt"/>
            </a:endParaRPr>
          </a:p>
          <a:p>
            <a:r>
              <a:rPr lang="en-US" altLang="en-US" sz="1200" dirty="0">
                <a:latin typeface="+mn-lt"/>
              </a:rPr>
              <a:t>http://www.mymichigandefenselawyer.com/michigan-criminal-laws/marijuana-possession/</a:t>
            </a:r>
          </a:p>
          <a:p>
            <a:endParaRPr lang="en-US" altLang="en-US" dirty="0"/>
          </a:p>
        </p:txBody>
      </p:sp>
      <p:sp>
        <p:nvSpPr>
          <p:cNvPr id="91140" name="Slide Number Placeholder 3">
            <a:extLst>
              <a:ext uri="{FF2B5EF4-FFF2-40B4-BE49-F238E27FC236}">
                <a16:creationId xmlns:a16="http://schemas.microsoft.com/office/drawing/2014/main" id="{CCA998B0-49C0-4170-A7B4-057F654C41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81CB635-0F0D-461F-805D-C24D8A7F8537}" type="slidenum">
              <a:rPr lang="en-US" altLang="en-US"/>
              <a:pPr>
                <a:spcBef>
                  <a:spcPct val="0"/>
                </a:spcBef>
              </a:pPr>
              <a:t>49</a:t>
            </a:fld>
            <a:endParaRPr lang="en-US" altLang="en-US" dirty="0"/>
          </a:p>
        </p:txBody>
      </p:sp>
    </p:spTree>
    <p:extLst>
      <p:ext uri="{BB962C8B-B14F-4D97-AF65-F5344CB8AC3E}">
        <p14:creationId xmlns:p14="http://schemas.microsoft.com/office/powerpoint/2010/main" val="1290537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05BC8-3356-5678-3249-7413C36481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19AE20-75FC-0314-E87D-E986E4FACD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A1BBFF-4CA1-4D17-7B79-35EB52168B02}"/>
              </a:ext>
            </a:extLst>
          </p:cNvPr>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400" b="1" dirty="0"/>
              <a:t>Group Activity (Preparing students for next slide): </a:t>
            </a:r>
            <a:endParaRPr lang="en-US" altLang="en-US" sz="1400" dirty="0"/>
          </a:p>
          <a:p>
            <a:pPr>
              <a:buFont typeface="Wingdings" panose="05000000000000000000" pitchFamily="2" charset="2"/>
              <a:buNone/>
            </a:pPr>
            <a:r>
              <a:rPr lang="en-US" altLang="en-US" sz="1400" dirty="0"/>
              <a:t>Ask students more specifically “Why do you think some teens try marijuana after they have been given</a:t>
            </a:r>
          </a:p>
          <a:p>
            <a:pPr>
              <a:buFont typeface="Wingdings" panose="05000000000000000000" pitchFamily="2" charset="2"/>
              <a:buNone/>
            </a:pPr>
            <a:r>
              <a:rPr lang="en-US" altLang="en-US" sz="1400" dirty="0"/>
              <a:t>information about how risky marijuana use is?” </a:t>
            </a:r>
          </a:p>
          <a:p>
            <a:pPr>
              <a:buFont typeface="Wingdings" panose="05000000000000000000" pitchFamily="2" charset="2"/>
              <a:buNone/>
            </a:pPr>
            <a:endParaRPr lang="en-US" altLang="en-US" sz="1400" dirty="0"/>
          </a:p>
          <a:p>
            <a:pPr>
              <a:buFont typeface="Wingdings" panose="05000000000000000000" pitchFamily="2" charset="2"/>
              <a:buChar char="Ø"/>
            </a:pPr>
            <a:r>
              <a:rPr lang="en-US" altLang="en-US" sz="1400" dirty="0"/>
              <a:t>Brainstorm and write their answers on the board.  </a:t>
            </a:r>
          </a:p>
          <a:p>
            <a:pPr>
              <a:buFont typeface="Wingdings" panose="05000000000000000000" pitchFamily="2" charset="2"/>
              <a:buChar char="Ø"/>
            </a:pPr>
            <a:r>
              <a:rPr lang="en-US" altLang="en-US" sz="1400" dirty="0"/>
              <a:t>Discuss their answers.  </a:t>
            </a:r>
          </a:p>
          <a:p>
            <a:pPr>
              <a:buFont typeface="Wingdings" panose="05000000000000000000" pitchFamily="2" charset="2"/>
              <a:buChar char="Ø"/>
            </a:pPr>
            <a:endParaRPr lang="en-US" altLang="en-US" sz="1400" dirty="0"/>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altLang="en-US" sz="1400" b="1" dirty="0"/>
              <a:t>(The next slide provides the answers.)</a:t>
            </a:r>
            <a:endParaRPr lang="en-US" sz="1400" dirty="0">
              <a:cs typeface="Calibri"/>
            </a:endParaRPr>
          </a:p>
        </p:txBody>
      </p:sp>
      <p:sp>
        <p:nvSpPr>
          <p:cNvPr id="4" name="Slide Number Placeholder 3">
            <a:extLst>
              <a:ext uri="{FF2B5EF4-FFF2-40B4-BE49-F238E27FC236}">
                <a16:creationId xmlns:a16="http://schemas.microsoft.com/office/drawing/2014/main" id="{5EA04663-DDC7-9D44-0228-48160672E141}"/>
              </a:ext>
            </a:extLst>
          </p:cNvPr>
          <p:cNvSpPr>
            <a:spLocks noGrp="1"/>
          </p:cNvSpPr>
          <p:nvPr>
            <p:ph type="sldNum" sz="quarter" idx="5"/>
          </p:nvPr>
        </p:nvSpPr>
        <p:spPr/>
        <p:txBody>
          <a:bodyPr/>
          <a:lstStyle/>
          <a:p>
            <a:fld id="{552C57D4-8FDE-439E-910E-D48BC190A761}" type="slidenum">
              <a:rPr lang="en-US" altLang="en-US" smtClean="0"/>
              <a:pPr/>
              <a:t>5</a:t>
            </a:fld>
            <a:endParaRPr lang="en-US" altLang="en-US" dirty="0"/>
          </a:p>
        </p:txBody>
      </p:sp>
    </p:spTree>
    <p:extLst>
      <p:ext uri="{BB962C8B-B14F-4D97-AF65-F5344CB8AC3E}">
        <p14:creationId xmlns:p14="http://schemas.microsoft.com/office/powerpoint/2010/main" val="24301184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8928FBAB-8343-4F43-9FAE-E243CB50A2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972E4C62-CB7C-45A2-8DEB-EB64245B88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400" b="1" dirty="0">
                <a:latin typeface="+mn-lt"/>
              </a:rPr>
              <a:t>Teacher Comments:</a:t>
            </a:r>
          </a:p>
          <a:p>
            <a:pPr>
              <a:defRPr/>
            </a:pPr>
            <a:r>
              <a:rPr lang="en-US" sz="1400" dirty="0">
                <a:latin typeface="+mn-lt"/>
              </a:rPr>
              <a:t>The U.S. Food and Drug Administration (FDA) has approved some medications made from the cannabis plant, e.g., Marinol, Sativex, and </a:t>
            </a:r>
            <a:r>
              <a:rPr lang="en-US" sz="1400" dirty="0" err="1">
                <a:latin typeface="+mn-lt"/>
              </a:rPr>
              <a:t>Epidiolex</a:t>
            </a:r>
            <a:r>
              <a:rPr lang="en-US" sz="1400" dirty="0">
                <a:latin typeface="+mn-lt"/>
              </a:rPr>
              <a:t>, that contain chemicals from the plant but are not intended to create a “high”  for the user. C</a:t>
            </a:r>
            <a:r>
              <a:rPr lang="en-US" sz="1400" b="0" i="0" dirty="0">
                <a:solidFill>
                  <a:srgbClr val="333333"/>
                </a:solidFill>
                <a:effectLst/>
                <a:highlight>
                  <a:srgbClr val="FFFFFF"/>
                </a:highlight>
                <a:latin typeface="+mn-lt"/>
              </a:rPr>
              <a:t>annabis and/or cannabis-derived products that are not FDA approved are being used by some people to treat symptoms of medical conditions including HIV stage 3, epilepsy, neuropathic pain, spasticity associated with multiple sclerosis, and cancer and chemotherapy-induced nausea. The use of unapproved cannabis and cannabis-derived products, however, can have unpredictable and unintended consequences, including serious safety risks. </a:t>
            </a:r>
            <a:endParaRPr lang="en-US" sz="1400" dirty="0">
              <a:latin typeface="+mn-lt"/>
            </a:endParaRPr>
          </a:p>
          <a:p>
            <a:pPr>
              <a:defRPr/>
            </a:pPr>
            <a:endParaRPr lang="en-US" sz="1400" b="0" dirty="0">
              <a:latin typeface="+mn-lt"/>
            </a:endParaRPr>
          </a:p>
          <a:p>
            <a:r>
              <a:rPr lang="en-US" sz="1400" b="1" i="0" kern="1200" dirty="0">
                <a:solidFill>
                  <a:schemeClr val="tx1"/>
                </a:solidFill>
                <a:effectLst/>
                <a:latin typeface="+mn-lt"/>
                <a:ea typeface="+mn-ea"/>
                <a:cs typeface="+mn-cs"/>
              </a:rPr>
              <a:t>Teacher Notes: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0" i="0" dirty="0">
                <a:solidFill>
                  <a:srgbClr val="333333"/>
                </a:solidFill>
                <a:effectLst/>
                <a:highlight>
                  <a:srgbClr val="FFFFFF"/>
                </a:highlight>
                <a:latin typeface="+mn-lt"/>
              </a:rPr>
              <a:t>Caregivers and patients can be confident that FDA-approved drugs have been carefully evaluated for safety, efficacy, and quality, and are monitored by the FDA once they are on the market. Also, there has been no FDA review of data from rigorous clinical trials to support that these unapproved products are safe and efficacious for the various therapeutic uses for which they are being used.</a:t>
            </a:r>
          </a:p>
          <a:p>
            <a:endParaRPr lang="en-US" sz="14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0" i="0" kern="1200" dirty="0">
                <a:solidFill>
                  <a:schemeClr val="tx1"/>
                </a:solidFill>
                <a:effectLst/>
                <a:latin typeface="+mn-lt"/>
                <a:ea typeface="+mn-ea"/>
                <a:cs typeface="+mn-cs"/>
              </a:rPr>
              <a:t>https://www.fda.gov/news-events/public-health-focus/fda-and-cannabis-research-and-drug-approval-process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u="sng" dirty="0">
                <a:latin typeface="+mn-lt"/>
                <a:hlinkClick r:id="rId3"/>
              </a:rPr>
              <a:t>http://www.scholastic.com/smp/pdfs/nida/NIDA10-INS3_Stu%20Mag.pdf</a:t>
            </a:r>
            <a:endParaRPr lang="en-US" altLang="en-US" sz="1400"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altLang="en-US" dirty="0"/>
          </a:p>
        </p:txBody>
      </p:sp>
      <p:sp>
        <p:nvSpPr>
          <p:cNvPr id="99332" name="Slide Number Placeholder 3">
            <a:extLst>
              <a:ext uri="{FF2B5EF4-FFF2-40B4-BE49-F238E27FC236}">
                <a16:creationId xmlns:a16="http://schemas.microsoft.com/office/drawing/2014/main" id="{24B91F2E-0A84-4A28-AF66-8719CCF09D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2B9ED4-39A5-4822-A49E-5A774AA4A1CE}" type="slidenum">
              <a:rPr lang="en-US" altLang="en-US"/>
              <a:pPr>
                <a:spcBef>
                  <a:spcPct val="0"/>
                </a:spcBef>
              </a:pPr>
              <a:t>50</a:t>
            </a:fld>
            <a:endParaRPr lang="en-US" altLang="en-US" dirty="0"/>
          </a:p>
        </p:txBody>
      </p:sp>
    </p:spTree>
    <p:extLst>
      <p:ext uri="{BB962C8B-B14F-4D97-AF65-F5344CB8AC3E}">
        <p14:creationId xmlns:p14="http://schemas.microsoft.com/office/powerpoint/2010/main" val="19578529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4473A8CF-798E-47D1-AF9E-936D8F3E02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EBB6C403-4549-4F50-8891-96D332476D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Teacher Comments:</a:t>
            </a:r>
            <a:endParaRPr lang="en-US" altLang="en-US" dirty="0"/>
          </a:p>
          <a:p>
            <a:r>
              <a:rPr lang="en-US" altLang="en-US" dirty="0"/>
              <a:t>Sometimes people believe that there are no restrictions for “medical marijuana” use in the community.  </a:t>
            </a:r>
          </a:p>
          <a:p>
            <a:r>
              <a:rPr lang="en-US" altLang="en-US" dirty="0"/>
              <a:t>This is not true.  </a:t>
            </a:r>
          </a:p>
          <a:p>
            <a:endParaRPr lang="en-US" altLang="en-US" dirty="0"/>
          </a:p>
          <a:p>
            <a:r>
              <a:rPr lang="en-US" altLang="en-US" b="1" dirty="0"/>
              <a:t>Michigan Medical Marihuana Act 2008 </a:t>
            </a:r>
          </a:p>
          <a:p>
            <a:r>
              <a:rPr lang="en-US" altLang="en-US" dirty="0"/>
              <a:t>http://www.legislature.mi.gov/(S(gpaghb2gfee2j0aattngi4eu))/</a:t>
            </a:r>
          </a:p>
          <a:p>
            <a:r>
              <a:rPr lang="en-US" altLang="en-US" dirty="0"/>
              <a:t>mileg.aspx?page=getobject&amp;objectname=mcl-Initiated-Law-1-of-2008&amp;query</a:t>
            </a:r>
          </a:p>
          <a:p>
            <a:r>
              <a:rPr lang="en-US" altLang="en-US" dirty="0"/>
              <a:t>=on&amp;highlight=medical%20AND%20marihuana</a:t>
            </a:r>
          </a:p>
        </p:txBody>
      </p:sp>
      <p:sp>
        <p:nvSpPr>
          <p:cNvPr id="95236" name="Slide Number Placeholder 3">
            <a:extLst>
              <a:ext uri="{FF2B5EF4-FFF2-40B4-BE49-F238E27FC236}">
                <a16:creationId xmlns:a16="http://schemas.microsoft.com/office/drawing/2014/main" id="{31FC1722-A504-4E2A-8C31-C47E5C1211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F6EAA2-54CE-4355-B189-F9A834C14E74}" type="slidenum">
              <a:rPr lang="en-US" altLang="en-US"/>
              <a:pPr>
                <a:spcBef>
                  <a:spcPct val="0"/>
                </a:spcBef>
              </a:pPr>
              <a:t>51</a:t>
            </a:fld>
            <a:endParaRPr lang="en-US" altLang="en-US" dirty="0"/>
          </a:p>
        </p:txBody>
      </p:sp>
    </p:spTree>
    <p:extLst>
      <p:ext uri="{BB962C8B-B14F-4D97-AF65-F5344CB8AC3E}">
        <p14:creationId xmlns:p14="http://schemas.microsoft.com/office/powerpoint/2010/main" val="21439061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gn="l"/>
            <a:r>
              <a:rPr lang="en-US" sz="1200" b="1" i="0" dirty="0">
                <a:solidFill>
                  <a:schemeClr val="tx1"/>
                </a:solidFill>
                <a:effectLst/>
                <a:latin typeface="+mn-lt"/>
              </a:rPr>
              <a:t>Teacher Notes:</a:t>
            </a:r>
            <a:endParaRPr lang="en-US" sz="1200" b="0" i="0" dirty="0">
              <a:solidFill>
                <a:schemeClr val="tx1"/>
              </a:solidFill>
              <a:effectLst/>
              <a:latin typeface="+mn-lt"/>
            </a:endParaRPr>
          </a:p>
          <a:p>
            <a:pPr algn="l"/>
            <a:r>
              <a:rPr lang="en-US" sz="1200" b="0" i="0" dirty="0">
                <a:solidFill>
                  <a:schemeClr val="tx1"/>
                </a:solidFill>
                <a:effectLst/>
                <a:latin typeface="+mn-lt"/>
              </a:rPr>
              <a:t>Is cannabidiol (CBD) medicine?</a:t>
            </a:r>
          </a:p>
          <a:p>
            <a:pPr algn="l"/>
            <a:r>
              <a:rPr lang="en-US" sz="1200" b="0" i="0" dirty="0">
                <a:solidFill>
                  <a:schemeClr val="tx1"/>
                </a:solidFill>
                <a:effectLst/>
                <a:latin typeface="+mn-lt"/>
              </a:rPr>
              <a:t>As of 2024, Scientists are still learning about how CBD affects the body. </a:t>
            </a:r>
          </a:p>
          <a:p>
            <a:pPr algn="l"/>
            <a:r>
              <a:rPr lang="en-US" sz="1200" b="0" i="0" dirty="0">
                <a:solidFill>
                  <a:schemeClr val="tx1"/>
                </a:solidFill>
                <a:effectLst/>
                <a:latin typeface="+mn-lt"/>
              </a:rPr>
              <a:t>The </a:t>
            </a:r>
            <a:r>
              <a:rPr lang="en-US" sz="1200" b="0"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U.S. Food and Drug Administration (FDA)</a:t>
            </a:r>
            <a:r>
              <a:rPr lang="en-US" sz="1200" b="0" i="0" dirty="0">
                <a:solidFill>
                  <a:schemeClr val="tx1"/>
                </a:solidFill>
                <a:effectLst/>
                <a:latin typeface="+mn-lt"/>
              </a:rPr>
              <a:t> approved </a:t>
            </a:r>
            <a:r>
              <a:rPr lang="en-US" sz="1200" b="0" i="0" dirty="0" err="1">
                <a:solidFill>
                  <a:schemeClr val="tx1"/>
                </a:solidFill>
                <a:effectLst/>
                <a:latin typeface="+mn-lt"/>
              </a:rPr>
              <a:t>Epidiolex</a:t>
            </a:r>
            <a:r>
              <a:rPr lang="en-US" sz="1200" b="0" i="0" dirty="0">
                <a:solidFill>
                  <a:schemeClr val="tx1"/>
                </a:solidFill>
                <a:effectLst/>
                <a:latin typeface="+mn-lt"/>
              </a:rPr>
              <a:t>, a medicine that contains purified CBD from cannabis plants, to help treat seizure disorders. </a:t>
            </a:r>
          </a:p>
          <a:p>
            <a:pPr algn="l"/>
            <a:r>
              <a:rPr lang="en-US" sz="1200" b="0" i="0" dirty="0">
                <a:solidFill>
                  <a:schemeClr val="tx1"/>
                </a:solidFill>
                <a:effectLst/>
                <a:latin typeface="+mn-lt"/>
              </a:rPr>
              <a:t>The FDA has concluded that this drug is safe and effective for the intended use. </a:t>
            </a:r>
          </a:p>
          <a:p>
            <a:pPr algn="l"/>
            <a:r>
              <a:rPr lang="en-US" sz="1200" b="0" i="0" dirty="0">
                <a:solidFill>
                  <a:schemeClr val="tx1"/>
                </a:solidFill>
                <a:effectLst/>
                <a:latin typeface="+mn-lt"/>
              </a:rPr>
              <a:t>However, other marketed uses of CBD are not FDA approved.</a:t>
            </a:r>
          </a:p>
          <a:p>
            <a:pPr marL="0" marR="0" lvl="0" indent="0" algn="l" defTabSz="914400" rtl="0" eaLnBrk="0" fontAlgn="base" latinLnBrk="0" hangingPunct="0">
              <a:lnSpc>
                <a:spcPct val="100000"/>
              </a:lnSpc>
              <a:spcBef>
                <a:spcPct val="30000"/>
              </a:spcBef>
              <a:spcAft>
                <a:spcPct val="0"/>
              </a:spcAft>
              <a:buClrTx/>
              <a:buSzTx/>
              <a:buFontTx/>
              <a:buNone/>
              <a:tabLst/>
              <a:defRPr/>
            </a:pPr>
            <a:br>
              <a:rPr lang="en-US" sz="1200" dirty="0">
                <a:solidFill>
                  <a:schemeClr val="tx1"/>
                </a:solidFill>
                <a:latin typeface="+mn-lt"/>
              </a:rPr>
            </a:br>
            <a:r>
              <a:rPr lang="en-US" sz="1200" b="0" i="0" dirty="0">
                <a:solidFill>
                  <a:schemeClr val="tx1"/>
                </a:solidFill>
                <a:effectLst/>
                <a:highlight>
                  <a:srgbClr val="FFFFFF"/>
                </a:highlight>
                <a:latin typeface="+mn-lt"/>
              </a:rPr>
              <a:t>There is ongoing research on the use of CBD-containing products for conditions such as epilepsy, PTSD, Tourette’s disorder, pain, and other diagnoses. For now (2024), the use of CBD is only FDA-approved in children for specific forms of epilepsy and in adults for chemotherapy induced nausea and vomiting. At this time, there is not enough evidence to recommend CBD for other uses in children and adolescents including the treatment of autism and other developmental disorders. The approved CBD requires a prescription. Many stores sell CBD products. However, there are no safety and quality requirements for non-prescription CBD. They may have harmful additives or interfere with prescription medication.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dirty="0">
              <a:solidFill>
                <a:schemeClr val="tx1"/>
              </a:solidFill>
              <a:effectLst/>
              <a:highlight>
                <a:srgbClr val="FFFFFF"/>
              </a:highligh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chemeClr val="tx1"/>
                </a:solidFill>
                <a:latin typeface="+mn-lt"/>
                <a:hlinkClick r:id="rId4">
                  <a:extLst>
                    <a:ext uri="{A12FA001-AC4F-418D-AE19-62706E023703}">
                      <ahyp:hlinkClr xmlns:ahyp="http://schemas.microsoft.com/office/drawing/2018/hyperlinkcolor" val="tx"/>
                    </a:ext>
                  </a:extLst>
                </a:hlinkClick>
              </a:rPr>
              <a:t>https://www.aacap.org/AACAP/Families_and_Youth/Facts_for_Families/FFF-Guide/Marijuana-and-Teens-106.aspx</a:t>
            </a:r>
            <a:endParaRPr lang="en-US" sz="1200" dirty="0">
              <a:solidFill>
                <a:schemeClr val="tx1"/>
              </a:solidFill>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chemeClr val="tx1"/>
              </a:solidFill>
              <a:effectLst/>
              <a:highlight>
                <a:srgbClr val="FFFFFF"/>
              </a:highligh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chemeClr val="tx1"/>
                </a:solidFill>
                <a:effectLst/>
                <a:highlight>
                  <a:srgbClr val="FFFFFF"/>
                </a:highlight>
                <a:latin typeface="+mn-lt"/>
              </a:rPr>
              <a:t>For more information visit SAMHSA: https://store.samhsa.gov/sites/default/files/pep22-06-04-003.pdf</a:t>
            </a:r>
          </a:p>
        </p:txBody>
      </p:sp>
      <p:sp>
        <p:nvSpPr>
          <p:cNvPr id="4" name="Slide Number Placeholder 3"/>
          <p:cNvSpPr>
            <a:spLocks noGrp="1"/>
          </p:cNvSpPr>
          <p:nvPr>
            <p:ph type="sldNum" sz="quarter" idx="5"/>
          </p:nvPr>
        </p:nvSpPr>
        <p:spPr/>
        <p:txBody>
          <a:bodyPr/>
          <a:lstStyle/>
          <a:p>
            <a:fld id="{552C57D4-8FDE-439E-910E-D48BC190A761}" type="slidenum">
              <a:rPr lang="en-US" altLang="en-US" smtClean="0"/>
              <a:pPr/>
              <a:t>52</a:t>
            </a:fld>
            <a:endParaRPr lang="en-US" altLang="en-US" dirty="0"/>
          </a:p>
        </p:txBody>
      </p:sp>
    </p:spTree>
    <p:extLst>
      <p:ext uri="{BB962C8B-B14F-4D97-AF65-F5344CB8AC3E}">
        <p14:creationId xmlns:p14="http://schemas.microsoft.com/office/powerpoint/2010/main" val="13175053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854FF218-FC43-4263-8076-294E43C78D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B5E48A90-E245-4A23-85F2-05A14D4EEC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Teacher Notes:</a:t>
            </a:r>
            <a:endParaRPr lang="en-US" altLang="en-US" dirty="0"/>
          </a:p>
          <a:p>
            <a:r>
              <a:rPr lang="en-US" altLang="en-US" dirty="0"/>
              <a:t>This slide presents a summary of key issues related to teen marijuana use.  </a:t>
            </a:r>
          </a:p>
          <a:p>
            <a:endParaRPr lang="en-US" altLang="en-US" dirty="0"/>
          </a:p>
        </p:txBody>
      </p:sp>
      <p:sp>
        <p:nvSpPr>
          <p:cNvPr id="101380" name="Slide Number Placeholder 3">
            <a:extLst>
              <a:ext uri="{FF2B5EF4-FFF2-40B4-BE49-F238E27FC236}">
                <a16:creationId xmlns:a16="http://schemas.microsoft.com/office/drawing/2014/main" id="{DA8CBD56-E73F-4714-99C2-1F7DB5BBB5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3D1411-053B-4ED9-BC2C-BC8D5C05FB7F}" type="slidenum">
              <a:rPr lang="en-US" altLang="en-US"/>
              <a:pPr>
                <a:spcBef>
                  <a:spcPct val="0"/>
                </a:spcBef>
              </a:pPr>
              <a:t>53</a:t>
            </a:fld>
            <a:endParaRPr lang="en-US"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A9697-F119-D121-1A23-DB77556DA80F}"/>
            </a:ext>
          </a:extLst>
        </p:cNvPr>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CC52D550-C437-473E-6666-0630CA3395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9BF9D00E-8C79-13FB-596F-E1BE14CB4B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Teacher Notes:</a:t>
            </a:r>
            <a:endParaRPr lang="en-US" altLang="en-US" dirty="0"/>
          </a:p>
          <a:p>
            <a:r>
              <a:rPr lang="en-US" altLang="en-US" dirty="0"/>
              <a:t>This slide presents a summary of key issues related to teen marijuana use.  </a:t>
            </a:r>
          </a:p>
          <a:p>
            <a:endParaRPr lang="en-US" altLang="en-US" dirty="0">
              <a:ea typeface="Calibri"/>
              <a:cs typeface="Calibri"/>
            </a:endParaRPr>
          </a:p>
          <a:p>
            <a:r>
              <a:rPr lang="en-US" altLang="en-US" b="1" dirty="0">
                <a:ea typeface="Calibri"/>
                <a:cs typeface="Calibri"/>
              </a:rPr>
              <a:t>If you would like to provide your students with an informational sheet on managing difficult emotions,</a:t>
            </a:r>
            <a:r>
              <a:rPr lang="en-US" altLang="en-US" dirty="0">
                <a:ea typeface="Calibri"/>
                <a:cs typeface="Calibri"/>
              </a:rPr>
              <a:t> </a:t>
            </a:r>
            <a:endParaRPr lang="en-US" dirty="0">
              <a:ea typeface="Calibri"/>
              <a:cs typeface="Calibri"/>
              <a:hlinkClick r:id="rId3"/>
            </a:endParaRPr>
          </a:p>
          <a:p>
            <a:r>
              <a:rPr lang="en-US" altLang="en-US" dirty="0">
                <a:ea typeface="Calibri"/>
                <a:cs typeface="Calibri"/>
              </a:rPr>
              <a:t>it can be accessed on the Kids Health website:   </a:t>
            </a:r>
            <a:r>
              <a:rPr lang="en-US" dirty="0">
                <a:hlinkClick r:id="rId3"/>
              </a:rPr>
              <a:t>https://kidshealth.org/en/teens/stressful-feelings.prt-en.html</a:t>
            </a:r>
            <a:endParaRPr lang="en-US" dirty="0">
              <a:ea typeface="Calibri"/>
              <a:cs typeface="Calibri"/>
              <a:hlinkClick r:id="" action="ppaction://noaction"/>
            </a:endParaRPr>
          </a:p>
          <a:p>
            <a:endParaRPr lang="en-US" altLang="en-US" dirty="0"/>
          </a:p>
          <a:p>
            <a:endParaRPr lang="en-US" altLang="en-US" dirty="0"/>
          </a:p>
        </p:txBody>
      </p:sp>
      <p:sp>
        <p:nvSpPr>
          <p:cNvPr id="101380" name="Slide Number Placeholder 3">
            <a:extLst>
              <a:ext uri="{FF2B5EF4-FFF2-40B4-BE49-F238E27FC236}">
                <a16:creationId xmlns:a16="http://schemas.microsoft.com/office/drawing/2014/main" id="{DB5545A7-B1D5-5557-5355-0BBD28178A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3D1411-053B-4ED9-BC2C-BC8D5C05FB7F}" type="slidenum">
              <a:rPr lang="en-US" altLang="en-US"/>
              <a:pPr>
                <a:spcBef>
                  <a:spcPct val="0"/>
                </a:spcBef>
              </a:pPr>
              <a:t>54</a:t>
            </a:fld>
            <a:endParaRPr lang="en-US" altLang="en-US" dirty="0"/>
          </a:p>
        </p:txBody>
      </p:sp>
    </p:spTree>
    <p:extLst>
      <p:ext uri="{BB962C8B-B14F-4D97-AF65-F5344CB8AC3E}">
        <p14:creationId xmlns:p14="http://schemas.microsoft.com/office/powerpoint/2010/main" val="20815014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0CAFDFB5-A169-40D1-99E2-DF1B6423F6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C55923FA-B6DC-4A7D-840A-56B4C7E16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rtl="0" fontAlgn="base"/>
            <a:r>
              <a:rPr lang="en-US" sz="1200" b="1" i="0" u="none" strike="noStrike" kern="1200" dirty="0">
                <a:solidFill>
                  <a:schemeClr val="tx1"/>
                </a:solidFill>
                <a:effectLst/>
                <a:latin typeface="+mn-lt"/>
                <a:ea typeface="+mn-ea"/>
                <a:cs typeface="+mn-cs"/>
              </a:rPr>
              <a:t>Teacher Comments:</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There is much misinformation about marijuana. To learn the facts, you can visit any of these websites.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Check out the games, blogs, and interactive quizzes for your age.</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1" i="0" u="none" strike="noStrike" kern="1200" dirty="0">
                <a:solidFill>
                  <a:schemeClr val="tx1"/>
                </a:solidFill>
                <a:effectLst/>
                <a:latin typeface="+mn-lt"/>
                <a:ea typeface="+mn-ea"/>
                <a:cs typeface="+mn-cs"/>
              </a:rPr>
              <a:t>Optional Assignment:</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Give your students 10 minutes to explore one of these options and report back what they find. </a:t>
            </a:r>
            <a:endParaRPr lang="en-US" sz="1200" b="0" i="0" kern="1200" dirty="0">
              <a:solidFill>
                <a:schemeClr val="tx1"/>
              </a:solidFill>
              <a:effectLst/>
              <a:latin typeface="+mn-lt"/>
              <a:ea typeface="+mn-ea"/>
              <a:cs typeface="+mn-cs"/>
            </a:endParaRPr>
          </a:p>
          <a:p>
            <a:endParaRPr lang="en-US" altLang="en-US" dirty="0"/>
          </a:p>
        </p:txBody>
      </p:sp>
      <p:sp>
        <p:nvSpPr>
          <p:cNvPr id="103428" name="Slide Number Placeholder 3">
            <a:extLst>
              <a:ext uri="{FF2B5EF4-FFF2-40B4-BE49-F238E27FC236}">
                <a16:creationId xmlns:a16="http://schemas.microsoft.com/office/drawing/2014/main" id="{59428490-4106-4BAD-8D10-4294F8E720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9EC82A-77A8-4FC6-BD59-C999704FABC7}" type="slidenum">
              <a:rPr lang="en-US" altLang="en-US"/>
              <a:pPr>
                <a:spcBef>
                  <a:spcPct val="0"/>
                </a:spcBef>
              </a:pPr>
              <a:t>55</a:t>
            </a:fld>
            <a:endParaRPr lang="en-US" alt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altLang="en-US" dirty="0"/>
              <a:t>The Chippewa Valley Coalition for Youth and Families is a school-community coalition in </a:t>
            </a:r>
          </a:p>
          <a:p>
            <a:pPr eaLnBrk="1" hangingPunct="1">
              <a:spcBef>
                <a:spcPct val="0"/>
              </a:spcBef>
              <a:defRPr/>
            </a:pPr>
            <a:r>
              <a:rPr lang="en-US" altLang="en-US" dirty="0"/>
              <a:t>mid-Macomb County, Michigan.  We provide research-based prevention lessons on marijuana use for </a:t>
            </a:r>
          </a:p>
          <a:p>
            <a:pPr eaLnBrk="1" hangingPunct="1">
              <a:spcBef>
                <a:spcPct val="0"/>
              </a:spcBef>
              <a:defRPr/>
            </a:pPr>
            <a:r>
              <a:rPr lang="en-US" altLang="en-US" dirty="0"/>
              <a:t>middle school students and vaping. These are also available free of charge on our website.  </a:t>
            </a:r>
          </a:p>
        </p:txBody>
      </p:sp>
      <p:sp>
        <p:nvSpPr>
          <p:cNvPr id="4" name="Slide Number Placeholder 3"/>
          <p:cNvSpPr>
            <a:spLocks noGrp="1"/>
          </p:cNvSpPr>
          <p:nvPr>
            <p:ph type="sldNum" sz="quarter" idx="5"/>
          </p:nvPr>
        </p:nvSpPr>
        <p:spPr/>
        <p:txBody>
          <a:bodyPr/>
          <a:lstStyle/>
          <a:p>
            <a:fld id="{552C57D4-8FDE-439E-910E-D48BC190A761}" type="slidenum">
              <a:rPr lang="en-US" altLang="en-US" smtClean="0"/>
              <a:pPr/>
              <a:t>56</a:t>
            </a:fld>
            <a:endParaRPr lang="en-US" altLang="en-US" dirty="0"/>
          </a:p>
        </p:txBody>
      </p:sp>
    </p:spTree>
    <p:extLst>
      <p:ext uri="{BB962C8B-B14F-4D97-AF65-F5344CB8AC3E}">
        <p14:creationId xmlns:p14="http://schemas.microsoft.com/office/powerpoint/2010/main" val="3162175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6ACFA2D8-3C08-46B5-868D-F0BA8FDCDF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77C8A6CC-F4DA-4295-A473-5F985AE86AD0}"/>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This slide contains animations.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Each mouse click will advance to the next item on the slide.</a:t>
            </a:r>
          </a:p>
          <a:p>
            <a:pPr>
              <a:defRPr/>
            </a:pPr>
            <a:endParaRPr lang="en-US" altLang="en-US" b="1" dirty="0"/>
          </a:p>
          <a:p>
            <a:pPr marL="174708" indent="-174708">
              <a:buFont typeface="Arial" panose="020B0604020202020204" pitchFamily="34" charset="0"/>
              <a:buChar char="•"/>
              <a:defRPr/>
            </a:pPr>
            <a:r>
              <a:rPr lang="en-US" altLang="en-US" dirty="0"/>
              <a:t>Discuss some of their answers.  </a:t>
            </a:r>
          </a:p>
          <a:p>
            <a:pPr marL="174708" indent="-174708">
              <a:buFont typeface="Arial" panose="020B0604020202020204" pitchFamily="34" charset="0"/>
              <a:buChar char="•"/>
              <a:defRPr/>
            </a:pPr>
            <a:r>
              <a:rPr lang="en-US" altLang="en-US" b="1" dirty="0"/>
              <a:t>Resume showing the complete slide (STOP at “Believe it’s safe”) </a:t>
            </a:r>
            <a:r>
              <a:rPr lang="en-US" altLang="en-US" dirty="0"/>
              <a:t>.</a:t>
            </a:r>
          </a:p>
          <a:p>
            <a:pPr marL="174708" indent="-174708">
              <a:buFont typeface="Arial" panose="020B0604020202020204" pitchFamily="34" charset="0"/>
              <a:buChar char="•"/>
              <a:defRPr/>
            </a:pPr>
            <a:r>
              <a:rPr lang="en-US" altLang="en-US" dirty="0"/>
              <a:t>Note and discuss any reason why teens use marijuana that hasn’t been mentioned. </a:t>
            </a:r>
          </a:p>
          <a:p>
            <a:pPr>
              <a:defRPr/>
            </a:pPr>
            <a:endParaRPr lang="en-US" i="1" dirty="0"/>
          </a:p>
          <a:p>
            <a:pPr>
              <a:defRPr/>
            </a:pPr>
            <a:r>
              <a:rPr lang="en-US" i="0" dirty="0"/>
              <a:t>https://drugfree.org/article/why-teens-drink-and-experiment-with-drugs/   April 2024</a:t>
            </a:r>
          </a:p>
        </p:txBody>
      </p:sp>
      <p:sp>
        <p:nvSpPr>
          <p:cNvPr id="55300" name="Slide Number Placeholder 3">
            <a:extLst>
              <a:ext uri="{FF2B5EF4-FFF2-40B4-BE49-F238E27FC236}">
                <a16:creationId xmlns:a16="http://schemas.microsoft.com/office/drawing/2014/main" id="{D6C7F09C-6841-4E98-A616-BC13A855F0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EA5F5D3-C9D0-4B68-9C71-3F7DFC69ECEC}" type="slidenum">
              <a:rPr lang="en-US" altLang="en-US"/>
              <a:pPr>
                <a:spcBef>
                  <a:spcPct val="0"/>
                </a:spcBef>
              </a:pPr>
              <a:t>6</a:t>
            </a:fld>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Notes:  </a:t>
            </a:r>
          </a:p>
          <a:p>
            <a:r>
              <a:rPr lang="en-US" dirty="0"/>
              <a:t>Read the slide and encourage discussion.</a:t>
            </a:r>
          </a:p>
        </p:txBody>
      </p:sp>
      <p:sp>
        <p:nvSpPr>
          <p:cNvPr id="4" name="Slide Number Placeholder 3"/>
          <p:cNvSpPr>
            <a:spLocks noGrp="1"/>
          </p:cNvSpPr>
          <p:nvPr>
            <p:ph type="sldNum" sz="quarter" idx="5"/>
          </p:nvPr>
        </p:nvSpPr>
        <p:spPr/>
        <p:txBody>
          <a:bodyPr/>
          <a:lstStyle/>
          <a:p>
            <a:fld id="{552C57D4-8FDE-439E-910E-D48BC190A761}" type="slidenum">
              <a:rPr lang="en-US" altLang="en-US" smtClean="0"/>
              <a:pPr/>
              <a:t>7</a:t>
            </a:fld>
            <a:endParaRPr lang="en-US" altLang="en-US" dirty="0"/>
          </a:p>
        </p:txBody>
      </p:sp>
    </p:spTree>
    <p:extLst>
      <p:ext uri="{BB962C8B-B14F-4D97-AF65-F5344CB8AC3E}">
        <p14:creationId xmlns:p14="http://schemas.microsoft.com/office/powerpoint/2010/main" val="1821842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defRPr/>
            </a:pPr>
            <a:r>
              <a:rPr lang="en-US" altLang="en-US" sz="1200" b="1" dirty="0"/>
              <a:t>Teacher Comments: </a:t>
            </a:r>
          </a:p>
          <a:p>
            <a:pPr marL="174708" indent="-174708">
              <a:buFont typeface="Arial" panose="020B0604020202020204" pitchFamily="34" charset="0"/>
              <a:buChar char="•"/>
              <a:defRPr/>
            </a:pPr>
            <a:r>
              <a:rPr lang="en-US" altLang="en-US" sz="1200" dirty="0"/>
              <a:t>Did you know that between 1914 – 1918 doctors mistakenly thought that tobacco could be used as medicine (see diagram)?</a:t>
            </a:r>
          </a:p>
          <a:p>
            <a:pPr marL="174708" indent="-174708">
              <a:buFont typeface="Arial" panose="020B0604020202020204" pitchFamily="34" charset="0"/>
              <a:buChar char="•"/>
              <a:defRPr/>
            </a:pPr>
            <a:r>
              <a:rPr lang="en-US" altLang="en-US" sz="1200" dirty="0"/>
              <a:t>Did you know that from 1920 – 1950 many people smoked cigarettes and thought it was safe to do so?</a:t>
            </a:r>
          </a:p>
          <a:p>
            <a:pPr marL="174708" indent="-174708">
              <a:buFont typeface="Arial" panose="020B0604020202020204" pitchFamily="34" charset="0"/>
              <a:buChar char="•"/>
              <a:defRPr/>
            </a:pPr>
            <a:r>
              <a:rPr lang="en-US" altLang="en-US" sz="1200" dirty="0"/>
              <a:t>People smoked openly in restaurants and public places. Most had ashtrays in their homes.</a:t>
            </a:r>
          </a:p>
          <a:p>
            <a:pPr marL="174708" indent="-174708">
              <a:buFont typeface="Arial" panose="020B0604020202020204" pitchFamily="34" charset="0"/>
              <a:buChar char="•"/>
              <a:defRPr/>
            </a:pPr>
            <a:r>
              <a:rPr lang="en-US" altLang="en-US" sz="1200" dirty="0"/>
              <a:t>Movies, cartoons, and advertisements often showed people smoking.</a:t>
            </a:r>
          </a:p>
          <a:p>
            <a:pPr marL="174708" indent="-174708">
              <a:buFont typeface="Arial" panose="020B0604020202020204" pitchFamily="34" charset="0"/>
              <a:buChar char="•"/>
              <a:defRPr/>
            </a:pPr>
            <a:endParaRPr lang="en-US" altLang="en-US" sz="1200" dirty="0"/>
          </a:p>
          <a:p>
            <a:pPr>
              <a:buFont typeface="Arial" panose="020B0604020202020204" pitchFamily="34" charset="0"/>
              <a:buNone/>
              <a:defRPr/>
            </a:pPr>
            <a:r>
              <a:rPr lang="en-US" altLang="en-US" sz="1200" b="1" dirty="0"/>
              <a:t>Group Activity:</a:t>
            </a:r>
          </a:p>
          <a:p>
            <a:pPr marL="174708" indent="-174708">
              <a:buFont typeface="Arial" panose="020B0604020202020204" pitchFamily="34" charset="0"/>
              <a:buChar char="•"/>
              <a:defRPr/>
            </a:pPr>
            <a:r>
              <a:rPr lang="en-US" altLang="en-US" sz="1200" dirty="0"/>
              <a:t>Raise your hand if you believe that smoking tobacco cigarettes is dangerous. (Note that almost all or all hands are raised.)</a:t>
            </a:r>
          </a:p>
          <a:p>
            <a:pPr marL="174708" indent="-174708">
              <a:buFont typeface="Arial" panose="020B0604020202020204" pitchFamily="34" charset="0"/>
              <a:buChar char="•"/>
              <a:defRPr/>
            </a:pPr>
            <a:r>
              <a:rPr lang="en-US" altLang="en-US" sz="1200" dirty="0"/>
              <a:t>What do you think happened to change people’s minds about smoking cigarettes between 1920 and today? </a:t>
            </a:r>
          </a:p>
          <a:p>
            <a:pPr marL="631908" lvl="1" indent="-174708">
              <a:buFont typeface="Arial" panose="020B0604020202020204" pitchFamily="34" charset="0"/>
              <a:buChar char="•"/>
              <a:defRPr/>
            </a:pPr>
            <a:r>
              <a:rPr lang="en-US" altLang="en-US" sz="1200" dirty="0"/>
              <a:t>Answers include the following: public service campaigns, research on the dangers, warning labels on packaging, etc.</a:t>
            </a:r>
          </a:p>
          <a:p>
            <a:pPr marL="174708" indent="-174708">
              <a:buFont typeface="Arial" panose="020B0604020202020204" pitchFamily="34" charset="0"/>
              <a:buChar char="•"/>
              <a:defRPr/>
            </a:pPr>
            <a:r>
              <a:rPr lang="en-US" altLang="en-US" sz="1200" dirty="0"/>
              <a:t>Allow class to brainstorm ideas – write them on the board if you choose.</a:t>
            </a:r>
          </a:p>
          <a:p>
            <a:pPr marL="174708" indent="-174708">
              <a:buFont typeface="Arial" panose="020B0604020202020204" pitchFamily="34" charset="0"/>
              <a:buChar char="•"/>
              <a:defRPr/>
            </a:pPr>
            <a:r>
              <a:rPr lang="en-US" altLang="en-US" sz="1200" dirty="0"/>
              <a:t>Discuss the history of tobacco noting:</a:t>
            </a:r>
          </a:p>
          <a:p>
            <a:pPr marL="640594" lvl="1" indent="-174708">
              <a:buFont typeface="Arial" panose="020B0604020202020204" pitchFamily="34" charset="0"/>
              <a:buChar char="•"/>
              <a:defRPr/>
            </a:pPr>
            <a:r>
              <a:rPr lang="en-US" altLang="en-US" sz="1200" dirty="0"/>
              <a:t>1920’s - Research started that showed the danger of smoking tobacco.</a:t>
            </a:r>
          </a:p>
          <a:p>
            <a:pPr marL="640594" lvl="1" indent="-174708">
              <a:buFont typeface="Arial" panose="020B0604020202020204" pitchFamily="34" charset="0"/>
              <a:buChar char="•"/>
              <a:defRPr/>
            </a:pPr>
            <a:r>
              <a:rPr lang="en-US" altLang="en-US" sz="1200" dirty="0"/>
              <a:t>1930’s – First scientific link of smoking to cancer.</a:t>
            </a:r>
          </a:p>
          <a:p>
            <a:pPr marL="640594" lvl="1" indent="-174708">
              <a:buFont typeface="Arial" panose="020B0604020202020204" pitchFamily="34" charset="0"/>
              <a:buChar char="•"/>
              <a:defRPr/>
            </a:pPr>
            <a:r>
              <a:rPr lang="en-US" altLang="en-US" sz="1200" dirty="0"/>
              <a:t>1957 - U.S. Surgeon General provides warning that smoking causes cancer.</a:t>
            </a:r>
          </a:p>
          <a:p>
            <a:pPr marL="640594" lvl="1" indent="-174708">
              <a:buFont typeface="Arial" panose="020B0604020202020204" pitchFamily="34" charset="0"/>
              <a:buChar char="•"/>
              <a:defRPr/>
            </a:pPr>
            <a:r>
              <a:rPr lang="en-US" altLang="en-US" sz="1200" dirty="0"/>
              <a:t>1960’s – 1990’s - Warnings appear on packaging. </a:t>
            </a:r>
          </a:p>
          <a:p>
            <a:pPr marL="640594" lvl="1" indent="-174708">
              <a:buFont typeface="Arial" panose="020B0604020202020204" pitchFamily="34" charset="0"/>
              <a:buChar char="•"/>
              <a:defRPr/>
            </a:pPr>
            <a:r>
              <a:rPr lang="en-US" altLang="en-US" sz="1200" dirty="0"/>
              <a:t>1971 – All television and radio ads for smoking are banned.</a:t>
            </a:r>
          </a:p>
          <a:p>
            <a:pPr marL="174708" indent="-174708">
              <a:buFont typeface="Arial" panose="020B0604020202020204" pitchFamily="34" charset="0"/>
              <a:buChar char="•"/>
              <a:defRPr/>
            </a:pPr>
            <a:r>
              <a:rPr lang="en-US" altLang="en-US" sz="1200" b="0" dirty="0"/>
              <a:t>EMPHASIZE THAT IT HAS TAKEN ALMOST 100 YEARS TO CHANGE ATTITUDES</a:t>
            </a:r>
          </a:p>
          <a:p>
            <a:pPr>
              <a:buFont typeface="Arial" panose="020B0604020202020204" pitchFamily="34" charset="0"/>
              <a:buNone/>
              <a:defRPr/>
            </a:pPr>
            <a:r>
              <a:rPr lang="en-US" altLang="en-US" sz="1200" b="0" dirty="0"/>
              <a:t>    ABOUT THE DANGERS OF SMOKING TOBACCO, DESPITE CLEAR EVIDENCE THAT IT IS DANGEROUS.</a:t>
            </a:r>
          </a:p>
          <a:p>
            <a:pPr marL="174708" indent="-174708">
              <a:buFont typeface="Arial" panose="020B0604020202020204" pitchFamily="34" charset="0"/>
              <a:buChar char="•"/>
              <a:defRPr/>
            </a:pPr>
            <a:r>
              <a:rPr lang="en-US" altLang="en-US" sz="1200" b="0" dirty="0"/>
              <a:t>MANY PEOPLE DISREGARD THE DANGERS OF USING MARIJUANA TODAY.</a:t>
            </a:r>
          </a:p>
          <a:p>
            <a:pPr marL="174708" indent="-174708">
              <a:buFont typeface="Arial" panose="020B0604020202020204" pitchFamily="34" charset="0"/>
              <a:buChar char="•"/>
              <a:defRPr/>
            </a:pPr>
            <a:r>
              <a:rPr lang="en-US" altLang="en-US" sz="1200" b="0" dirty="0"/>
              <a:t>HOPEFULLY, IT WILL NOT TAKE 100 YEARS TO RECOGNIZE THE DANGERS OF MARIJUANA USE.</a:t>
            </a:r>
          </a:p>
          <a:p>
            <a:pPr>
              <a:defRPr/>
            </a:pPr>
            <a:endParaRPr lang="en-US" altLang="en-US" sz="1200" dirty="0"/>
          </a:p>
          <a:p>
            <a:pPr>
              <a:defRPr/>
            </a:pPr>
            <a:r>
              <a:rPr lang="en-US" altLang="en-US" sz="1200" dirty="0"/>
              <a:t>Diagram taken from </a:t>
            </a:r>
            <a:r>
              <a:rPr lang="en-US" altLang="en-US" sz="1200" i="1" dirty="0"/>
              <a:t>Get Smart About Tobacco. Scholastic Magazine available </a:t>
            </a:r>
            <a:r>
              <a:rPr lang="en-US" altLang="en-US" sz="1200" b="1" i="1" dirty="0"/>
              <a:t>LINK INSERT</a:t>
            </a:r>
          </a:p>
        </p:txBody>
      </p:sp>
      <p:sp>
        <p:nvSpPr>
          <p:cNvPr id="4" name="Slide Number Placeholder 3"/>
          <p:cNvSpPr>
            <a:spLocks noGrp="1"/>
          </p:cNvSpPr>
          <p:nvPr>
            <p:ph type="sldNum" sz="quarter" idx="5"/>
          </p:nvPr>
        </p:nvSpPr>
        <p:spPr/>
        <p:txBody>
          <a:bodyPr/>
          <a:lstStyle/>
          <a:p>
            <a:fld id="{552C57D4-8FDE-439E-910E-D48BC190A761}" type="slidenum">
              <a:rPr lang="en-US" altLang="en-US" smtClean="0"/>
              <a:pPr/>
              <a:t>8</a:t>
            </a:fld>
            <a:endParaRPr lang="en-US" altLang="en-US" dirty="0"/>
          </a:p>
        </p:txBody>
      </p:sp>
    </p:spTree>
    <p:extLst>
      <p:ext uri="{BB962C8B-B14F-4D97-AF65-F5344CB8AC3E}">
        <p14:creationId xmlns:p14="http://schemas.microsoft.com/office/powerpoint/2010/main" val="3295653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8BEEF15C-678F-4769-85C3-378B7D94B0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C0A9AF9E-813F-41E0-AB74-DFA98EF791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Teacher Comments:</a:t>
            </a:r>
          </a:p>
          <a:p>
            <a:pPr eaLnBrk="1" hangingPunct="1">
              <a:spcBef>
                <a:spcPct val="0"/>
              </a:spcBef>
            </a:pPr>
            <a:r>
              <a:rPr lang="en-US" altLang="en-US" b="0" dirty="0"/>
              <a:t>In 2018, Michigan legalized the use of commercialized marijuana for individuals over the age of 21. </a:t>
            </a:r>
          </a:p>
          <a:p>
            <a:pPr eaLnBrk="1" hangingPunct="1">
              <a:spcBef>
                <a:spcPct val="0"/>
              </a:spcBef>
            </a:pPr>
            <a:r>
              <a:rPr lang="en-US" altLang="en-US" b="0" dirty="0"/>
              <a:t>This does not mean that marijuana is a safe drug, especially for teens and young adults.</a:t>
            </a:r>
          </a:p>
          <a:p>
            <a:pPr eaLnBrk="1" hangingPunct="1">
              <a:spcBef>
                <a:spcPct val="0"/>
              </a:spcBef>
            </a:pPr>
            <a:endParaRPr lang="en-US" altLang="en-US" b="0" dirty="0"/>
          </a:p>
          <a:p>
            <a:pPr eaLnBrk="1" hangingPunct="1">
              <a:spcBef>
                <a:spcPct val="0"/>
              </a:spcBef>
            </a:pPr>
            <a:r>
              <a:rPr lang="en-US" altLang="en-US" b="0" dirty="0"/>
              <a:t>https://www.cdc.gov/cannabis/health-effects/brain-health.html</a:t>
            </a:r>
          </a:p>
          <a:p>
            <a:pPr eaLnBrk="1" hangingPunct="1">
              <a:spcBef>
                <a:spcPct val="0"/>
              </a:spcBef>
            </a:pPr>
            <a:endParaRPr lang="en-US" sz="1200" b="0" i="0" kern="1200" dirty="0">
              <a:solidFill>
                <a:schemeClr val="tx1"/>
              </a:solidFill>
              <a:effectLst/>
              <a:latin typeface="+mn-lt"/>
              <a:ea typeface="+mn-ea"/>
              <a:cs typeface="+mn-cs"/>
            </a:endParaRPr>
          </a:p>
        </p:txBody>
      </p:sp>
      <p:sp>
        <p:nvSpPr>
          <p:cNvPr id="14340" name="Slide Number Placeholder 3">
            <a:extLst>
              <a:ext uri="{FF2B5EF4-FFF2-40B4-BE49-F238E27FC236}">
                <a16:creationId xmlns:a16="http://schemas.microsoft.com/office/drawing/2014/main" id="{5647B94C-51C6-473D-B742-98BEA175A1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01DB3F3-032C-419A-9CA4-E6A2C9E9F3E5}" type="slidenum">
              <a:rPr lang="en-US" altLang="en-US"/>
              <a:pPr>
                <a:spcBef>
                  <a:spcPct val="0"/>
                </a:spcBef>
              </a:pPr>
              <a:t>9</a:t>
            </a:fld>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fld id="{7AF2BE76-77F0-4728-ACD5-D539471FB105}" type="datetime1">
              <a:rPr lang="en-US"/>
              <a:pPr>
                <a:defRPr/>
              </a:pPr>
              <a:t>10/7/2025</a:t>
            </a:fld>
            <a:endParaRPr lang="en-US"/>
          </a:p>
        </p:txBody>
      </p:sp>
      <p:sp>
        <p:nvSpPr>
          <p:cNvPr id="8" name="Slide Number Placeholder 15"/>
          <p:cNvSpPr>
            <a:spLocks noGrp="1"/>
          </p:cNvSpPr>
          <p:nvPr>
            <p:ph type="sldNum" sz="quarter" idx="11"/>
          </p:nvPr>
        </p:nvSpPr>
        <p:spPr/>
        <p:txBody>
          <a:bodyPr/>
          <a:lstStyle>
            <a:lvl1pPr>
              <a:defRPr/>
            </a:lvl1pPr>
          </a:lstStyle>
          <a:p>
            <a:pPr>
              <a:defRPr/>
            </a:pPr>
            <a:fld id="{4990DF50-376A-4709-A585-01ECB0253E96}" type="slidenum">
              <a:rPr lang="en-US"/>
              <a:pPr>
                <a:defRPr/>
              </a:pPr>
              <a:t>‹#›</a:t>
            </a:fld>
            <a:endParaRPr lang="en-US"/>
          </a:p>
        </p:txBody>
      </p:sp>
      <p:sp>
        <p:nvSpPr>
          <p:cNvPr id="10" name="Footer Placeholder 16"/>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054446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29B43358-9E5D-40AC-A2C6-96643F3D5CF7}" type="datetime1">
              <a:rPr lang="en-US"/>
              <a:pPr>
                <a:defRPr/>
              </a:pPr>
              <a:t>10/7/2025</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59342B8C-7B11-4129-B32C-657B19AF4EB5}" type="slidenum">
              <a:rPr lang="en-US"/>
              <a:pPr>
                <a:defRPr/>
              </a:pPr>
              <a:t>‹#›</a:t>
            </a:fld>
            <a:endParaRPr lang="en-US"/>
          </a:p>
        </p:txBody>
      </p:sp>
    </p:spTree>
    <p:extLst>
      <p:ext uri="{BB962C8B-B14F-4D97-AF65-F5344CB8AC3E}">
        <p14:creationId xmlns:p14="http://schemas.microsoft.com/office/powerpoint/2010/main" val="755187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A804CD8A-1413-434B-B792-744F26389CC5}" type="datetime1">
              <a:rPr lang="en-US"/>
              <a:pPr>
                <a:defRPr/>
              </a:pPr>
              <a:t>10/7/2025</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C9150770-0760-4526-9A37-CA841BD43A87}" type="slidenum">
              <a:rPr lang="en-US"/>
              <a:pPr>
                <a:defRPr/>
              </a:pPr>
              <a:t>‹#›</a:t>
            </a:fld>
            <a:endParaRPr lang="en-US"/>
          </a:p>
        </p:txBody>
      </p:sp>
    </p:spTree>
    <p:extLst>
      <p:ext uri="{BB962C8B-B14F-4D97-AF65-F5344CB8AC3E}">
        <p14:creationId xmlns:p14="http://schemas.microsoft.com/office/powerpoint/2010/main" val="2041125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97E81672-7305-4B61-95D9-094DF824D332}" type="datetime1">
              <a:rPr lang="en-US" smtClean="0"/>
              <a:pPr>
                <a:defRPr/>
              </a:pPr>
              <a:t>10/7/2025</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314A3059-57F9-4F14-8BAC-CF01E47FD85A}" type="slidenum">
              <a:rPr lang="en-US" altLang="en-US" smtClean="0"/>
              <a:pPr/>
              <a:t>‹#›</a:t>
            </a:fld>
            <a:endParaRPr lang="en-US" alt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4027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B19FC183-01B6-475F-BF4E-189567E952BC}" type="datetime1">
              <a:rPr lang="en-US" smtClean="0"/>
              <a:pPr>
                <a:defRPr/>
              </a:pPr>
              <a:t>10/7/2025</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98E0F2CD-8E99-4C11-A770-1832CB0136BA}" type="slidenum">
              <a:rPr lang="en-US" altLang="en-US" smtClean="0"/>
              <a:pPr/>
              <a:t>‹#›</a:t>
            </a:fld>
            <a:endParaRPr lang="en-US" altLang="en-US" dirty="0"/>
          </a:p>
        </p:txBody>
      </p:sp>
    </p:spTree>
    <p:extLst>
      <p:ext uri="{BB962C8B-B14F-4D97-AF65-F5344CB8AC3E}">
        <p14:creationId xmlns:p14="http://schemas.microsoft.com/office/powerpoint/2010/main" val="2489402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B542763-54A6-49D8-B650-966369543320}" type="datetime1">
              <a:rPr lang="en-US" smtClean="0"/>
              <a:pPr>
                <a:defRPr/>
              </a:pPr>
              <a:t>10/7/2025</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EFB66DFF-D76D-467E-94C0-56475A4216DE}" type="slidenum">
              <a:rPr lang="en-US" altLang="en-US" smtClean="0"/>
              <a:pPr/>
              <a:t>‹#›</a:t>
            </a:fld>
            <a:endParaRPr lang="en-US" alt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6356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F76CE322-AB69-416E-AF2D-2AE2D2806F23}" type="datetime1">
              <a:rPr lang="en-US" smtClean="0"/>
              <a:pPr>
                <a:defRPr/>
              </a:pPr>
              <a:t>10/7/2025</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84DB402C-1DD7-4C05-AF02-1573EB003792}" type="slidenum">
              <a:rPr lang="en-US" altLang="en-US" smtClean="0"/>
              <a:pPr/>
              <a:t>‹#›</a:t>
            </a:fld>
            <a:endParaRPr lang="en-US" altLang="en-US" dirty="0"/>
          </a:p>
        </p:txBody>
      </p:sp>
    </p:spTree>
    <p:extLst>
      <p:ext uri="{BB962C8B-B14F-4D97-AF65-F5344CB8AC3E}">
        <p14:creationId xmlns:p14="http://schemas.microsoft.com/office/powerpoint/2010/main" val="1429658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9E1355F6-AE83-4CD7-8E0F-4648F44ED544}" type="datetime1">
              <a:rPr lang="en-US" smtClean="0"/>
              <a:pPr>
                <a:defRPr/>
              </a:pPr>
              <a:t>10/7/2025</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fld id="{9021E93D-7B97-4623-9A62-46B08C644C43}" type="slidenum">
              <a:rPr lang="en-US" altLang="en-US" smtClean="0"/>
              <a:pPr/>
              <a:t>‹#›</a:t>
            </a:fld>
            <a:endParaRPr lang="en-US" altLang="en-US" dirty="0"/>
          </a:p>
        </p:txBody>
      </p:sp>
    </p:spTree>
    <p:extLst>
      <p:ext uri="{BB962C8B-B14F-4D97-AF65-F5344CB8AC3E}">
        <p14:creationId xmlns:p14="http://schemas.microsoft.com/office/powerpoint/2010/main" val="7326171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145CF48F-9B21-486D-8F42-C57D57062F7A}" type="datetime1">
              <a:rPr lang="en-US" smtClean="0"/>
              <a:pPr>
                <a:defRPr/>
              </a:pPr>
              <a:t>10/7/2025</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fld id="{CA9363B9-64D0-4895-BAFC-40F8F09A514E}" type="slidenum">
              <a:rPr lang="en-US" altLang="en-US" smtClean="0"/>
              <a:pPr/>
              <a:t>‹#›</a:t>
            </a:fld>
            <a:endParaRPr lang="en-US" altLang="en-US" dirty="0"/>
          </a:p>
        </p:txBody>
      </p:sp>
    </p:spTree>
    <p:extLst>
      <p:ext uri="{BB962C8B-B14F-4D97-AF65-F5344CB8AC3E}">
        <p14:creationId xmlns:p14="http://schemas.microsoft.com/office/powerpoint/2010/main" val="3716438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fld id="{4E255D98-1189-4A0C-9687-1ED5CDFAAADE}" type="datetime1">
              <a:rPr lang="en-US" smtClean="0"/>
              <a:pPr>
                <a:defRPr/>
              </a:pPr>
              <a:t>10/7/2025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dirty="0"/>
          </a:p>
        </p:txBody>
      </p:sp>
      <p:sp>
        <p:nvSpPr>
          <p:cNvPr id="9" name="Slide Number Placeholder 8"/>
          <p:cNvSpPr>
            <a:spLocks noGrp="1"/>
          </p:cNvSpPr>
          <p:nvPr>
            <p:ph type="sldNum" sz="quarter" idx="12"/>
          </p:nvPr>
        </p:nvSpPr>
        <p:spPr/>
        <p:txBody>
          <a:bodyPr/>
          <a:lstStyle/>
          <a:p>
            <a:fld id="{F5D06166-5404-459B-BF93-6A879DF3C01E}" type="slidenum">
              <a:rPr lang="en-US" altLang="en-US" smtClean="0"/>
              <a:pPr/>
              <a:t>‹#›</a:t>
            </a:fld>
            <a:endParaRPr lang="en-US" altLang="en-US" dirty="0"/>
          </a:p>
        </p:txBody>
      </p:sp>
    </p:spTree>
    <p:extLst>
      <p:ext uri="{BB962C8B-B14F-4D97-AF65-F5344CB8AC3E}">
        <p14:creationId xmlns:p14="http://schemas.microsoft.com/office/powerpoint/2010/main" val="23164903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fld id="{0AC4E5C8-9D7C-4629-9704-187B550C74A6}" type="datetime1">
              <a:rPr lang="en-US" smtClean="0"/>
              <a:pPr>
                <a:defRPr/>
              </a:pPr>
              <a:t>10/7/2025</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339F2E7-222F-4BAF-AC5A-5D181A3C87A8}" type="slidenum">
              <a:rPr lang="en-US" altLang="en-US" smtClean="0"/>
              <a:pPr/>
              <a:t>‹#›</a:t>
            </a:fld>
            <a:endParaRPr lang="en-US" altLang="en-US" dirty="0"/>
          </a:p>
        </p:txBody>
      </p:sp>
    </p:spTree>
    <p:extLst>
      <p:ext uri="{BB962C8B-B14F-4D97-AF65-F5344CB8AC3E}">
        <p14:creationId xmlns:p14="http://schemas.microsoft.com/office/powerpoint/2010/main" val="3457556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fld id="{E3F39A08-7E5D-42EC-B571-1F2694FA6F3F}" type="datetime1">
              <a:rPr lang="en-US"/>
              <a:pPr>
                <a:defRPr/>
              </a:pPr>
              <a:t>10/7/2025</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D695F9AC-A76B-45A9-B45E-A88FFC52598F}" type="slidenum">
              <a:rPr lang="en-US"/>
              <a:pPr>
                <a:defRPr/>
              </a:pPr>
              <a:t>‹#›</a:t>
            </a:fld>
            <a:endParaRPr lang="en-US"/>
          </a:p>
        </p:txBody>
      </p:sp>
    </p:spTree>
    <p:extLst>
      <p:ext uri="{BB962C8B-B14F-4D97-AF65-F5344CB8AC3E}">
        <p14:creationId xmlns:p14="http://schemas.microsoft.com/office/powerpoint/2010/main" val="3255330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1355F6-AE83-4CD7-8E0F-4648F44ED544}" type="datetime1">
              <a:rPr lang="en-US" smtClean="0"/>
              <a:pPr>
                <a:defRPr/>
              </a:pPr>
              <a:t>10/7/2025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21E93D-7B97-4623-9A62-46B08C644C43}" type="slidenum">
              <a:rPr lang="en-US" altLang="en-US" smtClean="0"/>
              <a:pPr/>
              <a:t>‹#›</a:t>
            </a:fld>
            <a:endParaRPr lang="en-US" altLang="en-US" dirty="0"/>
          </a:p>
        </p:txBody>
      </p:sp>
    </p:spTree>
    <p:extLst>
      <p:ext uri="{BB962C8B-B14F-4D97-AF65-F5344CB8AC3E}">
        <p14:creationId xmlns:p14="http://schemas.microsoft.com/office/powerpoint/2010/main" val="3708489476"/>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EE1F0137-F3C2-437E-B6F4-D0897162A9CE}" type="datetime1">
              <a:rPr lang="en-US" smtClean="0"/>
              <a:pPr>
                <a:defRPr/>
              </a:pPr>
              <a:t>10/7/2025</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BA058630-EABA-45D7-9347-03FF88D90D9F}" type="slidenum">
              <a:rPr lang="en-US" altLang="en-US" smtClean="0"/>
              <a:pPr/>
              <a:t>‹#›</a:t>
            </a:fld>
            <a:endParaRPr lang="en-US" altLang="en-US" dirty="0"/>
          </a:p>
        </p:txBody>
      </p:sp>
    </p:spTree>
    <p:extLst>
      <p:ext uri="{BB962C8B-B14F-4D97-AF65-F5344CB8AC3E}">
        <p14:creationId xmlns:p14="http://schemas.microsoft.com/office/powerpoint/2010/main" val="1592906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CFE33CC-D6A7-47F2-8F13-8CFB18D4803E}" type="datetime1">
              <a:rPr lang="en-US" smtClean="0"/>
              <a:pPr>
                <a:defRPr/>
              </a:pPr>
              <a:t>10/7/2025</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E3E56C97-BDD2-4DE1-ADE2-B300D04FCD54}" type="slidenum">
              <a:rPr lang="en-US" altLang="en-US" smtClean="0"/>
              <a:pPr/>
              <a:t>‹#›</a:t>
            </a:fld>
            <a:endParaRPr lang="en-US" altLang="en-US" dirty="0"/>
          </a:p>
        </p:txBody>
      </p:sp>
    </p:spTree>
    <p:extLst>
      <p:ext uri="{BB962C8B-B14F-4D97-AF65-F5344CB8AC3E}">
        <p14:creationId xmlns:p14="http://schemas.microsoft.com/office/powerpoint/2010/main" val="447306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175EC23-0640-48F4-95DD-44832EE50100}" type="datetime1">
              <a:rPr lang="en-US"/>
              <a:pPr>
                <a:defRPr/>
              </a:pPr>
              <a:t>10/7/2025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902EB34-EEF2-4E27-8DAB-DD63DD7BEFD0}" type="slidenum">
              <a:rPr lang="en-US"/>
              <a:pPr>
                <a:defRPr/>
              </a:pPr>
              <a:t>‹#›</a:t>
            </a:fld>
            <a:endParaRPr lang="en-US"/>
          </a:p>
        </p:txBody>
      </p:sp>
    </p:spTree>
    <p:extLst>
      <p:ext uri="{BB962C8B-B14F-4D97-AF65-F5344CB8AC3E}">
        <p14:creationId xmlns:p14="http://schemas.microsoft.com/office/powerpoint/2010/main" val="3817691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fld id="{DBCD45F4-A54D-4121-8460-5987412ADB09}" type="datetime1">
              <a:rPr lang="en-US"/>
              <a:pPr>
                <a:defRPr/>
              </a:pPr>
              <a:t>10/7/2025</a:t>
            </a:fld>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F004CB85-A811-43A0-81B9-3AD4AE8D1D32}" type="slidenum">
              <a:rPr lang="en-US"/>
              <a:pPr>
                <a:defRPr/>
              </a:pPr>
              <a:t>‹#›</a:t>
            </a:fld>
            <a:endParaRPr lang="en-US"/>
          </a:p>
        </p:txBody>
      </p:sp>
    </p:spTree>
    <p:extLst>
      <p:ext uri="{BB962C8B-B14F-4D97-AF65-F5344CB8AC3E}">
        <p14:creationId xmlns:p14="http://schemas.microsoft.com/office/powerpoint/2010/main" val="716986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0CA36333-19BB-412F-9378-19F8C4EECF70}" type="slidenum">
              <a:rPr lang="en-US"/>
              <a:pPr>
                <a:defRPr/>
              </a:pPr>
              <a:t>‹#›</a:t>
            </a:fld>
            <a:endParaRPr 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Date Placeholder 6"/>
          <p:cNvSpPr>
            <a:spLocks noGrp="1"/>
          </p:cNvSpPr>
          <p:nvPr>
            <p:ph type="dt" sz="half" idx="12"/>
          </p:nvPr>
        </p:nvSpPr>
        <p:spPr/>
        <p:txBody>
          <a:bodyPr/>
          <a:lstStyle>
            <a:lvl1pPr>
              <a:defRPr/>
            </a:lvl1pPr>
          </a:lstStyle>
          <a:p>
            <a:pPr>
              <a:defRPr/>
            </a:pPr>
            <a:fld id="{ED20C4D2-238B-4373-B46E-D167EAAA1418}" type="datetime1">
              <a:rPr lang="en-US"/>
              <a:pPr>
                <a:defRPr/>
              </a:pPr>
              <a:t>10/7/2025</a:t>
            </a:fld>
            <a:endParaRPr lang="en-US"/>
          </a:p>
        </p:txBody>
      </p:sp>
    </p:spTree>
    <p:extLst>
      <p:ext uri="{BB962C8B-B14F-4D97-AF65-F5344CB8AC3E}">
        <p14:creationId xmlns:p14="http://schemas.microsoft.com/office/powerpoint/2010/main" val="2049688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fld id="{C188C026-0E81-42AA-A36F-2AA7822DA137}" type="datetime1">
              <a:rPr lang="en-US"/>
              <a:pPr>
                <a:defRPr/>
              </a:pPr>
              <a:t>10/7/2025</a:t>
            </a:fld>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D53568F6-8595-4E9C-8BAF-734E3DED29ED}" type="slidenum">
              <a:rPr lang="en-US"/>
              <a:pPr>
                <a:defRPr/>
              </a:pPr>
              <a:t>‹#›</a:t>
            </a:fld>
            <a:endParaRPr lang="en-US"/>
          </a:p>
        </p:txBody>
      </p:sp>
    </p:spTree>
    <p:extLst>
      <p:ext uri="{BB962C8B-B14F-4D97-AF65-F5344CB8AC3E}">
        <p14:creationId xmlns:p14="http://schemas.microsoft.com/office/powerpoint/2010/main" val="836784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fld id="{71388327-FC13-45BB-B268-2D6A7DD31B48}" type="datetime1">
              <a:rPr lang="en-US"/>
              <a:pPr>
                <a:defRPr/>
              </a:pPr>
              <a:t>10/7/2025</a:t>
            </a:fld>
            <a:endParaRPr lang="en-US"/>
          </a:p>
        </p:txBody>
      </p:sp>
      <p:sp>
        <p:nvSpPr>
          <p:cNvPr id="3" name="Footer Placeholder 9"/>
          <p:cNvSpPr>
            <a:spLocks noGrp="1"/>
          </p:cNvSpPr>
          <p:nvPr>
            <p:ph type="ftr" sz="quarter" idx="11"/>
          </p:nvPr>
        </p:nvSpPr>
        <p:spPr/>
        <p:txBody>
          <a:bodyPr/>
          <a:lstStyle>
            <a:lvl1pPr>
              <a:defRPr/>
            </a:lvl1pPr>
          </a:lstStyle>
          <a:p>
            <a:pPr>
              <a:defRPr/>
            </a:pPr>
            <a:endParaRPr lang="en-US"/>
          </a:p>
        </p:txBody>
      </p:sp>
      <p:sp>
        <p:nvSpPr>
          <p:cNvPr id="4" name="Slide Number Placeholder 21"/>
          <p:cNvSpPr>
            <a:spLocks noGrp="1"/>
          </p:cNvSpPr>
          <p:nvPr>
            <p:ph type="sldNum" sz="quarter" idx="12"/>
          </p:nvPr>
        </p:nvSpPr>
        <p:spPr/>
        <p:txBody>
          <a:bodyPr/>
          <a:lstStyle>
            <a:lvl1pPr>
              <a:defRPr/>
            </a:lvl1pPr>
          </a:lstStyle>
          <a:p>
            <a:pPr>
              <a:defRPr/>
            </a:pPr>
            <a:fld id="{B0E54DDF-E832-43A8-A0B3-F5E2E6E46CAB}" type="slidenum">
              <a:rPr lang="en-US"/>
              <a:pPr>
                <a:defRPr/>
              </a:pPr>
              <a:t>‹#›</a:t>
            </a:fld>
            <a:endParaRPr lang="en-US"/>
          </a:p>
        </p:txBody>
      </p:sp>
    </p:spTree>
    <p:extLst>
      <p:ext uri="{BB962C8B-B14F-4D97-AF65-F5344CB8AC3E}">
        <p14:creationId xmlns:p14="http://schemas.microsoft.com/office/powerpoint/2010/main" val="3052406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fld id="{691F57DB-6016-44E9-836A-40FC4FF83998}" type="datetime1">
              <a:rPr lang="en-US"/>
              <a:pPr>
                <a:defRPr/>
              </a:pPr>
              <a:t>10/7/2025</a:t>
            </a:fld>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FA3E4FB1-4F11-46BA-936B-039606E26621}" type="slidenum">
              <a:rPr lang="en-US"/>
              <a:pPr>
                <a:defRPr/>
              </a:pPr>
              <a:t>‹#›</a:t>
            </a:fld>
            <a:endParaRPr lang="en-US"/>
          </a:p>
        </p:txBody>
      </p:sp>
    </p:spTree>
    <p:extLst>
      <p:ext uri="{BB962C8B-B14F-4D97-AF65-F5344CB8AC3E}">
        <p14:creationId xmlns:p14="http://schemas.microsoft.com/office/powerpoint/2010/main" val="2251251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fld id="{2DBD9301-EE0B-4748-8A39-8BE5B36E3269}" type="datetime1">
              <a:rPr lang="en-US"/>
              <a:pPr>
                <a:defRPr/>
              </a:pPr>
              <a:t>10/7/2025</a:t>
            </a:fld>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B2E0C360-A08D-4C64-82D6-5D03791617D2}" type="slidenum">
              <a:rPr lang="en-US"/>
              <a:pPr>
                <a:defRPr/>
              </a:pPr>
              <a:t>‹#›</a:t>
            </a:fld>
            <a:endParaRPr lang="en-US"/>
          </a:p>
        </p:txBody>
      </p:sp>
    </p:spTree>
    <p:extLst>
      <p:ext uri="{BB962C8B-B14F-4D97-AF65-F5344CB8AC3E}">
        <p14:creationId xmlns:p14="http://schemas.microsoft.com/office/powerpoint/2010/main" val="1406728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cs typeface="+mn-cs"/>
              </a:defRPr>
            </a:lvl1pPr>
          </a:lstStyle>
          <a:p>
            <a:pPr>
              <a:defRPr/>
            </a:pPr>
            <a:fld id="{6E3BF045-3ACD-4277-BD9A-F9BD735F0995}" type="datetime1">
              <a:rPr lang="en-US"/>
              <a:pPr>
                <a:defRPr/>
              </a:pPr>
              <a:t>10/7/2025</a:t>
            </a:fld>
            <a:endParaRPr lang="en-US"/>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cs typeface="+mn-cs"/>
              </a:defRPr>
            </a:lvl1pPr>
          </a:lstStyle>
          <a:p>
            <a:pPr>
              <a:defRPr/>
            </a:pP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eaLnBrk="1" hangingPunct="1">
              <a:defRPr sz="1600">
                <a:solidFill>
                  <a:schemeClr val="tx2"/>
                </a:solidFill>
                <a:latin typeface="Constantia" panose="02030602050306030303" pitchFamily="18" charset="0"/>
              </a:defRPr>
            </a:lvl1pPr>
          </a:lstStyle>
          <a:p>
            <a:pPr>
              <a:defRPr/>
            </a:pPr>
            <a:fld id="{66C43E09-BFB3-4473-8583-7D345FB78193}" type="slidenum">
              <a:rPr lang="en-US"/>
              <a:pPr>
                <a:defRPr/>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122398212"/>
      </p:ext>
    </p:extLst>
  </p:cSld>
  <p:clrMap bg1="lt1" tx1="dk1" bg2="lt2" tx2="dk2" accent1="accent1" accent2="accent2" accent3="accent3" accent4="accent4" accent5="accent5" accent6="accent6" hlink="hlink" folHlink="folHlink"/>
  <p:sldLayoutIdLst>
    <p:sldLayoutId id="2147485107" r:id="rId1"/>
    <p:sldLayoutId id="2147485108" r:id="rId2"/>
    <p:sldLayoutId id="2147485109" r:id="rId3"/>
    <p:sldLayoutId id="2147485110" r:id="rId4"/>
    <p:sldLayoutId id="2147485111" r:id="rId5"/>
    <p:sldLayoutId id="2147485112" r:id="rId6"/>
    <p:sldLayoutId id="2147485113" r:id="rId7"/>
    <p:sldLayoutId id="2147485114" r:id="rId8"/>
    <p:sldLayoutId id="2147485115" r:id="rId9"/>
    <p:sldLayoutId id="2147485116" r:id="rId10"/>
    <p:sldLayoutId id="2147485117" r:id="rId11"/>
  </p:sldLayoutIdLst>
  <p:hf sldNum="0" hdr="0" ftr="0" dt="0"/>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anose="05020102010507070707"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anose="05020102010507070707"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anose="05020102010507070707"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anose="05020102010507070707"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anose="05020102010507070707"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fld id="{6E3BF045-3ACD-4277-BD9A-F9BD735F0995}" type="datetime1">
              <a:rPr lang="en-US" smtClean="0"/>
              <a:pPr>
                <a:defRPr/>
              </a:pPr>
              <a:t>10/7/2025</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a:defRPr/>
            </a:pPr>
            <a:fld id="{66C43E09-BFB3-4473-8583-7D345FB78193}" type="slidenum">
              <a:rPr lang="en-US" smtClean="0"/>
              <a:pPr>
                <a:defRPr/>
              </a:pPr>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3777635"/>
      </p:ext>
    </p:extLst>
  </p:cSld>
  <p:clrMap bg1="lt1" tx1="dk1" bg2="lt2" tx2="dk2" accent1="accent1" accent2="accent2" accent3="accent3" accent4="accent4" accent5="accent5" accent6="accent6" hlink="hlink" folHlink="folHlink"/>
  <p:sldLayoutIdLst>
    <p:sldLayoutId id="2147485167" r:id="rId1"/>
    <p:sldLayoutId id="2147485168" r:id="rId2"/>
    <p:sldLayoutId id="2147485169" r:id="rId3"/>
    <p:sldLayoutId id="2147485170" r:id="rId4"/>
    <p:sldLayoutId id="2147485171" r:id="rId5"/>
    <p:sldLayoutId id="2147485172" r:id="rId6"/>
    <p:sldLayoutId id="2147485173" r:id="rId7"/>
    <p:sldLayoutId id="2147485174" r:id="rId8"/>
    <p:sldLayoutId id="2147485175" r:id="rId9"/>
    <p:sldLayoutId id="2147485176" r:id="rId10"/>
    <p:sldLayoutId id="2147485177"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video" Target="https://www.youtube.com/embed/MbOAKmzKmJo?start=1&amp;feature=oembed" TargetMode="Externa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video" Target="https://www.youtube.com/embed/EpfnDijz2d8?start=1&amp;feature=oembed" TargetMode="Externa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hyperlink" Target="https://nida.nih.gov/themes/custom/solstice/interactive/cannabis/"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5.jpeg"/><Relationship Id="rId7" Type="http://schemas.openxmlformats.org/officeDocument/2006/relationships/diagramColors" Target="../diagrams/colors2.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8" Type="http://schemas.openxmlformats.org/officeDocument/2006/relationships/hyperlink" Target="http://www.fda.gov/" TargetMode="External"/><Relationship Id="rId3" Type="http://schemas.openxmlformats.org/officeDocument/2006/relationships/hyperlink" Target="http://www.drugabuse.gov/" TargetMode="External"/><Relationship Id="rId7" Type="http://schemas.openxmlformats.org/officeDocument/2006/relationships/hyperlink" Target="http://www.niaaa.nih.gov/" TargetMode="External"/><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hyperlink" Target="http://www.nimh.nih.gov/" TargetMode="External"/><Relationship Id="rId5" Type="http://schemas.openxmlformats.org/officeDocument/2006/relationships/hyperlink" Target="http://www.cadca.org/" TargetMode="External"/><Relationship Id="rId4" Type="http://schemas.openxmlformats.org/officeDocument/2006/relationships/hyperlink" Target="http://www.teens.drugabuse.gov/" TargetMode="External"/><Relationship Id="rId9"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hyperlink" Target="http://www.cvcoalition.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65000">
              <a:schemeClr val="bg1">
                <a:lumMod val="85000"/>
              </a:schemeClr>
            </a:gs>
            <a:gs pos="0">
              <a:schemeClr val="accent1">
                <a:lumMod val="5000"/>
                <a:lumOff val="95000"/>
              </a:schemeClr>
            </a:gs>
            <a:gs pos="74000">
              <a:schemeClr val="bg1">
                <a:lumMod val="75000"/>
              </a:schemeClr>
            </a:gs>
            <a:gs pos="100000">
              <a:schemeClr val="bg1">
                <a:lumMod val="65000"/>
              </a:schemeClr>
            </a:gs>
            <a:gs pos="96750">
              <a:srgbClr val="B4B0AC"/>
            </a:gs>
            <a:gs pos="93500">
              <a:srgbClr val="C1BAB1"/>
            </a:gs>
            <a:gs pos="87000">
              <a:srgbClr val="DCCDBB"/>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DE3971D5-6CFD-4FD2-8406-D126E817281D}"/>
              </a:ext>
            </a:extLst>
          </p:cNvPr>
          <p:cNvSpPr>
            <a:spLocks noGrp="1" noChangeArrowheads="1"/>
          </p:cNvSpPr>
          <p:nvPr>
            <p:ph type="ctrTitle"/>
          </p:nvPr>
        </p:nvSpPr>
        <p:spPr>
          <a:xfrm>
            <a:off x="381000" y="304803"/>
            <a:ext cx="8259751" cy="1904997"/>
          </a:xfrm>
        </p:spPr>
        <p:txBody>
          <a:bodyPr>
            <a:normAutofit/>
          </a:bodyPr>
          <a:lstStyle/>
          <a:p>
            <a:pPr algn="ctr" eaLnBrk="1" fontAlgn="auto" hangingPunct="1">
              <a:spcAft>
                <a:spcPts val="0"/>
              </a:spcAft>
              <a:defRPr/>
            </a:pPr>
            <a:r>
              <a:rPr lang="en-US" sz="4400" b="1" dirty="0">
                <a:latin typeface="Calibri" pitchFamily="34" charset="0"/>
              </a:rPr>
              <a:t>Marijuana</a:t>
            </a:r>
            <a:br>
              <a:rPr lang="en-US" sz="4400" b="1" dirty="0">
                <a:latin typeface="Calibri" pitchFamily="34" charset="0"/>
              </a:rPr>
            </a:br>
            <a:r>
              <a:rPr lang="en-US" sz="4400" b="1" dirty="0">
                <a:latin typeface="Calibri" pitchFamily="34" charset="0"/>
              </a:rPr>
              <a:t>(Cannabis/THC): </a:t>
            </a:r>
            <a:br>
              <a:rPr lang="en-US" sz="4400" b="1" dirty="0">
                <a:latin typeface="Calibri" pitchFamily="34" charset="0"/>
              </a:rPr>
            </a:br>
            <a:r>
              <a:rPr lang="en-US" sz="4400" b="1" dirty="0">
                <a:latin typeface="Calibri" pitchFamily="34" charset="0"/>
              </a:rPr>
              <a:t>Information for Teens</a:t>
            </a:r>
          </a:p>
        </p:txBody>
      </p:sp>
      <p:pic>
        <p:nvPicPr>
          <p:cNvPr id="1026" name="Picture 2" descr="I Talk to Your Teens All Day: Here's ...">
            <a:extLst>
              <a:ext uri="{FF2B5EF4-FFF2-40B4-BE49-F238E27FC236}">
                <a16:creationId xmlns:a16="http://schemas.microsoft.com/office/drawing/2014/main" id="{45A02124-FBC7-7CD4-B753-906BC2F9E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475" y="2402379"/>
            <a:ext cx="5638800" cy="3470031"/>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A67EF5-085F-4D87-984A-0FC9D9DF800A}"/>
              </a:ext>
            </a:extLst>
          </p:cNvPr>
          <p:cNvSpPr>
            <a:spLocks noGrp="1"/>
          </p:cNvSpPr>
          <p:nvPr>
            <p:ph type="title"/>
          </p:nvPr>
        </p:nvSpPr>
        <p:spPr>
          <a:xfrm>
            <a:off x="323850" y="609600"/>
            <a:ext cx="8382000" cy="1066800"/>
          </a:xfrm>
        </p:spPr>
        <p:txBody>
          <a:bodyPr>
            <a:noAutofit/>
          </a:bodyPr>
          <a:lstStyle/>
          <a:p>
            <a:pPr algn="ctr" eaLnBrk="1" fontAlgn="auto" hangingPunct="1">
              <a:spcAft>
                <a:spcPts val="0"/>
              </a:spcAft>
              <a:defRPr/>
            </a:pPr>
            <a:r>
              <a:rPr sz="5400" b="1" dirty="0">
                <a:solidFill>
                  <a:schemeClr val="tx2"/>
                </a:solidFill>
                <a:latin typeface="+mn-lt"/>
              </a:rPr>
              <a:t>Marijuana</a:t>
            </a:r>
            <a:r>
              <a:rPr lang="en-US" sz="5400" b="1" dirty="0">
                <a:solidFill>
                  <a:schemeClr val="tx2"/>
                </a:solidFill>
                <a:latin typeface="+mn-lt"/>
              </a:rPr>
              <a:t> </a:t>
            </a:r>
            <a:r>
              <a:rPr lang="en-US" sz="4000" b="1" dirty="0">
                <a:solidFill>
                  <a:schemeClr val="tx2"/>
                </a:solidFill>
                <a:latin typeface="+mn-lt"/>
              </a:rPr>
              <a:t>(Cannabis/THC) </a:t>
            </a:r>
            <a:r>
              <a:rPr sz="4000" b="1" dirty="0">
                <a:solidFill>
                  <a:schemeClr val="tx2"/>
                </a:solidFill>
                <a:latin typeface="+mn-lt"/>
              </a:rPr>
              <a:t> </a:t>
            </a:r>
            <a:br>
              <a:rPr lang="en-US" sz="5400" b="1" dirty="0">
                <a:solidFill>
                  <a:schemeClr val="tx2"/>
                </a:solidFill>
                <a:latin typeface="+mn-lt"/>
              </a:rPr>
            </a:br>
            <a:r>
              <a:rPr sz="5400" b="1" dirty="0">
                <a:solidFill>
                  <a:schemeClr val="tx2"/>
                </a:solidFill>
                <a:latin typeface="+mn-lt"/>
              </a:rPr>
              <a:t>is N</a:t>
            </a:r>
            <a:r>
              <a:rPr lang="en-US" sz="5400" b="1" dirty="0">
                <a:solidFill>
                  <a:schemeClr val="tx2"/>
                </a:solidFill>
                <a:latin typeface="+mn-lt"/>
              </a:rPr>
              <a:t>OT</a:t>
            </a:r>
            <a:r>
              <a:rPr sz="5400" b="1" dirty="0">
                <a:solidFill>
                  <a:schemeClr val="tx2"/>
                </a:solidFill>
                <a:latin typeface="+mn-lt"/>
              </a:rPr>
              <a:t> Safe</a:t>
            </a:r>
            <a:r>
              <a:rPr lang="en-US" sz="5400" b="1" dirty="0">
                <a:solidFill>
                  <a:schemeClr val="tx2"/>
                </a:solidFill>
                <a:latin typeface="+mn-lt"/>
              </a:rPr>
              <a:t>.</a:t>
            </a:r>
            <a:endParaRPr sz="5400" b="1" dirty="0">
              <a:solidFill>
                <a:schemeClr val="tx2"/>
              </a:solidFill>
              <a:latin typeface="+mn-lt"/>
            </a:endParaRPr>
          </a:p>
        </p:txBody>
      </p:sp>
      <p:sp>
        <p:nvSpPr>
          <p:cNvPr id="2" name="Content Placeholder 1">
            <a:extLst>
              <a:ext uri="{FF2B5EF4-FFF2-40B4-BE49-F238E27FC236}">
                <a16:creationId xmlns:a16="http://schemas.microsoft.com/office/drawing/2014/main" id="{1B09095C-73D7-4F80-8433-A3A216C5A0AE}"/>
              </a:ext>
            </a:extLst>
          </p:cNvPr>
          <p:cNvSpPr>
            <a:spLocks noGrp="1"/>
          </p:cNvSpPr>
          <p:nvPr>
            <p:ph idx="1"/>
          </p:nvPr>
        </p:nvSpPr>
        <p:spPr>
          <a:xfrm>
            <a:off x="257175" y="1682979"/>
            <a:ext cx="8029575" cy="1524000"/>
          </a:xfrm>
        </p:spPr>
        <p:txBody>
          <a:bodyPr>
            <a:normAutofit fontScale="25000" lnSpcReduction="20000"/>
          </a:bodyPr>
          <a:lstStyle/>
          <a:p>
            <a:pPr marL="274320" indent="-274320" algn="ctr" eaLnBrk="1" fontAlgn="auto" hangingPunct="1">
              <a:spcAft>
                <a:spcPts val="0"/>
              </a:spcAft>
              <a:buFont typeface="Wingdings 2"/>
              <a:buNone/>
              <a:defRPr/>
            </a:pPr>
            <a:r>
              <a:rPr lang="en-US" sz="5100" b="1" dirty="0"/>
              <a:t> </a:t>
            </a:r>
          </a:p>
          <a:p>
            <a:pPr marL="274320" indent="-274320" algn="ctr" eaLnBrk="1" fontAlgn="auto" hangingPunct="1">
              <a:spcAft>
                <a:spcPts val="0"/>
              </a:spcAft>
              <a:buFont typeface="Wingdings 2"/>
              <a:buNone/>
              <a:defRPr/>
            </a:pPr>
            <a:r>
              <a:rPr lang="en-US" sz="5100" b="1" dirty="0">
                <a:solidFill>
                  <a:schemeClr val="accent3">
                    <a:lumMod val="50000"/>
                  </a:schemeClr>
                </a:solidFill>
              </a:rPr>
              <a:t>        </a:t>
            </a:r>
            <a:r>
              <a:rPr lang="en-US" sz="12800" b="1" dirty="0">
                <a:solidFill>
                  <a:schemeClr val="accent3">
                    <a:lumMod val="50000"/>
                  </a:schemeClr>
                </a:solidFill>
              </a:rPr>
              <a:t>Not all plants are safe to smoke or eat. </a:t>
            </a:r>
            <a:r>
              <a:rPr lang="en-US" sz="11200" dirty="0"/>
              <a:t>(Tobacco is a plant</a:t>
            </a:r>
            <a:r>
              <a:rPr lang="en-US" sz="8600" dirty="0"/>
              <a:t>.)</a:t>
            </a:r>
          </a:p>
          <a:p>
            <a:pPr marL="1005840" lvl="2" algn="ctr" eaLnBrk="1" fontAlgn="auto" hangingPunct="1">
              <a:spcAft>
                <a:spcPts val="0"/>
              </a:spcAft>
              <a:buClr>
                <a:schemeClr val="accent2">
                  <a:shade val="50000"/>
                </a:schemeClr>
              </a:buClr>
              <a:buFont typeface="Wingdings 2" panose="05020102010507070707" pitchFamily="18" charset="2"/>
              <a:buNone/>
              <a:defRPr/>
            </a:pPr>
            <a:endParaRPr lang="en-US" sz="11200" dirty="0"/>
          </a:p>
          <a:p>
            <a:pPr marL="822960" lvl="2" indent="0" algn="ctr" eaLnBrk="1" fontAlgn="auto" hangingPunct="1">
              <a:spcAft>
                <a:spcPts val="0"/>
              </a:spcAft>
              <a:buClr>
                <a:schemeClr val="accent2">
                  <a:shade val="50000"/>
                </a:schemeClr>
              </a:buClr>
              <a:buNone/>
              <a:defRPr/>
            </a:pPr>
            <a:r>
              <a:rPr lang="en-US" sz="11200" dirty="0"/>
              <a:t>		</a:t>
            </a:r>
          </a:p>
          <a:p>
            <a:pPr marL="1005840" lvl="2" algn="ctr" eaLnBrk="1" fontAlgn="auto" hangingPunct="1">
              <a:spcAft>
                <a:spcPts val="0"/>
              </a:spcAft>
              <a:buClr>
                <a:schemeClr val="accent2">
                  <a:shade val="50000"/>
                </a:schemeClr>
              </a:buClr>
              <a:buFont typeface="Wingdings 2" panose="05020102010507070707" pitchFamily="18" charset="2"/>
              <a:buNone/>
              <a:defRPr/>
            </a:pPr>
            <a:endParaRPr lang="en-US" sz="11200" dirty="0"/>
          </a:p>
          <a:p>
            <a:pPr marL="1005840" lvl="2" eaLnBrk="1" fontAlgn="auto" hangingPunct="1">
              <a:spcAft>
                <a:spcPts val="0"/>
              </a:spcAft>
              <a:buClr>
                <a:schemeClr val="accent2">
                  <a:shade val="50000"/>
                </a:schemeClr>
              </a:buClr>
              <a:buFont typeface="Wingdings 2" panose="05020102010507070707" pitchFamily="18" charset="2"/>
              <a:buNone/>
              <a:defRPr/>
            </a:pPr>
            <a:r>
              <a:rPr lang="en-US" sz="11200" dirty="0"/>
              <a:t>				</a:t>
            </a:r>
            <a:endParaRPr lang="en-US" b="1" dirty="0"/>
          </a:p>
          <a:p>
            <a:pPr marL="1005840" lvl="2" eaLnBrk="1" fontAlgn="auto" hangingPunct="1">
              <a:spcAft>
                <a:spcPts val="0"/>
              </a:spcAft>
              <a:buClr>
                <a:schemeClr val="accent2">
                  <a:shade val="50000"/>
                </a:schemeClr>
              </a:buClr>
              <a:buFont typeface="Wingdings 2"/>
              <a:buChar char=""/>
              <a:defRPr/>
            </a:pPr>
            <a:endParaRPr lang="en-US" b="1" dirty="0"/>
          </a:p>
          <a:p>
            <a:pPr marL="1005840" lvl="2" eaLnBrk="1" fontAlgn="auto" hangingPunct="1">
              <a:spcAft>
                <a:spcPts val="0"/>
              </a:spcAft>
              <a:buClr>
                <a:schemeClr val="accent2">
                  <a:shade val="50000"/>
                </a:schemeClr>
              </a:buClr>
              <a:buFont typeface="Wingdings 2"/>
              <a:buNone/>
              <a:defRPr/>
            </a:pPr>
            <a:r>
              <a:rPr lang="en-US" b="1" dirty="0"/>
              <a:t>  </a:t>
            </a:r>
            <a:endParaRPr lang="en-US" dirty="0"/>
          </a:p>
        </p:txBody>
      </p:sp>
      <p:sp>
        <p:nvSpPr>
          <p:cNvPr id="5" name="TextBox 4">
            <a:extLst>
              <a:ext uri="{FF2B5EF4-FFF2-40B4-BE49-F238E27FC236}">
                <a16:creationId xmlns:a16="http://schemas.microsoft.com/office/drawing/2014/main" id="{B3AF2CFA-C147-4518-950D-09870F79AE91}"/>
              </a:ext>
            </a:extLst>
          </p:cNvPr>
          <p:cNvSpPr txBox="1"/>
          <p:nvPr/>
        </p:nvSpPr>
        <p:spPr>
          <a:xfrm>
            <a:off x="666750" y="3414981"/>
            <a:ext cx="7620000" cy="1107996"/>
          </a:xfrm>
          <a:prstGeom prst="rect">
            <a:avLst/>
          </a:prstGeom>
          <a:noFill/>
        </p:spPr>
        <p:txBody>
          <a:bodyPr wrap="square" rtlCol="0">
            <a:spAutoFit/>
          </a:bodyPr>
          <a:lstStyle/>
          <a:p>
            <a:pPr algn="ctr"/>
            <a:r>
              <a:rPr lang="en-US" sz="2400" dirty="0"/>
              <a:t>Oleander, Holly, and Lily of the Valley are a few of the hundreds of plants that are poisonous.</a:t>
            </a:r>
            <a:r>
              <a:rPr lang="en-US" sz="2800" dirty="0"/>
              <a:t>			   </a:t>
            </a:r>
          </a:p>
          <a:p>
            <a:r>
              <a:rPr lang="en-US" sz="1400" dirty="0"/>
              <a:t>														Poison.org</a:t>
            </a:r>
          </a:p>
        </p:txBody>
      </p:sp>
      <p:sp>
        <p:nvSpPr>
          <p:cNvPr id="6" name="TextBox 5">
            <a:extLst>
              <a:ext uri="{FF2B5EF4-FFF2-40B4-BE49-F238E27FC236}">
                <a16:creationId xmlns:a16="http://schemas.microsoft.com/office/drawing/2014/main" id="{5EC6345C-FD46-4F2E-88A1-DAD7E89DC7BA}"/>
              </a:ext>
            </a:extLst>
          </p:cNvPr>
          <p:cNvSpPr txBox="1"/>
          <p:nvPr/>
        </p:nvSpPr>
        <p:spPr>
          <a:xfrm>
            <a:off x="0" y="5063774"/>
            <a:ext cx="8153400" cy="1046440"/>
          </a:xfrm>
          <a:prstGeom prst="rect">
            <a:avLst/>
          </a:prstGeom>
          <a:noFill/>
        </p:spPr>
        <p:txBody>
          <a:bodyPr wrap="square" rtlCol="0">
            <a:spAutoFit/>
          </a:bodyPr>
          <a:lstStyle/>
          <a:p>
            <a:pPr marL="1005840" lvl="2" algn="ctr">
              <a:buClr>
                <a:schemeClr val="accent2">
                  <a:shade val="50000"/>
                </a:schemeClr>
              </a:buClr>
              <a:defRPr/>
            </a:pPr>
            <a:r>
              <a:rPr lang="en-US" sz="2400" dirty="0"/>
              <a:t>Heroin, cocaine, cyanide and strychnine are all harmful substances made from plants.  </a:t>
            </a:r>
          </a:p>
          <a:p>
            <a:pPr marL="1005840" lvl="2" algn="ctr">
              <a:buClr>
                <a:schemeClr val="accent2">
                  <a:shade val="50000"/>
                </a:schemeClr>
              </a:buClr>
              <a:defRPr/>
            </a:pPr>
            <a:r>
              <a:rPr lang="en-US" sz="1400" dirty="0"/>
              <a:t>								 						CDC</a:t>
            </a:r>
          </a:p>
        </p:txBody>
      </p:sp>
      <p:cxnSp>
        <p:nvCxnSpPr>
          <p:cNvPr id="8" name="Straight Arrow Connector 7">
            <a:extLst>
              <a:ext uri="{FF2B5EF4-FFF2-40B4-BE49-F238E27FC236}">
                <a16:creationId xmlns:a16="http://schemas.microsoft.com/office/drawing/2014/main" id="{5FFB7756-FE78-43E8-A661-C19A5172C9FF}"/>
              </a:ext>
            </a:extLst>
          </p:cNvPr>
          <p:cNvCxnSpPr>
            <a:cxnSpLocks/>
          </p:cNvCxnSpPr>
          <p:nvPr/>
        </p:nvCxnSpPr>
        <p:spPr>
          <a:xfrm>
            <a:off x="4229100" y="2867993"/>
            <a:ext cx="647700" cy="546988"/>
          </a:xfrm>
          <a:prstGeom prst="straightConnector1">
            <a:avLst/>
          </a:prstGeom>
          <a:ln w="635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3AC584F-000B-47B3-B4A3-8DC0BCA2BF55}"/>
              </a:ext>
            </a:extLst>
          </p:cNvPr>
          <p:cNvCxnSpPr>
            <a:cxnSpLocks/>
          </p:cNvCxnSpPr>
          <p:nvPr/>
        </p:nvCxnSpPr>
        <p:spPr>
          <a:xfrm flipH="1">
            <a:off x="4371975" y="4277992"/>
            <a:ext cx="400050" cy="785782"/>
          </a:xfrm>
          <a:prstGeom prst="straightConnector1">
            <a:avLst/>
          </a:prstGeom>
          <a:ln w="635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169294E0-C6A1-4C1F-A7DE-788788F58E47}"/>
              </a:ext>
            </a:extLst>
          </p:cNvPr>
          <p:cNvSpPr>
            <a:spLocks noGrp="1"/>
          </p:cNvSpPr>
          <p:nvPr>
            <p:ph type="title"/>
          </p:nvPr>
        </p:nvSpPr>
        <p:spPr>
          <a:xfrm>
            <a:off x="428625" y="571499"/>
            <a:ext cx="8229600" cy="1066800"/>
          </a:xfrm>
          <a:ln>
            <a:noFill/>
          </a:ln>
        </p:spPr>
        <p:txBody>
          <a:bodyPr>
            <a:normAutofit fontScale="90000"/>
          </a:bodyPr>
          <a:lstStyle/>
          <a:p>
            <a:pPr algn="ctr">
              <a:defRPr/>
            </a:pPr>
            <a:r>
              <a:rPr sz="5400" b="1" dirty="0">
                <a:solidFill>
                  <a:schemeClr val="tx2"/>
                </a:solidFill>
                <a:latin typeface="+mn-lt"/>
              </a:rPr>
              <a:t>Marijuana</a:t>
            </a:r>
            <a:r>
              <a:rPr lang="en-US" sz="5400" b="1" dirty="0">
                <a:solidFill>
                  <a:schemeClr val="tx2"/>
                </a:solidFill>
                <a:latin typeface="+mn-lt"/>
              </a:rPr>
              <a:t> </a:t>
            </a:r>
            <a:r>
              <a:rPr lang="en-US" sz="4400" b="1" dirty="0">
                <a:solidFill>
                  <a:schemeClr val="tx2"/>
                </a:solidFill>
                <a:latin typeface="+mn-lt"/>
              </a:rPr>
              <a:t>(Cannabis/THC)</a:t>
            </a:r>
            <a:r>
              <a:rPr sz="4400" b="1" dirty="0">
                <a:solidFill>
                  <a:schemeClr val="tx2"/>
                </a:solidFill>
                <a:latin typeface="+mn-lt"/>
              </a:rPr>
              <a:t> </a:t>
            </a:r>
            <a:br>
              <a:rPr lang="en-US" sz="3600" b="1" dirty="0">
                <a:solidFill>
                  <a:schemeClr val="tx2"/>
                </a:solidFill>
                <a:latin typeface="+mn-lt"/>
              </a:rPr>
            </a:br>
            <a:r>
              <a:rPr sz="5400" b="1" dirty="0">
                <a:solidFill>
                  <a:schemeClr val="tx2"/>
                </a:solidFill>
                <a:latin typeface="+mn-lt"/>
              </a:rPr>
              <a:t>is </a:t>
            </a:r>
            <a:r>
              <a:rPr sz="5400" b="1" dirty="0">
                <a:solidFill>
                  <a:schemeClr val="tx1"/>
                </a:solidFill>
                <a:latin typeface="+mn-lt"/>
              </a:rPr>
              <a:t>N</a:t>
            </a:r>
            <a:r>
              <a:rPr lang="en-US" sz="5400" b="1" dirty="0">
                <a:solidFill>
                  <a:schemeClr val="tx1"/>
                </a:solidFill>
                <a:latin typeface="+mn-lt"/>
              </a:rPr>
              <a:t>OT </a:t>
            </a:r>
            <a:r>
              <a:rPr sz="5400" b="1" dirty="0">
                <a:solidFill>
                  <a:schemeClr val="tx1"/>
                </a:solidFill>
                <a:latin typeface="+mn-lt"/>
              </a:rPr>
              <a:t>Safe</a:t>
            </a:r>
            <a:r>
              <a:rPr lang="en-US" sz="5400" b="1" dirty="0">
                <a:solidFill>
                  <a:schemeClr val="tx1"/>
                </a:solidFill>
                <a:latin typeface="+mn-lt"/>
              </a:rPr>
              <a:t>.</a:t>
            </a:r>
            <a:endParaRPr sz="5400" b="1" dirty="0">
              <a:solidFill>
                <a:schemeClr val="tx1"/>
              </a:solidFill>
              <a:latin typeface="+mn-lt"/>
            </a:endParaRPr>
          </a:p>
        </p:txBody>
      </p:sp>
      <p:sp>
        <p:nvSpPr>
          <p:cNvPr id="17412" name="Rectangle 4">
            <a:extLst>
              <a:ext uri="{FF2B5EF4-FFF2-40B4-BE49-F238E27FC236}">
                <a16:creationId xmlns:a16="http://schemas.microsoft.com/office/drawing/2014/main" id="{DB651AA1-2A36-4557-9758-D9C64B488E98}"/>
              </a:ext>
            </a:extLst>
          </p:cNvPr>
          <p:cNvSpPr>
            <a:spLocks noChangeArrowheads="1"/>
          </p:cNvSpPr>
          <p:nvPr/>
        </p:nvSpPr>
        <p:spPr bwMode="auto">
          <a:xfrm>
            <a:off x="3591485" y="2057400"/>
            <a:ext cx="4790515" cy="3539430"/>
          </a:xfrm>
          <a:prstGeom prst="rect">
            <a:avLst/>
          </a:prstGeom>
          <a:noFill/>
          <a:ln w="31750">
            <a:solidFill>
              <a:schemeClr val="bg1">
                <a:lumMod val="65000"/>
              </a:schemeClr>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2800" dirty="0">
                <a:latin typeface="Calibri" panose="020F0502020204030204" pitchFamily="34" charset="0"/>
              </a:rPr>
              <a:t>The amount of THC, the addictive chemical in marijuana, has increased significantly over the years, making marijuana a much stronger and more </a:t>
            </a:r>
          </a:p>
          <a:p>
            <a:pPr algn="ctr" eaLnBrk="1" hangingPunct="1">
              <a:spcBef>
                <a:spcPct val="0"/>
              </a:spcBef>
              <a:buClrTx/>
              <a:buSzTx/>
              <a:buFontTx/>
              <a:buNone/>
            </a:pPr>
            <a:r>
              <a:rPr lang="en-US" altLang="en-US" sz="2800" dirty="0">
                <a:latin typeface="Calibri" panose="020F0502020204030204" pitchFamily="34" charset="0"/>
              </a:rPr>
              <a:t>addictive drug today</a:t>
            </a:r>
          </a:p>
          <a:p>
            <a:pPr algn="ctr" eaLnBrk="1" hangingPunct="1">
              <a:spcBef>
                <a:spcPct val="0"/>
              </a:spcBef>
              <a:buClrTx/>
              <a:buSzTx/>
              <a:buFontTx/>
              <a:buNone/>
            </a:pPr>
            <a:r>
              <a:rPr lang="en-US" altLang="en-US" sz="2800" dirty="0">
                <a:latin typeface="Calibri" panose="020F0502020204030204" pitchFamily="34" charset="0"/>
              </a:rPr>
              <a:t>         than it was in the past.</a:t>
            </a:r>
            <a:r>
              <a:rPr lang="en-US" altLang="en-US" sz="2000" dirty="0">
                <a:latin typeface="Calibri" panose="020F0502020204030204" pitchFamily="34" charset="0"/>
              </a:rPr>
              <a:t>		</a:t>
            </a:r>
            <a:endParaRPr lang="en-US" altLang="en-US" sz="2000" dirty="0"/>
          </a:p>
        </p:txBody>
      </p:sp>
      <p:sp>
        <p:nvSpPr>
          <p:cNvPr id="2" name="Arrow: Right 1">
            <a:extLst>
              <a:ext uri="{FF2B5EF4-FFF2-40B4-BE49-F238E27FC236}">
                <a16:creationId xmlns:a16="http://schemas.microsoft.com/office/drawing/2014/main" id="{F4237B74-1251-D93C-C75C-BD48EA2AAD08}"/>
              </a:ext>
            </a:extLst>
          </p:cNvPr>
          <p:cNvSpPr/>
          <p:nvPr/>
        </p:nvSpPr>
        <p:spPr>
          <a:xfrm rot="17934582">
            <a:off x="-209550" y="3028950"/>
            <a:ext cx="4000500" cy="19050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2"/>
                </a:solidFill>
              </a:rPr>
              <a:t>DANGER</a:t>
            </a:r>
          </a:p>
        </p:txBody>
      </p:sp>
      <p:sp>
        <p:nvSpPr>
          <p:cNvPr id="3" name="TextBox 2">
            <a:extLst>
              <a:ext uri="{FF2B5EF4-FFF2-40B4-BE49-F238E27FC236}">
                <a16:creationId xmlns:a16="http://schemas.microsoft.com/office/drawing/2014/main" id="{6698389B-CA72-A620-F00C-A783837929C0}"/>
              </a:ext>
            </a:extLst>
          </p:cNvPr>
          <p:cNvSpPr txBox="1"/>
          <p:nvPr/>
        </p:nvSpPr>
        <p:spPr>
          <a:xfrm>
            <a:off x="6248400" y="5981701"/>
            <a:ext cx="2667000" cy="276999"/>
          </a:xfrm>
          <a:prstGeom prst="rect">
            <a:avLst/>
          </a:prstGeom>
          <a:noFill/>
        </p:spPr>
        <p:txBody>
          <a:bodyPr wrap="square" rtlCol="0">
            <a:spAutoFit/>
          </a:bodyPr>
          <a:lstStyle/>
          <a:p>
            <a:r>
              <a:rPr lang="en-US" sz="1200" dirty="0"/>
              <a:t>		        New Scientist 2023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15149F-DC17-4F09-8323-3A8D2575A7D5}"/>
              </a:ext>
            </a:extLst>
          </p:cNvPr>
          <p:cNvSpPr>
            <a:spLocks noGrp="1"/>
          </p:cNvSpPr>
          <p:nvPr>
            <p:ph type="title"/>
          </p:nvPr>
        </p:nvSpPr>
        <p:spPr>
          <a:xfrm>
            <a:off x="822960" y="286604"/>
            <a:ext cx="7543800" cy="1542196"/>
          </a:xfrm>
        </p:spPr>
        <p:txBody>
          <a:bodyPr>
            <a:noAutofit/>
          </a:bodyPr>
          <a:lstStyle/>
          <a:p>
            <a:pPr algn="ctr">
              <a:defRPr/>
            </a:pPr>
            <a:r>
              <a:rPr sz="4000" b="1" dirty="0">
                <a:solidFill>
                  <a:schemeClr val="tx2"/>
                </a:solidFill>
                <a:latin typeface="+mn-lt"/>
              </a:rPr>
              <a:t>MARIJUANA</a:t>
            </a:r>
            <a:r>
              <a:rPr lang="en-US" sz="4000" b="1" dirty="0">
                <a:solidFill>
                  <a:schemeClr val="tx2"/>
                </a:solidFill>
                <a:latin typeface="+mn-lt"/>
              </a:rPr>
              <a:t> (Cannabis/THC)</a:t>
            </a:r>
            <a:r>
              <a:rPr sz="4000" b="1" dirty="0">
                <a:solidFill>
                  <a:schemeClr val="tx2"/>
                </a:solidFill>
                <a:latin typeface="+mn-lt"/>
              </a:rPr>
              <a:t> HAS BECOME MUCH STRONGER </a:t>
            </a:r>
            <a:br>
              <a:rPr lang="en-US" sz="4000" b="1" dirty="0">
                <a:solidFill>
                  <a:schemeClr val="tx2"/>
                </a:solidFill>
                <a:latin typeface="+mn-lt"/>
              </a:rPr>
            </a:br>
            <a:r>
              <a:rPr sz="4000" b="1" dirty="0">
                <a:solidFill>
                  <a:schemeClr val="tx2"/>
                </a:solidFill>
                <a:latin typeface="+mn-lt"/>
              </a:rPr>
              <a:t>OVER THE YEARS</a:t>
            </a:r>
            <a:r>
              <a:rPr lang="en-US" sz="4000" b="1" dirty="0">
                <a:solidFill>
                  <a:schemeClr val="tx2"/>
                </a:solidFill>
                <a:latin typeface="+mn-lt"/>
              </a:rPr>
              <a:t> RESULTING IN:</a:t>
            </a:r>
            <a:endParaRPr sz="4000" b="1" dirty="0">
              <a:solidFill>
                <a:schemeClr val="tx2"/>
              </a:solidFill>
              <a:latin typeface="+mn-lt"/>
            </a:endParaRPr>
          </a:p>
        </p:txBody>
      </p:sp>
      <p:sp>
        <p:nvSpPr>
          <p:cNvPr id="6" name="TextBox 5">
            <a:extLst>
              <a:ext uri="{FF2B5EF4-FFF2-40B4-BE49-F238E27FC236}">
                <a16:creationId xmlns:a16="http://schemas.microsoft.com/office/drawing/2014/main" id="{3AC1C19C-2470-4184-A56F-D0E39C6CE42C}"/>
              </a:ext>
            </a:extLst>
          </p:cNvPr>
          <p:cNvSpPr txBox="1"/>
          <p:nvPr/>
        </p:nvSpPr>
        <p:spPr>
          <a:xfrm>
            <a:off x="2819400" y="1828800"/>
            <a:ext cx="5486400" cy="4462760"/>
          </a:xfrm>
          <a:prstGeom prst="rect">
            <a:avLst/>
          </a:prstGeom>
          <a:noFill/>
        </p:spPr>
        <p:txBody>
          <a:bodyPr wrap="square">
            <a:spAutoFit/>
          </a:bodyPr>
          <a:lstStyle/>
          <a:p>
            <a:pPr>
              <a:lnSpc>
                <a:spcPct val="150000"/>
              </a:lnSpc>
              <a:defRPr/>
            </a:pPr>
            <a:r>
              <a:rPr lang="en-US" sz="2800" dirty="0">
                <a:solidFill>
                  <a:prstClr val="black"/>
                </a:solidFill>
                <a:latin typeface="Calibri" panose="020F0502020204030204" pitchFamily="34" charset="0"/>
                <a:cs typeface="Calibri" panose="020F0502020204030204" pitchFamily="34" charset="0"/>
              </a:rPr>
              <a:t>Cannabis Use Disorder (Addiction) </a:t>
            </a:r>
          </a:p>
          <a:p>
            <a:pPr>
              <a:lnSpc>
                <a:spcPct val="150000"/>
              </a:lnSpc>
              <a:defRPr/>
            </a:pPr>
            <a:r>
              <a:rPr lang="en-US" sz="2800" dirty="0">
                <a:solidFill>
                  <a:prstClr val="black"/>
                </a:solidFill>
                <a:latin typeface="Calibri" panose="020F0502020204030204" pitchFamily="34" charset="0"/>
                <a:cs typeface="Calibri" panose="020F0502020204030204" pitchFamily="34" charset="0"/>
              </a:rPr>
              <a:t>Anxiety, Depression, and Psychosis</a:t>
            </a:r>
            <a:endParaRPr lang="en-US" sz="1200" dirty="0">
              <a:solidFill>
                <a:prstClr val="black"/>
              </a:solidFill>
              <a:latin typeface="Calibri" panose="020F0502020204030204" pitchFamily="34" charset="0"/>
              <a:cs typeface="Calibri" panose="020F0502020204030204" pitchFamily="34" charset="0"/>
            </a:endParaRPr>
          </a:p>
          <a:p>
            <a:pPr>
              <a:lnSpc>
                <a:spcPct val="150000"/>
              </a:lnSpc>
              <a:defRPr/>
            </a:pPr>
            <a:r>
              <a:rPr lang="en-US" sz="2800" dirty="0">
                <a:solidFill>
                  <a:prstClr val="black"/>
                </a:solidFill>
                <a:latin typeface="Calibri" panose="020F0502020204030204" pitchFamily="34" charset="0"/>
                <a:cs typeface="Calibri" panose="020F0502020204030204" pitchFamily="34" charset="0"/>
              </a:rPr>
              <a:t>School Failure and Dropout</a:t>
            </a:r>
            <a:endParaRPr lang="en-US" sz="1200" dirty="0">
              <a:solidFill>
                <a:prstClr val="black"/>
              </a:solidFill>
              <a:latin typeface="Calibri" panose="020F0502020204030204" pitchFamily="34" charset="0"/>
              <a:cs typeface="Calibri" panose="020F0502020204030204" pitchFamily="34" charset="0"/>
            </a:endParaRPr>
          </a:p>
          <a:p>
            <a:pPr>
              <a:lnSpc>
                <a:spcPct val="150000"/>
              </a:lnSpc>
              <a:defRPr/>
            </a:pPr>
            <a:r>
              <a:rPr lang="en-US" sz="2800" dirty="0">
                <a:solidFill>
                  <a:prstClr val="black"/>
                </a:solidFill>
                <a:latin typeface="Calibri" panose="020F0502020204030204" pitchFamily="34" charset="0"/>
                <a:cs typeface="Calibri" panose="020F0502020204030204" pitchFamily="34" charset="0"/>
              </a:rPr>
              <a:t>Emergency Room Visits</a:t>
            </a:r>
          </a:p>
          <a:p>
            <a:pPr>
              <a:lnSpc>
                <a:spcPct val="150000"/>
              </a:lnSpc>
              <a:defRPr/>
            </a:pPr>
            <a:r>
              <a:rPr lang="en-US" sz="2800" dirty="0">
                <a:solidFill>
                  <a:prstClr val="black"/>
                </a:solidFill>
                <a:latin typeface="Calibri" panose="020F0502020204030204" pitchFamily="34" charset="0"/>
                <a:cs typeface="Calibri" panose="020F0502020204030204" pitchFamily="34" charset="0"/>
              </a:rPr>
              <a:t>Heart Attack and Stroke</a:t>
            </a:r>
            <a:endParaRPr lang="en-US" sz="1200" dirty="0">
              <a:solidFill>
                <a:prstClr val="black"/>
              </a:solidFill>
              <a:latin typeface="Calibri" panose="020F0502020204030204" pitchFamily="34" charset="0"/>
              <a:cs typeface="Calibri" panose="020F0502020204030204" pitchFamily="34" charset="0"/>
            </a:endParaRPr>
          </a:p>
          <a:p>
            <a:pPr>
              <a:lnSpc>
                <a:spcPct val="150000"/>
              </a:lnSpc>
              <a:defRPr/>
            </a:pPr>
            <a:r>
              <a:rPr lang="en-US" sz="2800" dirty="0">
                <a:solidFill>
                  <a:prstClr val="black"/>
                </a:solidFill>
                <a:latin typeface="Calibri" panose="020F0502020204030204" pitchFamily="34" charset="0"/>
                <a:cs typeface="Calibri" panose="020F0502020204030204" pitchFamily="34" charset="0"/>
              </a:rPr>
              <a:t>Poison Control Calls</a:t>
            </a:r>
            <a:r>
              <a:rPr lang="en-US" sz="1400" dirty="0">
                <a:solidFill>
                  <a:prstClr val="black"/>
                </a:solidFill>
                <a:latin typeface="Calibri" panose="020F0502020204030204" pitchFamily="34" charset="0"/>
                <a:cs typeface="Calibri" panose="020F0502020204030204" pitchFamily="34" charset="0"/>
              </a:rPr>
              <a:t>				</a:t>
            </a:r>
          </a:p>
          <a:p>
            <a:pPr>
              <a:defRPr/>
            </a:pPr>
            <a:r>
              <a:rPr lang="en-US" sz="1400" dirty="0">
                <a:solidFill>
                  <a:prstClr val="black"/>
                </a:solidFill>
                <a:latin typeface="Calibri" panose="020F0502020204030204" pitchFamily="34" charset="0"/>
                <a:cs typeface="Calibri" panose="020F0502020204030204" pitchFamily="34" charset="0"/>
              </a:rPr>
              <a:t>						</a:t>
            </a:r>
          </a:p>
          <a:p>
            <a:pPr algn="r">
              <a:defRPr/>
            </a:pPr>
            <a:r>
              <a:rPr lang="en-US" sz="1200" dirty="0"/>
              <a:t>CDC</a:t>
            </a:r>
            <a:endParaRPr lang="en-US" sz="1200" dirty="0">
              <a:solidFill>
                <a:prstClr val="black"/>
              </a:solidFill>
            </a:endParaRPr>
          </a:p>
        </p:txBody>
      </p:sp>
      <p:sp>
        <p:nvSpPr>
          <p:cNvPr id="7" name="Arrow: Right 6">
            <a:extLst>
              <a:ext uri="{FF2B5EF4-FFF2-40B4-BE49-F238E27FC236}">
                <a16:creationId xmlns:a16="http://schemas.microsoft.com/office/drawing/2014/main" id="{74BBD422-A905-1E95-3E27-516E4BDEA74F}"/>
              </a:ext>
            </a:extLst>
          </p:cNvPr>
          <p:cNvSpPr/>
          <p:nvPr/>
        </p:nvSpPr>
        <p:spPr>
          <a:xfrm rot="16200000">
            <a:off x="-400828" y="2991627"/>
            <a:ext cx="3849655" cy="1981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2"/>
                </a:solidFill>
              </a:rPr>
              <a:t>DANGER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A13BF6-BDED-473E-BEA4-E1A39770D2EA}"/>
              </a:ext>
            </a:extLst>
          </p:cNvPr>
          <p:cNvSpPr>
            <a:spLocks noGrp="1"/>
          </p:cNvSpPr>
          <p:nvPr>
            <p:ph type="title"/>
          </p:nvPr>
        </p:nvSpPr>
        <p:spPr>
          <a:xfrm>
            <a:off x="457200" y="838200"/>
            <a:ext cx="8229600" cy="914400"/>
          </a:xfrm>
        </p:spPr>
        <p:txBody>
          <a:bodyPr>
            <a:noAutofit/>
          </a:bodyPr>
          <a:lstStyle/>
          <a:p>
            <a:pPr algn="ctr" eaLnBrk="1" fontAlgn="auto" hangingPunct="1">
              <a:spcAft>
                <a:spcPts val="0"/>
              </a:spcAft>
              <a:defRPr/>
            </a:pPr>
            <a:r>
              <a:rPr sz="5400" b="1" dirty="0">
                <a:solidFill>
                  <a:schemeClr val="tx1"/>
                </a:solidFill>
                <a:latin typeface="+mn-lt"/>
              </a:rPr>
              <a:t>Marijuana</a:t>
            </a:r>
            <a:r>
              <a:rPr lang="en-US" sz="5400" b="1" dirty="0">
                <a:solidFill>
                  <a:schemeClr val="tx1"/>
                </a:solidFill>
                <a:latin typeface="+mn-lt"/>
              </a:rPr>
              <a:t> </a:t>
            </a:r>
            <a:r>
              <a:rPr lang="en-US" sz="4000" b="1" dirty="0">
                <a:solidFill>
                  <a:schemeClr val="tx1"/>
                </a:solidFill>
                <a:latin typeface="+mn-lt"/>
              </a:rPr>
              <a:t>(Cannabis/THC)</a:t>
            </a:r>
            <a:br>
              <a:rPr lang="en-US" sz="4400" b="1" dirty="0">
                <a:solidFill>
                  <a:schemeClr val="tx1"/>
                </a:solidFill>
                <a:latin typeface="+mn-lt"/>
              </a:rPr>
            </a:br>
            <a:r>
              <a:rPr lang="en-US" sz="5400" b="1" dirty="0">
                <a:solidFill>
                  <a:schemeClr val="accent2">
                    <a:lumMod val="75000"/>
                  </a:schemeClr>
                </a:solidFill>
                <a:latin typeface="+mn-lt"/>
              </a:rPr>
              <a:t>IS</a:t>
            </a:r>
            <a:r>
              <a:rPr sz="5400" b="1" dirty="0">
                <a:solidFill>
                  <a:schemeClr val="tx1"/>
                </a:solidFill>
                <a:latin typeface="+mn-lt"/>
              </a:rPr>
              <a:t> Addictive</a:t>
            </a:r>
          </a:p>
        </p:txBody>
      </p:sp>
      <p:sp>
        <p:nvSpPr>
          <p:cNvPr id="2" name="Content Placeholder 1">
            <a:extLst>
              <a:ext uri="{FF2B5EF4-FFF2-40B4-BE49-F238E27FC236}">
                <a16:creationId xmlns:a16="http://schemas.microsoft.com/office/drawing/2014/main" id="{DC68B249-BFAB-459F-8816-B5699608E6E0}"/>
              </a:ext>
            </a:extLst>
          </p:cNvPr>
          <p:cNvSpPr>
            <a:spLocks noGrp="1"/>
          </p:cNvSpPr>
          <p:nvPr>
            <p:ph idx="1"/>
          </p:nvPr>
        </p:nvSpPr>
        <p:spPr>
          <a:xfrm>
            <a:off x="685804" y="4191000"/>
            <a:ext cx="3505196" cy="1984176"/>
          </a:xfrm>
          <a:custGeom>
            <a:avLst/>
            <a:gdLst>
              <a:gd name="connsiteX0" fmla="*/ 0 w 3505196"/>
              <a:gd name="connsiteY0" fmla="*/ 0 h 1984176"/>
              <a:gd name="connsiteX1" fmla="*/ 514095 w 3505196"/>
              <a:gd name="connsiteY1" fmla="*/ 0 h 1984176"/>
              <a:gd name="connsiteX2" fmla="*/ 1133347 w 3505196"/>
              <a:gd name="connsiteY2" fmla="*/ 0 h 1984176"/>
              <a:gd name="connsiteX3" fmla="*/ 1682494 w 3505196"/>
              <a:gd name="connsiteY3" fmla="*/ 0 h 1984176"/>
              <a:gd name="connsiteX4" fmla="*/ 2196589 w 3505196"/>
              <a:gd name="connsiteY4" fmla="*/ 0 h 1984176"/>
              <a:gd name="connsiteX5" fmla="*/ 2815841 w 3505196"/>
              <a:gd name="connsiteY5" fmla="*/ 0 h 1984176"/>
              <a:gd name="connsiteX6" fmla="*/ 3505196 w 3505196"/>
              <a:gd name="connsiteY6" fmla="*/ 0 h 1984176"/>
              <a:gd name="connsiteX7" fmla="*/ 3505196 w 3505196"/>
              <a:gd name="connsiteY7" fmla="*/ 661392 h 1984176"/>
              <a:gd name="connsiteX8" fmla="*/ 3505196 w 3505196"/>
              <a:gd name="connsiteY8" fmla="*/ 1283100 h 1984176"/>
              <a:gd name="connsiteX9" fmla="*/ 3505196 w 3505196"/>
              <a:gd name="connsiteY9" fmla="*/ 1984176 h 1984176"/>
              <a:gd name="connsiteX10" fmla="*/ 2991101 w 3505196"/>
              <a:gd name="connsiteY10" fmla="*/ 1984176 h 1984176"/>
              <a:gd name="connsiteX11" fmla="*/ 2512057 w 3505196"/>
              <a:gd name="connsiteY11" fmla="*/ 1984176 h 1984176"/>
              <a:gd name="connsiteX12" fmla="*/ 1892806 w 3505196"/>
              <a:gd name="connsiteY12" fmla="*/ 1984176 h 1984176"/>
              <a:gd name="connsiteX13" fmla="*/ 1378710 w 3505196"/>
              <a:gd name="connsiteY13" fmla="*/ 1984176 h 1984176"/>
              <a:gd name="connsiteX14" fmla="*/ 759459 w 3505196"/>
              <a:gd name="connsiteY14" fmla="*/ 1984176 h 1984176"/>
              <a:gd name="connsiteX15" fmla="*/ 0 w 3505196"/>
              <a:gd name="connsiteY15" fmla="*/ 1984176 h 1984176"/>
              <a:gd name="connsiteX16" fmla="*/ 0 w 3505196"/>
              <a:gd name="connsiteY16" fmla="*/ 1342626 h 1984176"/>
              <a:gd name="connsiteX17" fmla="*/ 0 w 3505196"/>
              <a:gd name="connsiteY17" fmla="*/ 661392 h 1984176"/>
              <a:gd name="connsiteX18" fmla="*/ 0 w 3505196"/>
              <a:gd name="connsiteY18" fmla="*/ 0 h 19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5196" h="1984176" fill="none" extrusionOk="0">
                <a:moveTo>
                  <a:pt x="0" y="0"/>
                </a:moveTo>
                <a:cubicBezTo>
                  <a:pt x="205124" y="-3211"/>
                  <a:pt x="273425" y="17844"/>
                  <a:pt x="514095" y="0"/>
                </a:cubicBezTo>
                <a:cubicBezTo>
                  <a:pt x="754766" y="-17844"/>
                  <a:pt x="914650" y="-24991"/>
                  <a:pt x="1133347" y="0"/>
                </a:cubicBezTo>
                <a:cubicBezTo>
                  <a:pt x="1352044" y="24991"/>
                  <a:pt x="1487516" y="2205"/>
                  <a:pt x="1682494" y="0"/>
                </a:cubicBezTo>
                <a:cubicBezTo>
                  <a:pt x="1877472" y="-2205"/>
                  <a:pt x="2042907" y="5626"/>
                  <a:pt x="2196589" y="0"/>
                </a:cubicBezTo>
                <a:cubicBezTo>
                  <a:pt x="2350271" y="-5626"/>
                  <a:pt x="2679598" y="21082"/>
                  <a:pt x="2815841" y="0"/>
                </a:cubicBezTo>
                <a:cubicBezTo>
                  <a:pt x="2952084" y="-21082"/>
                  <a:pt x="3262718" y="29588"/>
                  <a:pt x="3505196" y="0"/>
                </a:cubicBezTo>
                <a:cubicBezTo>
                  <a:pt x="3505529" y="252869"/>
                  <a:pt x="3483198" y="388119"/>
                  <a:pt x="3505196" y="661392"/>
                </a:cubicBezTo>
                <a:cubicBezTo>
                  <a:pt x="3527194" y="934665"/>
                  <a:pt x="3518858" y="1056857"/>
                  <a:pt x="3505196" y="1283100"/>
                </a:cubicBezTo>
                <a:cubicBezTo>
                  <a:pt x="3491534" y="1509343"/>
                  <a:pt x="3532744" y="1703106"/>
                  <a:pt x="3505196" y="1984176"/>
                </a:cubicBezTo>
                <a:cubicBezTo>
                  <a:pt x="3332338" y="1980314"/>
                  <a:pt x="3188840" y="1992191"/>
                  <a:pt x="2991101" y="1984176"/>
                </a:cubicBezTo>
                <a:cubicBezTo>
                  <a:pt x="2793362" y="1976161"/>
                  <a:pt x="2743364" y="1983827"/>
                  <a:pt x="2512057" y="1984176"/>
                </a:cubicBezTo>
                <a:cubicBezTo>
                  <a:pt x="2280750" y="1984525"/>
                  <a:pt x="2174045" y="1966391"/>
                  <a:pt x="1892806" y="1984176"/>
                </a:cubicBezTo>
                <a:cubicBezTo>
                  <a:pt x="1611567" y="2001961"/>
                  <a:pt x="1616759" y="1975409"/>
                  <a:pt x="1378710" y="1984176"/>
                </a:cubicBezTo>
                <a:cubicBezTo>
                  <a:pt x="1140661" y="1992943"/>
                  <a:pt x="922593" y="1973937"/>
                  <a:pt x="759459" y="1984176"/>
                </a:cubicBezTo>
                <a:cubicBezTo>
                  <a:pt x="596325" y="1994415"/>
                  <a:pt x="320830" y="1961293"/>
                  <a:pt x="0" y="1984176"/>
                </a:cubicBezTo>
                <a:cubicBezTo>
                  <a:pt x="-15802" y="1785808"/>
                  <a:pt x="-27172" y="1645460"/>
                  <a:pt x="0" y="1342626"/>
                </a:cubicBezTo>
                <a:cubicBezTo>
                  <a:pt x="27172" y="1039792"/>
                  <a:pt x="3387" y="961934"/>
                  <a:pt x="0" y="661392"/>
                </a:cubicBezTo>
                <a:cubicBezTo>
                  <a:pt x="-3387" y="360850"/>
                  <a:pt x="31985" y="277329"/>
                  <a:pt x="0" y="0"/>
                </a:cubicBezTo>
                <a:close/>
              </a:path>
              <a:path w="3505196" h="1984176" stroke="0" extrusionOk="0">
                <a:moveTo>
                  <a:pt x="0" y="0"/>
                </a:moveTo>
                <a:cubicBezTo>
                  <a:pt x="243832" y="-11141"/>
                  <a:pt x="329468" y="23474"/>
                  <a:pt x="549147" y="0"/>
                </a:cubicBezTo>
                <a:cubicBezTo>
                  <a:pt x="768826" y="-23474"/>
                  <a:pt x="849550" y="16480"/>
                  <a:pt x="1028191" y="0"/>
                </a:cubicBezTo>
                <a:cubicBezTo>
                  <a:pt x="1206832" y="-16480"/>
                  <a:pt x="1386506" y="11160"/>
                  <a:pt x="1682494" y="0"/>
                </a:cubicBezTo>
                <a:cubicBezTo>
                  <a:pt x="1978482" y="-11160"/>
                  <a:pt x="2051267" y="8904"/>
                  <a:pt x="2231641" y="0"/>
                </a:cubicBezTo>
                <a:cubicBezTo>
                  <a:pt x="2412015" y="-8904"/>
                  <a:pt x="2627000" y="1288"/>
                  <a:pt x="2780789" y="0"/>
                </a:cubicBezTo>
                <a:cubicBezTo>
                  <a:pt x="2934578" y="-1288"/>
                  <a:pt x="3282975" y="-27038"/>
                  <a:pt x="3505196" y="0"/>
                </a:cubicBezTo>
                <a:cubicBezTo>
                  <a:pt x="3527371" y="272535"/>
                  <a:pt x="3527484" y="320817"/>
                  <a:pt x="3505196" y="621708"/>
                </a:cubicBezTo>
                <a:cubicBezTo>
                  <a:pt x="3482908" y="922599"/>
                  <a:pt x="3501409" y="1044295"/>
                  <a:pt x="3505196" y="1283100"/>
                </a:cubicBezTo>
                <a:cubicBezTo>
                  <a:pt x="3508983" y="1521905"/>
                  <a:pt x="3499080" y="1714594"/>
                  <a:pt x="3505196" y="1984176"/>
                </a:cubicBezTo>
                <a:cubicBezTo>
                  <a:pt x="3307438" y="2009288"/>
                  <a:pt x="3102707" y="1971453"/>
                  <a:pt x="2991101" y="1984176"/>
                </a:cubicBezTo>
                <a:cubicBezTo>
                  <a:pt x="2879495" y="1996899"/>
                  <a:pt x="2657423" y="1988292"/>
                  <a:pt x="2406901" y="1984176"/>
                </a:cubicBezTo>
                <a:cubicBezTo>
                  <a:pt x="2156379" y="1980060"/>
                  <a:pt x="2080358" y="2011361"/>
                  <a:pt x="1857754" y="1984176"/>
                </a:cubicBezTo>
                <a:cubicBezTo>
                  <a:pt x="1635150" y="1956991"/>
                  <a:pt x="1378274" y="2012174"/>
                  <a:pt x="1203451" y="1984176"/>
                </a:cubicBezTo>
                <a:cubicBezTo>
                  <a:pt x="1028628" y="1956178"/>
                  <a:pt x="746072" y="2011545"/>
                  <a:pt x="549147" y="1984176"/>
                </a:cubicBezTo>
                <a:cubicBezTo>
                  <a:pt x="352222" y="1956807"/>
                  <a:pt x="208946" y="1967078"/>
                  <a:pt x="0" y="1984176"/>
                </a:cubicBezTo>
                <a:cubicBezTo>
                  <a:pt x="18106" y="1723837"/>
                  <a:pt x="-6824" y="1517832"/>
                  <a:pt x="0" y="1322784"/>
                </a:cubicBezTo>
                <a:cubicBezTo>
                  <a:pt x="6824" y="1127736"/>
                  <a:pt x="9885" y="985278"/>
                  <a:pt x="0" y="681234"/>
                </a:cubicBezTo>
                <a:cubicBezTo>
                  <a:pt x="-9885" y="377190"/>
                  <a:pt x="-33811" y="184579"/>
                  <a:pt x="0" y="0"/>
                </a:cubicBezTo>
                <a:close/>
              </a:path>
            </a:pathLst>
          </a:custGeom>
          <a:ln w="25400">
            <a:solidFill>
              <a:schemeClr val="accent2"/>
            </a:solidFill>
            <a:extLst>
              <a:ext uri="{C807C97D-BFC1-408E-A445-0C87EB9F89A2}">
                <ask:lineSketchStyleProps xmlns:ask="http://schemas.microsoft.com/office/drawing/2018/sketchyshapes" sd="1219033472">
                  <ask:type>
                    <ask:lineSketchFreehand/>
                  </ask:type>
                </ask:lineSketchStyleProps>
              </a:ext>
            </a:extLst>
          </a:ln>
        </p:spPr>
        <p:txBody>
          <a:bodyPr>
            <a:normAutofit fontScale="25000" lnSpcReduction="20000"/>
          </a:bodyPr>
          <a:lstStyle/>
          <a:p>
            <a:pPr algn="ctr">
              <a:buFont typeface="Wingdings 2" panose="05020102010507070707" pitchFamily="18" charset="2"/>
              <a:buNone/>
              <a:defRPr/>
            </a:pPr>
            <a:r>
              <a:rPr lang="en-US" sz="5100" dirty="0"/>
              <a:t>  </a:t>
            </a:r>
          </a:p>
          <a:p>
            <a:pPr algn="ctr">
              <a:buFont typeface="Wingdings 2" panose="05020102010507070707" pitchFamily="18" charset="2"/>
              <a:buNone/>
              <a:defRPr/>
            </a:pPr>
            <a:r>
              <a:rPr lang="en-US" sz="11200" b="1" dirty="0"/>
              <a:t>The </a:t>
            </a:r>
            <a:r>
              <a:rPr lang="en-US" sz="11200" b="1" dirty="0">
                <a:solidFill>
                  <a:schemeClr val="accent2">
                    <a:lumMod val="75000"/>
                  </a:schemeClr>
                </a:solidFill>
              </a:rPr>
              <a:t>EARLIER</a:t>
            </a:r>
            <a:r>
              <a:rPr lang="en-US" sz="11200" b="1" dirty="0"/>
              <a:t> marijuana use begins, the </a:t>
            </a:r>
            <a:r>
              <a:rPr lang="en-US" sz="11200" b="1" dirty="0">
                <a:solidFill>
                  <a:schemeClr val="accent2">
                    <a:lumMod val="75000"/>
                  </a:schemeClr>
                </a:solidFill>
              </a:rPr>
              <a:t>GREATER</a:t>
            </a:r>
            <a:r>
              <a:rPr lang="en-US" sz="11200" b="1" dirty="0"/>
              <a:t> the risk of addiction. </a:t>
            </a:r>
          </a:p>
          <a:p>
            <a:pPr>
              <a:defRPr/>
            </a:pPr>
            <a:endParaRPr lang="en-US" sz="4000" dirty="0"/>
          </a:p>
          <a:p>
            <a:pPr>
              <a:buFont typeface="Wingdings 2" panose="05020102010507070707" pitchFamily="18" charset="2"/>
              <a:buNone/>
              <a:defRPr/>
            </a:pPr>
            <a:r>
              <a:rPr lang="en-US" sz="2800" dirty="0"/>
              <a:t>						</a:t>
            </a:r>
            <a:endParaRPr lang="en-US" sz="4100" dirty="0"/>
          </a:p>
        </p:txBody>
      </p:sp>
      <p:sp>
        <p:nvSpPr>
          <p:cNvPr id="4" name="Content Placeholder 1">
            <a:extLst>
              <a:ext uri="{FF2B5EF4-FFF2-40B4-BE49-F238E27FC236}">
                <a16:creationId xmlns:a16="http://schemas.microsoft.com/office/drawing/2014/main" id="{1FFAC468-F660-4630-91AE-42A2571CFDEB}"/>
              </a:ext>
            </a:extLst>
          </p:cNvPr>
          <p:cNvSpPr txBox="1">
            <a:spLocks/>
          </p:cNvSpPr>
          <p:nvPr/>
        </p:nvSpPr>
        <p:spPr>
          <a:xfrm>
            <a:off x="4724396" y="3730824"/>
            <a:ext cx="3733800" cy="1984176"/>
          </a:xfrm>
          <a:custGeom>
            <a:avLst/>
            <a:gdLst>
              <a:gd name="connsiteX0" fmla="*/ 0 w 3733800"/>
              <a:gd name="connsiteY0" fmla="*/ 0 h 1984176"/>
              <a:gd name="connsiteX1" fmla="*/ 547624 w 3733800"/>
              <a:gd name="connsiteY1" fmla="*/ 0 h 1984176"/>
              <a:gd name="connsiteX2" fmla="*/ 1207262 w 3733800"/>
              <a:gd name="connsiteY2" fmla="*/ 0 h 1984176"/>
              <a:gd name="connsiteX3" fmla="*/ 1792224 w 3733800"/>
              <a:gd name="connsiteY3" fmla="*/ 0 h 1984176"/>
              <a:gd name="connsiteX4" fmla="*/ 2339848 w 3733800"/>
              <a:gd name="connsiteY4" fmla="*/ 0 h 1984176"/>
              <a:gd name="connsiteX5" fmla="*/ 2999486 w 3733800"/>
              <a:gd name="connsiteY5" fmla="*/ 0 h 1984176"/>
              <a:gd name="connsiteX6" fmla="*/ 3733800 w 3733800"/>
              <a:gd name="connsiteY6" fmla="*/ 0 h 1984176"/>
              <a:gd name="connsiteX7" fmla="*/ 3733800 w 3733800"/>
              <a:gd name="connsiteY7" fmla="*/ 661392 h 1984176"/>
              <a:gd name="connsiteX8" fmla="*/ 3733800 w 3733800"/>
              <a:gd name="connsiteY8" fmla="*/ 1283100 h 1984176"/>
              <a:gd name="connsiteX9" fmla="*/ 3733800 w 3733800"/>
              <a:gd name="connsiteY9" fmla="*/ 1984176 h 1984176"/>
              <a:gd name="connsiteX10" fmla="*/ 3186176 w 3733800"/>
              <a:gd name="connsiteY10" fmla="*/ 1984176 h 1984176"/>
              <a:gd name="connsiteX11" fmla="*/ 2675890 w 3733800"/>
              <a:gd name="connsiteY11" fmla="*/ 1984176 h 1984176"/>
              <a:gd name="connsiteX12" fmla="*/ 2016252 w 3733800"/>
              <a:gd name="connsiteY12" fmla="*/ 1984176 h 1984176"/>
              <a:gd name="connsiteX13" fmla="*/ 1468628 w 3733800"/>
              <a:gd name="connsiteY13" fmla="*/ 1984176 h 1984176"/>
              <a:gd name="connsiteX14" fmla="*/ 808990 w 3733800"/>
              <a:gd name="connsiteY14" fmla="*/ 1984176 h 1984176"/>
              <a:gd name="connsiteX15" fmla="*/ 0 w 3733800"/>
              <a:gd name="connsiteY15" fmla="*/ 1984176 h 1984176"/>
              <a:gd name="connsiteX16" fmla="*/ 0 w 3733800"/>
              <a:gd name="connsiteY16" fmla="*/ 1342626 h 1984176"/>
              <a:gd name="connsiteX17" fmla="*/ 0 w 3733800"/>
              <a:gd name="connsiteY17" fmla="*/ 661392 h 1984176"/>
              <a:gd name="connsiteX18" fmla="*/ 0 w 3733800"/>
              <a:gd name="connsiteY18" fmla="*/ 0 h 19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33800" h="1984176" fill="none" extrusionOk="0">
                <a:moveTo>
                  <a:pt x="0" y="0"/>
                </a:moveTo>
                <a:cubicBezTo>
                  <a:pt x="187977" y="12453"/>
                  <a:pt x="370851" y="9906"/>
                  <a:pt x="547624" y="0"/>
                </a:cubicBezTo>
                <a:cubicBezTo>
                  <a:pt x="724397" y="-9906"/>
                  <a:pt x="923981" y="-6817"/>
                  <a:pt x="1207262" y="0"/>
                </a:cubicBezTo>
                <a:cubicBezTo>
                  <a:pt x="1490543" y="6817"/>
                  <a:pt x="1571575" y="17861"/>
                  <a:pt x="1792224" y="0"/>
                </a:cubicBezTo>
                <a:cubicBezTo>
                  <a:pt x="2012873" y="-17861"/>
                  <a:pt x="2103071" y="12509"/>
                  <a:pt x="2339848" y="0"/>
                </a:cubicBezTo>
                <a:cubicBezTo>
                  <a:pt x="2576625" y="-12509"/>
                  <a:pt x="2782822" y="-28055"/>
                  <a:pt x="2999486" y="0"/>
                </a:cubicBezTo>
                <a:cubicBezTo>
                  <a:pt x="3216150" y="28055"/>
                  <a:pt x="3410843" y="-35793"/>
                  <a:pt x="3733800" y="0"/>
                </a:cubicBezTo>
                <a:cubicBezTo>
                  <a:pt x="3734133" y="252869"/>
                  <a:pt x="3711802" y="388119"/>
                  <a:pt x="3733800" y="661392"/>
                </a:cubicBezTo>
                <a:cubicBezTo>
                  <a:pt x="3755798" y="934665"/>
                  <a:pt x="3747462" y="1056857"/>
                  <a:pt x="3733800" y="1283100"/>
                </a:cubicBezTo>
                <a:cubicBezTo>
                  <a:pt x="3720138" y="1509343"/>
                  <a:pt x="3761348" y="1703106"/>
                  <a:pt x="3733800" y="1984176"/>
                </a:cubicBezTo>
                <a:cubicBezTo>
                  <a:pt x="3470426" y="1995887"/>
                  <a:pt x="3316332" y="1972165"/>
                  <a:pt x="3186176" y="1984176"/>
                </a:cubicBezTo>
                <a:cubicBezTo>
                  <a:pt x="3056020" y="1996187"/>
                  <a:pt x="2912560" y="1984348"/>
                  <a:pt x="2675890" y="1984176"/>
                </a:cubicBezTo>
                <a:cubicBezTo>
                  <a:pt x="2439220" y="1984004"/>
                  <a:pt x="2189145" y="2008629"/>
                  <a:pt x="2016252" y="1984176"/>
                </a:cubicBezTo>
                <a:cubicBezTo>
                  <a:pt x="1843359" y="1959723"/>
                  <a:pt x="1741875" y="1971497"/>
                  <a:pt x="1468628" y="1984176"/>
                </a:cubicBezTo>
                <a:cubicBezTo>
                  <a:pt x="1195381" y="1996855"/>
                  <a:pt x="960673" y="1955951"/>
                  <a:pt x="808990" y="1984176"/>
                </a:cubicBezTo>
                <a:cubicBezTo>
                  <a:pt x="657307" y="2012401"/>
                  <a:pt x="228968" y="1983882"/>
                  <a:pt x="0" y="1984176"/>
                </a:cubicBezTo>
                <a:cubicBezTo>
                  <a:pt x="-15802" y="1785808"/>
                  <a:pt x="-27172" y="1645460"/>
                  <a:pt x="0" y="1342626"/>
                </a:cubicBezTo>
                <a:cubicBezTo>
                  <a:pt x="27172" y="1039792"/>
                  <a:pt x="3387" y="961934"/>
                  <a:pt x="0" y="661392"/>
                </a:cubicBezTo>
                <a:cubicBezTo>
                  <a:pt x="-3387" y="360850"/>
                  <a:pt x="31985" y="277329"/>
                  <a:pt x="0" y="0"/>
                </a:cubicBezTo>
                <a:close/>
              </a:path>
              <a:path w="3733800" h="1984176" stroke="0" extrusionOk="0">
                <a:moveTo>
                  <a:pt x="0" y="0"/>
                </a:moveTo>
                <a:cubicBezTo>
                  <a:pt x="134581" y="-2493"/>
                  <a:pt x="448891" y="2501"/>
                  <a:pt x="584962" y="0"/>
                </a:cubicBezTo>
                <a:cubicBezTo>
                  <a:pt x="721033" y="-2501"/>
                  <a:pt x="964834" y="11793"/>
                  <a:pt x="1095248" y="0"/>
                </a:cubicBezTo>
                <a:cubicBezTo>
                  <a:pt x="1225662" y="-11793"/>
                  <a:pt x="1592520" y="25174"/>
                  <a:pt x="1792224" y="0"/>
                </a:cubicBezTo>
                <a:cubicBezTo>
                  <a:pt x="1991928" y="-25174"/>
                  <a:pt x="2087288" y="14256"/>
                  <a:pt x="2377186" y="0"/>
                </a:cubicBezTo>
                <a:cubicBezTo>
                  <a:pt x="2667084" y="-14256"/>
                  <a:pt x="2697715" y="17404"/>
                  <a:pt x="2962148" y="0"/>
                </a:cubicBezTo>
                <a:cubicBezTo>
                  <a:pt x="3226581" y="-17404"/>
                  <a:pt x="3555185" y="23251"/>
                  <a:pt x="3733800" y="0"/>
                </a:cubicBezTo>
                <a:cubicBezTo>
                  <a:pt x="3755975" y="272535"/>
                  <a:pt x="3756088" y="320817"/>
                  <a:pt x="3733800" y="621708"/>
                </a:cubicBezTo>
                <a:cubicBezTo>
                  <a:pt x="3711512" y="922599"/>
                  <a:pt x="3730013" y="1044295"/>
                  <a:pt x="3733800" y="1283100"/>
                </a:cubicBezTo>
                <a:cubicBezTo>
                  <a:pt x="3737587" y="1521905"/>
                  <a:pt x="3727684" y="1714594"/>
                  <a:pt x="3733800" y="1984176"/>
                </a:cubicBezTo>
                <a:cubicBezTo>
                  <a:pt x="3480563" y="2000314"/>
                  <a:pt x="3325962" y="1980003"/>
                  <a:pt x="3186176" y="1984176"/>
                </a:cubicBezTo>
                <a:cubicBezTo>
                  <a:pt x="3046390" y="1988349"/>
                  <a:pt x="2814201" y="1997817"/>
                  <a:pt x="2563876" y="1984176"/>
                </a:cubicBezTo>
                <a:cubicBezTo>
                  <a:pt x="2313551" y="1970535"/>
                  <a:pt x="2178870" y="1994243"/>
                  <a:pt x="1978914" y="1984176"/>
                </a:cubicBezTo>
                <a:cubicBezTo>
                  <a:pt x="1778958" y="1974109"/>
                  <a:pt x="1467214" y="1955006"/>
                  <a:pt x="1281938" y="1984176"/>
                </a:cubicBezTo>
                <a:cubicBezTo>
                  <a:pt x="1096662" y="2013346"/>
                  <a:pt x="806219" y="1979541"/>
                  <a:pt x="584962" y="1984176"/>
                </a:cubicBezTo>
                <a:cubicBezTo>
                  <a:pt x="363705" y="1988811"/>
                  <a:pt x="251022" y="2011380"/>
                  <a:pt x="0" y="1984176"/>
                </a:cubicBezTo>
                <a:cubicBezTo>
                  <a:pt x="18106" y="1723837"/>
                  <a:pt x="-6824" y="1517832"/>
                  <a:pt x="0" y="1322784"/>
                </a:cubicBezTo>
                <a:cubicBezTo>
                  <a:pt x="6824" y="1127736"/>
                  <a:pt x="9885" y="985278"/>
                  <a:pt x="0" y="681234"/>
                </a:cubicBezTo>
                <a:cubicBezTo>
                  <a:pt x="-9885" y="377190"/>
                  <a:pt x="-33811" y="184579"/>
                  <a:pt x="0" y="0"/>
                </a:cubicBezTo>
                <a:close/>
              </a:path>
            </a:pathLst>
          </a:custGeom>
          <a:ln w="25400">
            <a:solidFill>
              <a:schemeClr val="accent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vert="horz" lIns="0" tIns="45720" rIns="0" bIns="45720" rtlCol="0">
            <a:normAutofit fontScale="2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defRPr/>
            </a:pPr>
            <a:endParaRPr lang="en-US" sz="6200" dirty="0"/>
          </a:p>
          <a:p>
            <a:pPr algn="ctr">
              <a:defRPr/>
            </a:pPr>
            <a:r>
              <a:rPr lang="en-US" sz="12800" b="1" dirty="0">
                <a:solidFill>
                  <a:schemeClr val="accent2">
                    <a:lumMod val="75000"/>
                  </a:schemeClr>
                </a:solidFill>
              </a:rPr>
              <a:t>About 1 in 6 teens who use marijuana become addicted. </a:t>
            </a:r>
            <a:endParaRPr lang="en-US" sz="4000" b="1" dirty="0">
              <a:solidFill>
                <a:srgbClr val="FF0000"/>
              </a:solidFill>
            </a:endParaRPr>
          </a:p>
          <a:p>
            <a:pPr>
              <a:buFont typeface="Wingdings 2" panose="05020102010507070707" pitchFamily="18" charset="2"/>
              <a:buNone/>
              <a:defRPr/>
            </a:pPr>
            <a:r>
              <a:rPr lang="en-US" sz="2800" dirty="0"/>
              <a:t>							     		</a:t>
            </a:r>
            <a:endParaRPr lang="en-US" sz="4100" dirty="0"/>
          </a:p>
        </p:txBody>
      </p:sp>
      <p:pic>
        <p:nvPicPr>
          <p:cNvPr id="7" name="Picture 6">
            <a:extLst>
              <a:ext uri="{FF2B5EF4-FFF2-40B4-BE49-F238E27FC236}">
                <a16:creationId xmlns:a16="http://schemas.microsoft.com/office/drawing/2014/main" id="{A16C962A-9CAA-ADD9-7784-9B8C411EA8D1}"/>
              </a:ext>
            </a:extLst>
          </p:cNvPr>
          <p:cNvPicPr>
            <a:picLocks noChangeAspect="1"/>
          </p:cNvPicPr>
          <p:nvPr/>
        </p:nvPicPr>
        <p:blipFill>
          <a:blip r:embed="rId3"/>
          <a:stretch>
            <a:fillRect/>
          </a:stretch>
        </p:blipFill>
        <p:spPr>
          <a:xfrm>
            <a:off x="4799442" y="2184421"/>
            <a:ext cx="3658754" cy="1092179"/>
          </a:xfrm>
          <a:prstGeom prst="rect">
            <a:avLst/>
          </a:prstGeom>
          <a:ln w="228600" cap="sq" cmpd="thickThin">
            <a:solidFill>
              <a:srgbClr val="000000"/>
            </a:solidFill>
            <a:prstDash val="solid"/>
            <a:miter lim="800000"/>
          </a:ln>
          <a:effectLst>
            <a:innerShdw blurRad="76200">
              <a:srgbClr val="000000"/>
            </a:innerShdw>
          </a:effectLst>
        </p:spPr>
      </p:pic>
      <p:sp>
        <p:nvSpPr>
          <p:cNvPr id="8" name="Scroll: Horizontal 7">
            <a:extLst>
              <a:ext uri="{FF2B5EF4-FFF2-40B4-BE49-F238E27FC236}">
                <a16:creationId xmlns:a16="http://schemas.microsoft.com/office/drawing/2014/main" id="{C20396F5-5EE3-6EAC-F4C1-0EDCD17E9888}"/>
              </a:ext>
            </a:extLst>
          </p:cNvPr>
          <p:cNvSpPr/>
          <p:nvPr/>
        </p:nvSpPr>
        <p:spPr>
          <a:xfrm>
            <a:off x="685804" y="1752600"/>
            <a:ext cx="3658754" cy="2133600"/>
          </a:xfrm>
          <a:prstGeom prst="horizontalScroll">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solidFill>
                  <a:schemeClr val="tx2"/>
                </a:solidFill>
              </a:rPr>
              <a:t>Developing brains are vulnerable to addiction.  </a:t>
            </a:r>
          </a:p>
          <a:p>
            <a:pPr algn="ctr"/>
            <a:r>
              <a:rPr lang="en-US" sz="2400" b="1" dirty="0">
                <a:solidFill>
                  <a:schemeClr val="tx2"/>
                </a:solidFill>
              </a:rPr>
              <a:t>Teen brains are not fully developed. </a:t>
            </a:r>
          </a:p>
        </p:txBody>
      </p:sp>
      <p:sp>
        <p:nvSpPr>
          <p:cNvPr id="5" name="TextBox 4">
            <a:extLst>
              <a:ext uri="{FF2B5EF4-FFF2-40B4-BE49-F238E27FC236}">
                <a16:creationId xmlns:a16="http://schemas.microsoft.com/office/drawing/2014/main" id="{6D6E840B-FF51-C90E-E76B-0168ED605355}"/>
              </a:ext>
            </a:extLst>
          </p:cNvPr>
          <p:cNvSpPr txBox="1"/>
          <p:nvPr/>
        </p:nvSpPr>
        <p:spPr>
          <a:xfrm>
            <a:off x="6705600" y="6019800"/>
            <a:ext cx="1981200" cy="276999"/>
          </a:xfrm>
          <a:prstGeom prst="rect">
            <a:avLst/>
          </a:prstGeom>
          <a:noFill/>
        </p:spPr>
        <p:txBody>
          <a:bodyPr wrap="square" rtlCol="0">
            <a:spAutoFit/>
          </a:bodyPr>
          <a:lstStyle/>
          <a:p>
            <a:r>
              <a:rPr lang="en-US" sz="1200" dirty="0"/>
              <a:t>                              SAMHSA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88619D-B98E-4022-B6CE-77018648D36D}"/>
              </a:ext>
            </a:extLst>
          </p:cNvPr>
          <p:cNvSpPr>
            <a:spLocks noGrp="1"/>
          </p:cNvSpPr>
          <p:nvPr>
            <p:ph type="title"/>
          </p:nvPr>
        </p:nvSpPr>
        <p:spPr>
          <a:xfrm>
            <a:off x="362241" y="152400"/>
            <a:ext cx="8612372" cy="1447800"/>
          </a:xfrm>
        </p:spPr>
        <p:txBody>
          <a:bodyPr vert="horz" lIns="91440" tIns="45720" rIns="91440" bIns="45720" rtlCol="0" anchorCtr="0">
            <a:noAutofit/>
          </a:bodyPr>
          <a:lstStyle/>
          <a:p>
            <a:pPr algn="ctr"/>
            <a:r>
              <a:rPr lang="en-US" sz="4400" b="1" dirty="0">
                <a:ln w="3200">
                  <a:solidFill>
                    <a:srgbClr val="FEFAC9">
                      <a:shade val="75000"/>
                      <a:alpha val="25000"/>
                    </a:srgbClr>
                  </a:solidFill>
                  <a:prstDash val="solid"/>
                  <a:round/>
                </a:ln>
                <a:solidFill>
                  <a:schemeClr val="tx1"/>
                </a:solidFill>
                <a:latin typeface="+mn-lt"/>
              </a:rPr>
              <a:t>Video:</a:t>
            </a:r>
            <a:br>
              <a:rPr lang="en-US" sz="4400" b="1" dirty="0">
                <a:ln w="3200">
                  <a:solidFill>
                    <a:srgbClr val="FEFAC9">
                      <a:shade val="75000"/>
                      <a:alpha val="25000"/>
                    </a:srgbClr>
                  </a:solidFill>
                  <a:prstDash val="solid"/>
                  <a:round/>
                </a:ln>
                <a:solidFill>
                  <a:schemeClr val="tx1"/>
                </a:solidFill>
                <a:latin typeface="+mn-lt"/>
              </a:rPr>
            </a:br>
            <a:r>
              <a:rPr lang="en-US" sz="4400" b="1" dirty="0">
                <a:ln w="3200">
                  <a:solidFill>
                    <a:srgbClr val="FEFAC9">
                      <a:shade val="75000"/>
                      <a:alpha val="25000"/>
                    </a:srgbClr>
                  </a:solidFill>
                  <a:prstDash val="solid"/>
                  <a:round/>
                </a:ln>
                <a:solidFill>
                  <a:schemeClr val="tx1"/>
                </a:solidFill>
                <a:latin typeface="+mn-lt"/>
              </a:rPr>
              <a:t>       What is Addiction? </a:t>
            </a:r>
            <a:r>
              <a:rPr lang="en-US" sz="2000" b="1" dirty="0">
                <a:ln w="3200">
                  <a:solidFill>
                    <a:srgbClr val="FEFAC9">
                      <a:shade val="75000"/>
                      <a:alpha val="25000"/>
                    </a:srgbClr>
                  </a:solidFill>
                  <a:prstDash val="solid"/>
                  <a:round/>
                </a:ln>
                <a:solidFill>
                  <a:schemeClr val="tx1"/>
                </a:solidFill>
                <a:latin typeface="+mn-lt"/>
              </a:rPr>
              <a:t>(3:17 min)</a:t>
            </a:r>
            <a:endParaRPr lang="en-US" sz="4400" b="1" dirty="0">
              <a:solidFill>
                <a:schemeClr val="tx1"/>
              </a:solidFill>
              <a:latin typeface="+mn-lt"/>
            </a:endParaRPr>
          </a:p>
        </p:txBody>
      </p:sp>
      <p:pic>
        <p:nvPicPr>
          <p:cNvPr id="4" name="Online Media 3" title="ADDICTION || The Hijacker || Episode 1">
            <a:hlinkClick r:id="" action="ppaction://media"/>
            <a:extLst>
              <a:ext uri="{FF2B5EF4-FFF2-40B4-BE49-F238E27FC236}">
                <a16:creationId xmlns:a16="http://schemas.microsoft.com/office/drawing/2014/main" id="{43791FC7-589F-43AC-B2E6-76F6BEF7CC49}"/>
              </a:ext>
            </a:extLst>
          </p:cNvPr>
          <p:cNvPicPr>
            <a:picLocks noRot="1" noChangeAspect="1"/>
          </p:cNvPicPr>
          <p:nvPr>
            <a:videoFile r:link="rId1"/>
          </p:nvPr>
        </p:nvPicPr>
        <p:blipFill>
          <a:blip r:embed="rId4"/>
          <a:stretch>
            <a:fillRect/>
          </a:stretch>
        </p:blipFill>
        <p:spPr>
          <a:xfrm>
            <a:off x="914400" y="1752600"/>
            <a:ext cx="7755413" cy="4381809"/>
          </a:xfrm>
          <a:prstGeom prst="rect">
            <a:avLst/>
          </a:prstGeom>
        </p:spPr>
      </p:pic>
    </p:spTree>
    <p:extLst>
      <p:ext uri="{BB962C8B-B14F-4D97-AF65-F5344CB8AC3E}">
        <p14:creationId xmlns:p14="http://schemas.microsoft.com/office/powerpoint/2010/main" val="390461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8A3ED-6963-356E-DB11-D54432BE8533}"/>
              </a:ext>
            </a:extLst>
          </p:cNvPr>
          <p:cNvSpPr>
            <a:spLocks noGrp="1"/>
          </p:cNvSpPr>
          <p:nvPr>
            <p:ph type="title"/>
          </p:nvPr>
        </p:nvSpPr>
        <p:spPr>
          <a:xfrm>
            <a:off x="304800" y="228600"/>
            <a:ext cx="4038600" cy="5410200"/>
          </a:xfrm>
        </p:spPr>
        <p:txBody>
          <a:bodyPr>
            <a:normAutofit/>
          </a:bodyPr>
          <a:lstStyle/>
          <a:p>
            <a:pPr algn="ctr"/>
            <a:r>
              <a:rPr lang="en-US" sz="5400" b="1" dirty="0">
                <a:latin typeface="+mn-lt"/>
              </a:rPr>
              <a:t>What are the effects of using Marijuana </a:t>
            </a:r>
            <a:r>
              <a:rPr lang="en-US" sz="4000" b="1" dirty="0">
                <a:latin typeface="+mn-lt"/>
              </a:rPr>
              <a:t>(Cannabis/THC)</a:t>
            </a:r>
            <a:r>
              <a:rPr lang="en-US" sz="4400" b="1" dirty="0">
                <a:latin typeface="+mn-lt"/>
              </a:rPr>
              <a:t>?</a:t>
            </a:r>
            <a:endParaRPr lang="en-US" sz="5400" b="1" dirty="0">
              <a:latin typeface="+mn-lt"/>
            </a:endParaRPr>
          </a:p>
        </p:txBody>
      </p:sp>
      <p:pic>
        <p:nvPicPr>
          <p:cNvPr id="4" name="Picture 2" descr="Free I Wonder Cliparts, Download Free Clip Art, Free Clip Art on Clipart  Library">
            <a:extLst>
              <a:ext uri="{FF2B5EF4-FFF2-40B4-BE49-F238E27FC236}">
                <a16:creationId xmlns:a16="http://schemas.microsoft.com/office/drawing/2014/main" id="{2A42041A-845C-60F0-93DB-A9C084AEC34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410200" y="1828800"/>
            <a:ext cx="2438400" cy="3340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B88116-05CE-31C0-FF1D-1BF86820574A}"/>
              </a:ext>
            </a:extLst>
          </p:cNvPr>
          <p:cNvSpPr txBox="1"/>
          <p:nvPr/>
        </p:nvSpPr>
        <p:spPr>
          <a:xfrm>
            <a:off x="762000" y="381000"/>
            <a:ext cx="7620000" cy="1508105"/>
          </a:xfrm>
          <a:prstGeom prst="rect">
            <a:avLst/>
          </a:prstGeom>
          <a:solidFill>
            <a:schemeClr val="bg1"/>
          </a:solidFill>
        </p:spPr>
        <p:txBody>
          <a:bodyPr wrap="square" rtlCol="0">
            <a:spAutoFit/>
          </a:bodyPr>
          <a:lstStyle/>
          <a:p>
            <a:pPr algn="ctr"/>
            <a:r>
              <a:rPr lang="en-US" sz="4800" b="1" dirty="0">
                <a:solidFill>
                  <a:schemeClr val="accent2">
                    <a:lumMod val="50000"/>
                  </a:schemeClr>
                </a:solidFill>
              </a:rPr>
              <a:t>Group Activity</a:t>
            </a:r>
          </a:p>
          <a:p>
            <a:pPr algn="ctr"/>
            <a:r>
              <a:rPr lang="en-US" sz="4400" b="1" dirty="0"/>
              <a:t>What Do You Think?</a:t>
            </a:r>
          </a:p>
        </p:txBody>
      </p:sp>
    </p:spTree>
    <p:extLst>
      <p:ext uri="{BB962C8B-B14F-4D97-AF65-F5344CB8AC3E}">
        <p14:creationId xmlns:p14="http://schemas.microsoft.com/office/powerpoint/2010/main" val="2116657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246415"/>
          </a:xfrm>
        </p:spPr>
        <p:txBody>
          <a:bodyPr vert="horz" lIns="91440" tIns="45720" rIns="91440" bIns="45720" rtlCol="0" anchor="b" anchorCtr="0">
            <a:normAutofit/>
          </a:bodyPr>
          <a:lstStyle/>
          <a:p>
            <a:pPr algn="ctr" eaLnBrk="1" fontAlgn="auto" hangingPunct="1">
              <a:spcAft>
                <a:spcPts val="0"/>
              </a:spcAft>
              <a:defRPr/>
            </a:pPr>
            <a:r>
              <a:rPr sz="4000" b="1" dirty="0">
                <a:solidFill>
                  <a:schemeClr val="tx1"/>
                </a:solidFill>
                <a:latin typeface="Calibri"/>
                <a:ea typeface="Calibri"/>
                <a:cs typeface="Calibri"/>
              </a:rPr>
              <a:t>What </a:t>
            </a:r>
            <a:r>
              <a:rPr lang="en-US" sz="4000" b="1" dirty="0">
                <a:solidFill>
                  <a:schemeClr val="tx1"/>
                </a:solidFill>
                <a:latin typeface="Calibri"/>
                <a:ea typeface="Calibri"/>
                <a:cs typeface="Calibri"/>
              </a:rPr>
              <a:t>Can Happen When</a:t>
            </a:r>
            <a:r>
              <a:rPr sz="4000" b="1" dirty="0">
                <a:solidFill>
                  <a:schemeClr val="tx1"/>
                </a:solidFill>
                <a:latin typeface="Calibri"/>
                <a:ea typeface="Calibri"/>
                <a:cs typeface="Calibri"/>
              </a:rPr>
              <a:t> Someone </a:t>
            </a:r>
            <a:br>
              <a:rPr lang="en-US" sz="4000" b="1" dirty="0">
                <a:latin typeface="Calibri" panose="020F0502020204030204" pitchFamily="34" charset="0"/>
                <a:ea typeface="Calibri" panose="020F0502020204030204" pitchFamily="34" charset="0"/>
                <a:cs typeface="Calibri" panose="020F0502020204030204" pitchFamily="34" charset="0"/>
              </a:rPr>
            </a:br>
            <a:r>
              <a:rPr lang="en-US" sz="4000" b="1" dirty="0">
                <a:solidFill>
                  <a:schemeClr val="tx1"/>
                </a:solidFill>
                <a:latin typeface="Calibri"/>
                <a:ea typeface="Calibri"/>
                <a:cs typeface="Calibri"/>
              </a:rPr>
              <a:t>Uses</a:t>
            </a:r>
            <a:r>
              <a:rPr sz="4000" b="1" dirty="0">
                <a:solidFill>
                  <a:schemeClr val="tx1"/>
                </a:solidFill>
                <a:latin typeface="Calibri"/>
                <a:ea typeface="Calibri"/>
                <a:cs typeface="Calibri"/>
              </a:rPr>
              <a:t> Marijuana (Cannabis</a:t>
            </a:r>
            <a:r>
              <a:rPr lang="en-US" sz="4000" b="1" dirty="0">
                <a:solidFill>
                  <a:schemeClr val="tx1"/>
                </a:solidFill>
                <a:latin typeface="Calibri"/>
                <a:ea typeface="Calibri"/>
                <a:cs typeface="Calibri"/>
              </a:rPr>
              <a:t>/THC</a:t>
            </a:r>
            <a:r>
              <a:rPr sz="4000" b="1" dirty="0">
                <a:solidFill>
                  <a:schemeClr val="tx1"/>
                </a:solidFill>
                <a:latin typeface="Calibri"/>
                <a:ea typeface="Calibri"/>
                <a:cs typeface="Calibri"/>
              </a:rPr>
              <a:t>)?</a:t>
            </a:r>
            <a:endParaRPr sz="4800" b="1" dirty="0">
              <a:solidFill>
                <a:schemeClr val="tx1"/>
              </a:solidFill>
              <a:latin typeface="Calibri"/>
              <a:ea typeface="Calibri"/>
              <a:cs typeface="Calibri"/>
            </a:endParaRPr>
          </a:p>
        </p:txBody>
      </p:sp>
      <p:sp>
        <p:nvSpPr>
          <p:cNvPr id="2" name="Content Placeholder 1"/>
          <p:cNvSpPr>
            <a:spLocks noGrp="1"/>
          </p:cNvSpPr>
          <p:nvPr>
            <p:ph idx="1"/>
          </p:nvPr>
        </p:nvSpPr>
        <p:spPr>
          <a:xfrm>
            <a:off x="533400" y="1295400"/>
            <a:ext cx="8153400" cy="5105400"/>
          </a:xfrm>
        </p:spPr>
        <p:txBody>
          <a:bodyPr>
            <a:normAutofit/>
          </a:bodyPr>
          <a:lstStyle/>
          <a:p>
            <a:pPr algn="ctr" eaLnBrk="1" hangingPunct="1">
              <a:buFont typeface="Wingdings 2" panose="05020102010507070707" pitchFamily="18" charset="2"/>
              <a:buNone/>
            </a:pPr>
            <a:r>
              <a:rPr lang="en-US" altLang="en-US" sz="3200" b="1" dirty="0">
                <a:solidFill>
                  <a:schemeClr val="accent2">
                    <a:lumMod val="75000"/>
                  </a:schemeClr>
                </a:solidFill>
                <a:latin typeface="Calibri"/>
                <a:ea typeface="Calibri" panose="020F0502020204030204" pitchFamily="34" charset="0"/>
                <a:cs typeface="Calibri"/>
              </a:rPr>
              <a:t>Potential Short-Term Problems</a:t>
            </a:r>
          </a:p>
          <a:p>
            <a:pPr eaLnBrk="1" hangingPunct="1">
              <a:buNone/>
            </a:pPr>
            <a:r>
              <a:rPr lang="en-US" altLang="en-US" sz="2800" b="1" dirty="0">
                <a:solidFill>
                  <a:schemeClr val="accent2">
                    <a:lumMod val="75000"/>
                  </a:schemeClr>
                </a:solidFill>
                <a:latin typeface="Calibri"/>
                <a:ea typeface="Calibri" panose="020F0502020204030204" pitchFamily="34" charset="0"/>
                <a:cs typeface="Calibri"/>
              </a:rPr>
              <a:t>Marijuana use can interfere with:</a:t>
            </a:r>
            <a:r>
              <a:rPr lang="en-US" altLang="en-US" sz="2400" b="1" dirty="0">
                <a:solidFill>
                  <a:schemeClr val="accent2">
                    <a:lumMod val="75000"/>
                  </a:schemeClr>
                </a:solidFill>
                <a:latin typeface="Calibri"/>
                <a:ea typeface="Calibri" panose="020F0502020204030204" pitchFamily="34" charset="0"/>
                <a:cs typeface="Calibri"/>
              </a:rPr>
              <a:t>	</a:t>
            </a:r>
          </a:p>
          <a:p>
            <a:pPr eaLnBrk="1" hangingPunct="1">
              <a:buNone/>
            </a:pPr>
            <a:r>
              <a:rPr lang="en-US" altLang="en-US" sz="2800" b="1" dirty="0">
                <a:latin typeface="Calibri"/>
                <a:ea typeface="Calibri"/>
                <a:cs typeface="Calibri"/>
              </a:rPr>
              <a:t>Emotions (create anxiety, paranoia, panic)</a:t>
            </a:r>
            <a:endParaRPr lang="en-US" altLang="en-US" sz="2800" b="1" dirty="0">
              <a:latin typeface="Calibri"/>
              <a:ea typeface="Calibri"/>
              <a:cs typeface="Calibri" panose="020F0502020204030204" pitchFamily="34" charset="0"/>
            </a:endParaRPr>
          </a:p>
          <a:p>
            <a:pPr>
              <a:buNone/>
            </a:pPr>
            <a:r>
              <a:rPr lang="en-US" altLang="en-US" sz="2800" b="1" dirty="0">
                <a:latin typeface="Calibri"/>
                <a:ea typeface="Calibri"/>
                <a:cs typeface="Calibri"/>
              </a:rPr>
              <a:t>Coordination </a:t>
            </a:r>
            <a:endParaRPr lang="en-US" altLang="en-US" sz="2800" b="1" dirty="0">
              <a:latin typeface="Calibri"/>
              <a:ea typeface="Calibri"/>
              <a:cs typeface="Calibri" panose="020F0502020204030204" pitchFamily="34" charset="0"/>
            </a:endParaRPr>
          </a:p>
          <a:p>
            <a:pPr>
              <a:buNone/>
            </a:pPr>
            <a:r>
              <a:rPr lang="en-US" altLang="en-US" sz="2800" b="1" dirty="0">
                <a:latin typeface="Calibri"/>
                <a:ea typeface="Calibri"/>
                <a:cs typeface="Calibri"/>
              </a:rPr>
              <a:t>Memory </a:t>
            </a:r>
            <a:endParaRPr lang="en-US" altLang="en-US" sz="2800" b="1" dirty="0">
              <a:latin typeface="Calibri" panose="020F0502020204030204" pitchFamily="34" charset="0"/>
              <a:ea typeface="Calibri" panose="020F0502020204030204" pitchFamily="34" charset="0"/>
              <a:cs typeface="Calibri"/>
            </a:endParaRPr>
          </a:p>
          <a:p>
            <a:pPr>
              <a:buNone/>
            </a:pPr>
            <a:r>
              <a:rPr lang="en-US" altLang="en-US" sz="2800" b="1" dirty="0">
                <a:latin typeface="Calibri"/>
                <a:ea typeface="Calibri"/>
                <a:cs typeface="Calibri"/>
              </a:rPr>
              <a:t>Thinking (create psychosis/distortion of reality)  </a:t>
            </a:r>
            <a:endParaRPr lang="en-US" altLang="en-US" sz="2800" b="1" dirty="0">
              <a:latin typeface="Calibri" panose="020F0502020204030204" pitchFamily="34" charset="0"/>
              <a:ea typeface="Calibri" panose="020F0502020204030204" pitchFamily="34" charset="0"/>
              <a:cs typeface="Calibri"/>
            </a:endParaRPr>
          </a:p>
          <a:p>
            <a:pPr>
              <a:buNone/>
            </a:pPr>
            <a:r>
              <a:rPr lang="en-US" altLang="en-US" sz="2800" b="1" dirty="0">
                <a:latin typeface="Calibri"/>
                <a:ea typeface="Calibri"/>
                <a:cs typeface="Calibri"/>
              </a:rPr>
              <a:t>Decision making     </a:t>
            </a:r>
            <a:endParaRPr lang="en-US" altLang="en-US" sz="2800" b="1" dirty="0">
              <a:latin typeface="Calibri" panose="020F0502020204030204" pitchFamily="34" charset="0"/>
              <a:ea typeface="Calibri" panose="020F0502020204030204" pitchFamily="34" charset="0"/>
              <a:cs typeface="Calibri"/>
            </a:endParaRPr>
          </a:p>
          <a:p>
            <a:pPr>
              <a:buNone/>
            </a:pPr>
            <a:r>
              <a:rPr lang="en-US" altLang="en-US" sz="2800" b="1" dirty="0">
                <a:latin typeface="Calibri"/>
                <a:ea typeface="Calibri"/>
                <a:cs typeface="Calibri"/>
              </a:rPr>
              <a:t>Concentration &amp; Learning  </a:t>
            </a:r>
            <a:endParaRPr lang="en-US" altLang="en-US" sz="2800" b="1" dirty="0">
              <a:latin typeface="Calibri" panose="020F0502020204030204" pitchFamily="34" charset="0"/>
              <a:ea typeface="Calibri" panose="020F0502020204030204" pitchFamily="34" charset="0"/>
              <a:cs typeface="Calibri"/>
            </a:endParaRPr>
          </a:p>
          <a:p>
            <a:pPr>
              <a:buNone/>
            </a:pPr>
            <a:r>
              <a:rPr lang="en-US" altLang="en-US" sz="2800" b="1" dirty="0">
                <a:latin typeface="Calibri"/>
                <a:ea typeface="Calibri"/>
                <a:cs typeface="Calibri"/>
              </a:rPr>
              <a:t>Heart Rate </a:t>
            </a:r>
            <a:r>
              <a:rPr lang="en-US" altLang="en-US" dirty="0"/>
              <a:t>						</a:t>
            </a:r>
          </a:p>
        </p:txBody>
      </p:sp>
      <p:sp>
        <p:nvSpPr>
          <p:cNvPr id="21508" name="TextBox 3"/>
          <p:cNvSpPr txBox="1">
            <a:spLocks noChangeArrowheads="1"/>
          </p:cNvSpPr>
          <p:nvPr/>
        </p:nvSpPr>
        <p:spPr bwMode="auto">
          <a:xfrm>
            <a:off x="5754659" y="6142008"/>
            <a:ext cx="33494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None/>
            </a:pPr>
            <a:r>
              <a:rPr lang="en-US" sz="1200" dirty="0">
                <a:latin typeface="Calibri"/>
                <a:cs typeface="Calibri"/>
              </a:rPr>
              <a:t>         Scholastic, NIDA, NIH, Department of HHS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amond(in)">
                                      <p:cBhvr>
                                        <p:cTn id="7" dur="10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amond(in)">
                                      <p:cBhvr>
                                        <p:cTn id="12" dur="10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amond(in)">
                                      <p:cBhvr>
                                        <p:cTn id="17" dur="1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diamond(in)">
                                      <p:cBhvr>
                                        <p:cTn id="22" dur="1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diamond(in)">
                                      <p:cBhvr>
                                        <p:cTn id="27" dur="1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diamond(in)">
                                      <p:cBhvr>
                                        <p:cTn id="32" dur="10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diamond(in)">
                                      <p:cBhvr>
                                        <p:cTn id="37" dur="10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diamond(in)">
                                      <p:cBhvr>
                                        <p:cTn id="42" dur="10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diamond(in)">
                                      <p:cBhvr>
                                        <p:cTn id="47" dur="1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152244"/>
          </a:xfrm>
        </p:spPr>
        <p:txBody>
          <a:bodyPr vert="horz" lIns="91440" tIns="45720" rIns="91440" bIns="45720" anchor="b" anchorCtr="0">
            <a:normAutofit/>
          </a:bodyPr>
          <a:lstStyle/>
          <a:p>
            <a:pPr algn="ctr" eaLnBrk="1" fontAlgn="auto" hangingPunct="1">
              <a:spcAft>
                <a:spcPts val="0"/>
              </a:spcAft>
              <a:defRPr/>
            </a:pPr>
            <a:r>
              <a:rPr sz="4000" b="1" dirty="0">
                <a:solidFill>
                  <a:schemeClr val="tx1"/>
                </a:solidFill>
                <a:latin typeface="Calibri"/>
                <a:ea typeface="Calibri"/>
                <a:cs typeface="Calibri"/>
              </a:rPr>
              <a:t>What </a:t>
            </a:r>
            <a:r>
              <a:rPr lang="en-US" sz="4000" b="1" dirty="0">
                <a:solidFill>
                  <a:schemeClr val="tx1"/>
                </a:solidFill>
                <a:latin typeface="Calibri"/>
                <a:ea typeface="Calibri"/>
                <a:cs typeface="Calibri"/>
              </a:rPr>
              <a:t>Can Happen</a:t>
            </a:r>
            <a:r>
              <a:rPr sz="4000" b="1" dirty="0">
                <a:solidFill>
                  <a:schemeClr val="tx1"/>
                </a:solidFill>
                <a:latin typeface="Calibri"/>
                <a:ea typeface="Calibri"/>
                <a:cs typeface="Calibri"/>
              </a:rPr>
              <a:t> When Someone </a:t>
            </a:r>
            <a:br>
              <a:rPr lang="en-US" sz="4000" b="1" dirty="0">
                <a:latin typeface="Calibri" panose="020F0502020204030204" pitchFamily="34" charset="0"/>
                <a:ea typeface="Calibri" panose="020F0502020204030204" pitchFamily="34" charset="0"/>
                <a:cs typeface="Calibri" panose="020F0502020204030204" pitchFamily="34" charset="0"/>
              </a:rPr>
            </a:br>
            <a:r>
              <a:rPr lang="en-US" sz="4000" b="1" dirty="0">
                <a:solidFill>
                  <a:schemeClr val="tx1"/>
                </a:solidFill>
                <a:latin typeface="Calibri"/>
                <a:ea typeface="Calibri"/>
                <a:cs typeface="Calibri"/>
              </a:rPr>
              <a:t>Uses</a:t>
            </a:r>
            <a:r>
              <a:rPr sz="4000" b="1" dirty="0">
                <a:solidFill>
                  <a:schemeClr val="tx1"/>
                </a:solidFill>
                <a:latin typeface="Calibri"/>
                <a:ea typeface="Calibri"/>
                <a:cs typeface="Calibri"/>
              </a:rPr>
              <a:t> Marijuana (Cannabis</a:t>
            </a:r>
            <a:r>
              <a:rPr lang="en-US" sz="4000" b="1" dirty="0">
                <a:solidFill>
                  <a:schemeClr val="tx1"/>
                </a:solidFill>
                <a:latin typeface="Calibri"/>
                <a:ea typeface="Calibri"/>
                <a:cs typeface="Calibri"/>
              </a:rPr>
              <a:t>/THC</a:t>
            </a:r>
            <a:r>
              <a:rPr sz="4000" b="1" dirty="0">
                <a:solidFill>
                  <a:schemeClr val="tx1"/>
                </a:solidFill>
                <a:latin typeface="Calibri"/>
                <a:ea typeface="Calibri"/>
                <a:cs typeface="Calibri"/>
              </a:rPr>
              <a:t>)?</a:t>
            </a:r>
            <a:endParaRPr b="1" dirty="0">
              <a:solidFill>
                <a:schemeClr val="tx1"/>
              </a:solidFill>
              <a:latin typeface="Calibri"/>
              <a:ea typeface="Calibri"/>
              <a:cs typeface="Calibri"/>
            </a:endParaRPr>
          </a:p>
        </p:txBody>
      </p:sp>
      <p:sp>
        <p:nvSpPr>
          <p:cNvPr id="19459" name="Rectangle 6"/>
          <p:cNvSpPr>
            <a:spLocks noChangeArrowheads="1"/>
          </p:cNvSpPr>
          <p:nvPr/>
        </p:nvSpPr>
        <p:spPr bwMode="auto">
          <a:xfrm>
            <a:off x="533400" y="1025525"/>
            <a:ext cx="8229600" cy="5107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lgn="ctr" eaLnBrk="1" hangingPunct="1">
              <a:lnSpc>
                <a:spcPct val="150000"/>
              </a:lnSpc>
              <a:spcBef>
                <a:spcPct val="0"/>
              </a:spcBef>
              <a:buClrTx/>
              <a:buSzTx/>
              <a:buFont typeface="Wingdings 2" panose="05020102010507070707" pitchFamily="18" charset="2"/>
              <a:buNone/>
              <a:defRPr/>
            </a:pPr>
            <a:r>
              <a:rPr lang="en-US" altLang="en-US" sz="3600" b="1" dirty="0">
                <a:solidFill>
                  <a:schemeClr val="accent2">
                    <a:lumMod val="75000"/>
                  </a:schemeClr>
                </a:solidFill>
                <a:latin typeface="Calibri"/>
                <a:ea typeface="Calibri" panose="020F0502020204030204" pitchFamily="34" charset="0"/>
                <a:cs typeface="Calibri"/>
              </a:rPr>
              <a:t>Potential Long-Term Problems</a:t>
            </a:r>
          </a:p>
          <a:p>
            <a:pPr>
              <a:spcBef>
                <a:spcPct val="0"/>
              </a:spcBef>
              <a:buClrTx/>
              <a:buSzTx/>
              <a:buNone/>
              <a:defRPr/>
            </a:pPr>
            <a:endParaRPr lang="en-US" altLang="en-US" sz="1100" b="1" dirty="0">
              <a:latin typeface="Calibri" panose="020F0502020204030204" pitchFamily="34" charset="0"/>
              <a:ea typeface="Calibri" panose="020F0502020204030204" pitchFamily="34" charset="0"/>
              <a:cs typeface="Calibri" panose="020F0502020204030204" pitchFamily="34" charset="0"/>
            </a:endParaRPr>
          </a:p>
          <a:p>
            <a:pPr>
              <a:spcBef>
                <a:spcPct val="0"/>
              </a:spcBef>
              <a:buClrTx/>
              <a:buSzTx/>
              <a:buNone/>
              <a:defRPr/>
            </a:pPr>
            <a:r>
              <a:rPr lang="en-US" altLang="en-US" sz="2800" b="1" dirty="0">
                <a:latin typeface="Calibri" panose="020F0502020204030204" pitchFamily="34" charset="0"/>
                <a:ea typeface="Calibri" panose="020F0502020204030204" pitchFamily="34" charset="0"/>
                <a:cs typeface="Calibri" panose="020F0502020204030204" pitchFamily="34" charset="0"/>
              </a:rPr>
              <a:t>Risk of Cannabis Use Disorder (Addiction) </a:t>
            </a:r>
          </a:p>
          <a:p>
            <a:pPr>
              <a:spcBef>
                <a:spcPct val="0"/>
              </a:spcBef>
              <a:buClrTx/>
              <a:buSzTx/>
              <a:buNone/>
              <a:defRPr/>
            </a:pPr>
            <a:r>
              <a:rPr lang="en-US" altLang="en-US" sz="2800" b="1" dirty="0">
                <a:latin typeface="Calibri" panose="020F0502020204030204" pitchFamily="34" charset="0"/>
                <a:ea typeface="Calibri" panose="020F0502020204030204" pitchFamily="34" charset="0"/>
                <a:cs typeface="Calibri" panose="020F0502020204030204" pitchFamily="34" charset="0"/>
              </a:rPr>
              <a:t>Permanent brain changes</a:t>
            </a:r>
          </a:p>
          <a:p>
            <a:pPr>
              <a:spcBef>
                <a:spcPct val="0"/>
              </a:spcBef>
              <a:buClrTx/>
              <a:buSzTx/>
              <a:buNone/>
              <a:defRPr/>
            </a:pPr>
            <a:r>
              <a:rPr lang="en-US" altLang="en-US" sz="2800" b="1" dirty="0">
                <a:latin typeface="Calibri" panose="020F0502020204030204" pitchFamily="34" charset="0"/>
                <a:ea typeface="Calibri" panose="020F0502020204030204" pitchFamily="34" charset="0"/>
                <a:cs typeface="Calibri" panose="020F0502020204030204" pitchFamily="34" charset="0"/>
              </a:rPr>
              <a:t>Depression &amp; suicidal thoughts</a:t>
            </a:r>
          </a:p>
          <a:p>
            <a:pPr>
              <a:spcBef>
                <a:spcPct val="0"/>
              </a:spcBef>
              <a:buClrTx/>
              <a:buSzTx/>
              <a:buNone/>
              <a:defRPr/>
            </a:pPr>
            <a:r>
              <a:rPr lang="en-US" altLang="en-US" sz="2800" b="1" dirty="0">
                <a:latin typeface="Calibri" panose="020F0502020204030204" pitchFamily="34" charset="0"/>
                <a:ea typeface="Calibri" panose="020F0502020204030204" pitchFamily="34" charset="0"/>
                <a:cs typeface="Calibri" panose="020F0502020204030204" pitchFamily="34" charset="0"/>
              </a:rPr>
              <a:t>Heart disease &amp; stroke</a:t>
            </a:r>
          </a:p>
          <a:p>
            <a:pPr>
              <a:spcBef>
                <a:spcPct val="0"/>
              </a:spcBef>
              <a:buClrTx/>
              <a:buSzTx/>
              <a:buNone/>
              <a:defRPr/>
            </a:pPr>
            <a:r>
              <a:rPr lang="en-US" altLang="en-US" sz="2800" b="1" dirty="0">
                <a:latin typeface="Calibri" panose="020F0502020204030204" pitchFamily="34" charset="0"/>
                <a:ea typeface="Calibri" panose="020F0502020204030204" pitchFamily="34" charset="0"/>
                <a:cs typeface="Calibri" panose="020F0502020204030204" pitchFamily="34" charset="0"/>
              </a:rPr>
              <a:t>Eating &amp; sleeping problems</a:t>
            </a:r>
          </a:p>
          <a:p>
            <a:pPr>
              <a:spcBef>
                <a:spcPct val="0"/>
              </a:spcBef>
              <a:buClrTx/>
              <a:buSzTx/>
              <a:buNone/>
              <a:defRPr/>
            </a:pPr>
            <a:r>
              <a:rPr lang="en-US" altLang="en-US" sz="2800" b="1" dirty="0">
                <a:latin typeface="Calibri" panose="020F0502020204030204" pitchFamily="34" charset="0"/>
                <a:ea typeface="Calibri" panose="020F0502020204030204" pitchFamily="34" charset="0"/>
                <a:cs typeface="Calibri" panose="020F0502020204030204" pitchFamily="34" charset="0"/>
              </a:rPr>
              <a:t>Breathing problems</a:t>
            </a:r>
          </a:p>
          <a:p>
            <a:pPr>
              <a:spcBef>
                <a:spcPct val="0"/>
              </a:spcBef>
              <a:buClrTx/>
              <a:buSzTx/>
              <a:buNone/>
              <a:defRPr/>
            </a:pPr>
            <a:r>
              <a:rPr lang="en-US" altLang="en-US" sz="2800" b="1" dirty="0">
                <a:latin typeface="Calibri" panose="020F0502020204030204" pitchFamily="34" charset="0"/>
                <a:ea typeface="Calibri" panose="020F0502020204030204" pitchFamily="34" charset="0"/>
                <a:cs typeface="Calibri" panose="020F0502020204030204" pitchFamily="34" charset="0"/>
              </a:rPr>
              <a:t>Frequent &amp; severe vomiting</a:t>
            </a:r>
            <a:endParaRPr lang="en-US" altLang="en-US" sz="2800" dirty="0">
              <a:latin typeface="Franklin Gothic Medium" panose="020B0603020102020204" pitchFamily="34" charset="0"/>
            </a:endParaRPr>
          </a:p>
          <a:p>
            <a:pPr>
              <a:spcBef>
                <a:spcPct val="0"/>
              </a:spcBef>
              <a:buClrTx/>
              <a:buSzTx/>
              <a:buNone/>
              <a:defRPr/>
            </a:pPr>
            <a:r>
              <a:rPr lang="en-US" altLang="en-US" sz="2800" b="1" dirty="0">
                <a:latin typeface="Calibri" panose="020F0502020204030204" pitchFamily="34" charset="0"/>
                <a:ea typeface="Calibri" panose="020F0502020204030204" pitchFamily="34" charset="0"/>
                <a:cs typeface="Calibri" panose="020F0502020204030204" pitchFamily="34" charset="0"/>
              </a:rPr>
              <a:t>School failure &amp; drop out</a:t>
            </a:r>
          </a:p>
          <a:p>
            <a:pPr algn="ctr" eaLnBrk="1" hangingPunct="1">
              <a:lnSpc>
                <a:spcPct val="150000"/>
              </a:lnSpc>
              <a:spcBef>
                <a:spcPct val="0"/>
              </a:spcBef>
              <a:buClrTx/>
              <a:buSzTx/>
              <a:buNone/>
              <a:defRPr/>
            </a:pPr>
            <a:endParaRPr lang="en-US" altLang="en-US" sz="2800" dirty="0">
              <a:latin typeface="Franklin Gothic Medium" panose="020B0603020102020204" pitchFamily="34" charset="0"/>
            </a:endParaRPr>
          </a:p>
        </p:txBody>
      </p:sp>
      <p:sp>
        <p:nvSpPr>
          <p:cNvPr id="25604" name="TextBox 3"/>
          <p:cNvSpPr txBox="1">
            <a:spLocks noChangeArrowheads="1"/>
          </p:cNvSpPr>
          <p:nvPr/>
        </p:nvSpPr>
        <p:spPr bwMode="auto">
          <a:xfrm>
            <a:off x="6096000" y="5410199"/>
            <a:ext cx="288163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30000"/>
              </a:spcBef>
              <a:buNone/>
              <a:defRPr/>
            </a:pPr>
            <a:endParaRPr lang="en-US" sz="1200" dirty="0">
              <a:latin typeface="Calibri"/>
              <a:cs typeface="Calibri"/>
            </a:endParaRPr>
          </a:p>
          <a:p>
            <a:pPr marL="274320" indent="-274320">
              <a:spcBef>
                <a:spcPct val="30000"/>
              </a:spcBef>
              <a:spcAft>
                <a:spcPts val="0"/>
              </a:spcAft>
              <a:buNone/>
              <a:defRPr/>
            </a:pPr>
            <a:r>
              <a:rPr lang="en-US" sz="1200" dirty="0">
                <a:latin typeface="Calibri"/>
                <a:cs typeface="Calibri"/>
              </a:rPr>
              <a:t>Scholastic, NIDA, NIH, Department of HHS</a:t>
            </a:r>
          </a:p>
          <a:p>
            <a:pPr marL="274320" indent="-274320">
              <a:spcBef>
                <a:spcPct val="30000"/>
              </a:spcBef>
              <a:spcAft>
                <a:spcPts val="0"/>
              </a:spcAft>
              <a:buNone/>
              <a:defRPr/>
            </a:pPr>
            <a:r>
              <a:rPr lang="en-US" sz="1200" dirty="0">
                <a:latin typeface="Calibri"/>
                <a:cs typeface="Calibri"/>
              </a:rPr>
              <a:t>CDC,  UPI</a:t>
            </a:r>
          </a:p>
        </p:txBody>
      </p:sp>
      <p:pic>
        <p:nvPicPr>
          <p:cNvPr id="2" name="Picture 1" descr="Free I Wonder Cliparts, Download Free Clip Art, Free Clip Art on Clipart  Library">
            <a:extLst>
              <a:ext uri="{FF2B5EF4-FFF2-40B4-BE49-F238E27FC236}">
                <a16:creationId xmlns:a16="http://schemas.microsoft.com/office/drawing/2014/main" id="{3EBBF102-26E9-3E30-CE72-3E5410CD9DF6}"/>
              </a:ext>
            </a:extLst>
          </p:cNvPr>
          <p:cNvPicPr>
            <a:picLocks noChangeAspect="1"/>
          </p:cNvPicPr>
          <p:nvPr/>
        </p:nvPicPr>
        <p:blipFill>
          <a:blip r:embed="rId3"/>
          <a:stretch>
            <a:fillRect/>
          </a:stretch>
        </p:blipFill>
        <p:spPr>
          <a:xfrm>
            <a:off x="7016569" y="2957127"/>
            <a:ext cx="1775460" cy="2490470"/>
          </a:xfrm>
          <a:prstGeom prst="rect">
            <a:avLst/>
          </a:prstGeom>
          <a:ln>
            <a:noFill/>
          </a:ln>
          <a:effectLst>
            <a:softEdge rad="112500"/>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F74B74-B4E5-489D-927F-1F51AA4BEB04}"/>
              </a:ext>
            </a:extLst>
          </p:cNvPr>
          <p:cNvSpPr>
            <a:spLocks noGrp="1"/>
          </p:cNvSpPr>
          <p:nvPr>
            <p:ph type="title"/>
          </p:nvPr>
        </p:nvSpPr>
        <p:spPr>
          <a:xfrm>
            <a:off x="152400" y="4809578"/>
            <a:ext cx="8839200" cy="1993719"/>
          </a:xfrm>
        </p:spPr>
        <p:txBody>
          <a:bodyPr anchor="ctr">
            <a:normAutofit/>
          </a:bodyPr>
          <a:lstStyle/>
          <a:p>
            <a:pPr algn="ctr">
              <a:defRPr/>
            </a:pPr>
            <a:r>
              <a:rPr lang="en-US" sz="4900" b="1" dirty="0">
                <a:solidFill>
                  <a:schemeClr val="tx1"/>
                </a:solidFill>
                <a:latin typeface="+mn-lt"/>
              </a:rPr>
              <a:t>There is NO safe way </a:t>
            </a:r>
            <a:br>
              <a:rPr lang="en-US" sz="4900" b="1" dirty="0">
                <a:solidFill>
                  <a:schemeClr val="tx1"/>
                </a:solidFill>
                <a:latin typeface="+mn-lt"/>
              </a:rPr>
            </a:br>
            <a:r>
              <a:rPr lang="en-US" sz="4900" b="1" dirty="0">
                <a:solidFill>
                  <a:schemeClr val="tx1"/>
                </a:solidFill>
                <a:latin typeface="+mn-lt"/>
              </a:rPr>
              <a:t>to use marijuana.</a:t>
            </a:r>
            <a:r>
              <a:rPr lang="en-US" sz="4900" b="1" dirty="0">
                <a:solidFill>
                  <a:schemeClr val="bg1"/>
                </a:solidFill>
                <a:latin typeface="+mn-lt"/>
              </a:rPr>
              <a:t>.</a:t>
            </a:r>
            <a:br>
              <a:rPr lang="en-US" sz="4000" dirty="0">
                <a:latin typeface="+mn-lt"/>
              </a:rPr>
            </a:br>
            <a:endParaRPr lang="en-US" sz="4000" b="1" dirty="0">
              <a:solidFill>
                <a:schemeClr val="tx1"/>
              </a:solidFill>
              <a:latin typeface="+mn-lt"/>
            </a:endParaRPr>
          </a:p>
        </p:txBody>
      </p:sp>
      <p:sp>
        <p:nvSpPr>
          <p:cNvPr id="7" name="Content Placeholder 1">
            <a:extLst>
              <a:ext uri="{FF2B5EF4-FFF2-40B4-BE49-F238E27FC236}">
                <a16:creationId xmlns:a16="http://schemas.microsoft.com/office/drawing/2014/main" id="{5DCEBE0C-3DC2-4953-A1B5-257707A57C57}"/>
              </a:ext>
            </a:extLst>
          </p:cNvPr>
          <p:cNvSpPr txBox="1">
            <a:spLocks/>
          </p:cNvSpPr>
          <p:nvPr/>
        </p:nvSpPr>
        <p:spPr>
          <a:xfrm>
            <a:off x="457200" y="2210623"/>
            <a:ext cx="3352800" cy="2285053"/>
          </a:xfrm>
          <a:custGeom>
            <a:avLst/>
            <a:gdLst>
              <a:gd name="connsiteX0" fmla="*/ 0 w 3352800"/>
              <a:gd name="connsiteY0" fmla="*/ 0 h 2285053"/>
              <a:gd name="connsiteX1" fmla="*/ 525272 w 3352800"/>
              <a:gd name="connsiteY1" fmla="*/ 0 h 2285053"/>
              <a:gd name="connsiteX2" fmla="*/ 1017016 w 3352800"/>
              <a:gd name="connsiteY2" fmla="*/ 0 h 2285053"/>
              <a:gd name="connsiteX3" fmla="*/ 1609344 w 3352800"/>
              <a:gd name="connsiteY3" fmla="*/ 0 h 2285053"/>
              <a:gd name="connsiteX4" fmla="*/ 2168144 w 3352800"/>
              <a:gd name="connsiteY4" fmla="*/ 0 h 2285053"/>
              <a:gd name="connsiteX5" fmla="*/ 2726944 w 3352800"/>
              <a:gd name="connsiteY5" fmla="*/ 0 h 2285053"/>
              <a:gd name="connsiteX6" fmla="*/ 3352800 w 3352800"/>
              <a:gd name="connsiteY6" fmla="*/ 0 h 2285053"/>
              <a:gd name="connsiteX7" fmla="*/ 3352800 w 3352800"/>
              <a:gd name="connsiteY7" fmla="*/ 594114 h 2285053"/>
              <a:gd name="connsiteX8" fmla="*/ 3352800 w 3352800"/>
              <a:gd name="connsiteY8" fmla="*/ 1119676 h 2285053"/>
              <a:gd name="connsiteX9" fmla="*/ 3352800 w 3352800"/>
              <a:gd name="connsiteY9" fmla="*/ 1713790 h 2285053"/>
              <a:gd name="connsiteX10" fmla="*/ 3352800 w 3352800"/>
              <a:gd name="connsiteY10" fmla="*/ 2285053 h 2285053"/>
              <a:gd name="connsiteX11" fmla="*/ 2760472 w 3352800"/>
              <a:gd name="connsiteY11" fmla="*/ 2285053 h 2285053"/>
              <a:gd name="connsiteX12" fmla="*/ 2168144 w 3352800"/>
              <a:gd name="connsiteY12" fmla="*/ 2285053 h 2285053"/>
              <a:gd name="connsiteX13" fmla="*/ 1542288 w 3352800"/>
              <a:gd name="connsiteY13" fmla="*/ 2285053 h 2285053"/>
              <a:gd name="connsiteX14" fmla="*/ 1017016 w 3352800"/>
              <a:gd name="connsiteY14" fmla="*/ 2285053 h 2285053"/>
              <a:gd name="connsiteX15" fmla="*/ 0 w 3352800"/>
              <a:gd name="connsiteY15" fmla="*/ 2285053 h 2285053"/>
              <a:gd name="connsiteX16" fmla="*/ 0 w 3352800"/>
              <a:gd name="connsiteY16" fmla="*/ 1759491 h 2285053"/>
              <a:gd name="connsiteX17" fmla="*/ 0 w 3352800"/>
              <a:gd name="connsiteY17" fmla="*/ 1188228 h 2285053"/>
              <a:gd name="connsiteX18" fmla="*/ 0 w 3352800"/>
              <a:gd name="connsiteY18" fmla="*/ 594114 h 2285053"/>
              <a:gd name="connsiteX19" fmla="*/ 0 w 3352800"/>
              <a:gd name="connsiteY19" fmla="*/ 0 h 22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52800" h="2285053" fill="none" extrusionOk="0">
                <a:moveTo>
                  <a:pt x="0" y="0"/>
                </a:moveTo>
                <a:cubicBezTo>
                  <a:pt x="121292" y="-37136"/>
                  <a:pt x="398665" y="57376"/>
                  <a:pt x="525272" y="0"/>
                </a:cubicBezTo>
                <a:cubicBezTo>
                  <a:pt x="651879" y="-57376"/>
                  <a:pt x="778684" y="49948"/>
                  <a:pt x="1017016" y="0"/>
                </a:cubicBezTo>
                <a:cubicBezTo>
                  <a:pt x="1255348" y="-49948"/>
                  <a:pt x="1453993" y="9504"/>
                  <a:pt x="1609344" y="0"/>
                </a:cubicBezTo>
                <a:cubicBezTo>
                  <a:pt x="1764695" y="-9504"/>
                  <a:pt x="1982808" y="64524"/>
                  <a:pt x="2168144" y="0"/>
                </a:cubicBezTo>
                <a:cubicBezTo>
                  <a:pt x="2353480" y="-64524"/>
                  <a:pt x="2614033" y="55575"/>
                  <a:pt x="2726944" y="0"/>
                </a:cubicBezTo>
                <a:cubicBezTo>
                  <a:pt x="2839855" y="-55575"/>
                  <a:pt x="3156010" y="66151"/>
                  <a:pt x="3352800" y="0"/>
                </a:cubicBezTo>
                <a:cubicBezTo>
                  <a:pt x="3384608" y="193322"/>
                  <a:pt x="3289579" y="448919"/>
                  <a:pt x="3352800" y="594114"/>
                </a:cubicBezTo>
                <a:cubicBezTo>
                  <a:pt x="3416021" y="739309"/>
                  <a:pt x="3306606" y="870813"/>
                  <a:pt x="3352800" y="1119676"/>
                </a:cubicBezTo>
                <a:cubicBezTo>
                  <a:pt x="3398994" y="1368539"/>
                  <a:pt x="3291053" y="1453186"/>
                  <a:pt x="3352800" y="1713790"/>
                </a:cubicBezTo>
                <a:cubicBezTo>
                  <a:pt x="3414547" y="1974394"/>
                  <a:pt x="3312874" y="2102879"/>
                  <a:pt x="3352800" y="2285053"/>
                </a:cubicBezTo>
                <a:cubicBezTo>
                  <a:pt x="3147794" y="2304611"/>
                  <a:pt x="3013889" y="2278745"/>
                  <a:pt x="2760472" y="2285053"/>
                </a:cubicBezTo>
                <a:cubicBezTo>
                  <a:pt x="2507055" y="2291361"/>
                  <a:pt x="2461933" y="2281194"/>
                  <a:pt x="2168144" y="2285053"/>
                </a:cubicBezTo>
                <a:cubicBezTo>
                  <a:pt x="1874355" y="2288912"/>
                  <a:pt x="1678004" y="2241713"/>
                  <a:pt x="1542288" y="2285053"/>
                </a:cubicBezTo>
                <a:cubicBezTo>
                  <a:pt x="1406572" y="2328393"/>
                  <a:pt x="1210536" y="2235213"/>
                  <a:pt x="1017016" y="2285053"/>
                </a:cubicBezTo>
                <a:cubicBezTo>
                  <a:pt x="823496" y="2334893"/>
                  <a:pt x="393908" y="2253454"/>
                  <a:pt x="0" y="2285053"/>
                </a:cubicBezTo>
                <a:cubicBezTo>
                  <a:pt x="-42434" y="2071630"/>
                  <a:pt x="7312" y="1941763"/>
                  <a:pt x="0" y="1759491"/>
                </a:cubicBezTo>
                <a:cubicBezTo>
                  <a:pt x="-7312" y="1577219"/>
                  <a:pt x="62576" y="1303401"/>
                  <a:pt x="0" y="1188228"/>
                </a:cubicBezTo>
                <a:cubicBezTo>
                  <a:pt x="-62576" y="1073055"/>
                  <a:pt x="43776" y="829175"/>
                  <a:pt x="0" y="594114"/>
                </a:cubicBezTo>
                <a:cubicBezTo>
                  <a:pt x="-43776" y="359053"/>
                  <a:pt x="9119" y="122539"/>
                  <a:pt x="0" y="0"/>
                </a:cubicBezTo>
                <a:close/>
              </a:path>
              <a:path w="3352800" h="2285053" stroke="0" extrusionOk="0">
                <a:moveTo>
                  <a:pt x="0" y="0"/>
                </a:moveTo>
                <a:cubicBezTo>
                  <a:pt x="114673" y="-2613"/>
                  <a:pt x="392929" y="25541"/>
                  <a:pt x="525272" y="0"/>
                </a:cubicBezTo>
                <a:cubicBezTo>
                  <a:pt x="657615" y="-25541"/>
                  <a:pt x="864236" y="4191"/>
                  <a:pt x="983488" y="0"/>
                </a:cubicBezTo>
                <a:cubicBezTo>
                  <a:pt x="1102740" y="-4191"/>
                  <a:pt x="1410230" y="17066"/>
                  <a:pt x="1609344" y="0"/>
                </a:cubicBezTo>
                <a:cubicBezTo>
                  <a:pt x="1808458" y="-17066"/>
                  <a:pt x="1977495" y="37297"/>
                  <a:pt x="2134616" y="0"/>
                </a:cubicBezTo>
                <a:cubicBezTo>
                  <a:pt x="2291737" y="-37297"/>
                  <a:pt x="2481941" y="9644"/>
                  <a:pt x="2659888" y="0"/>
                </a:cubicBezTo>
                <a:cubicBezTo>
                  <a:pt x="2837835" y="-9644"/>
                  <a:pt x="3027678" y="29707"/>
                  <a:pt x="3352800" y="0"/>
                </a:cubicBezTo>
                <a:cubicBezTo>
                  <a:pt x="3408026" y="195575"/>
                  <a:pt x="3291052" y="303174"/>
                  <a:pt x="3352800" y="525562"/>
                </a:cubicBezTo>
                <a:cubicBezTo>
                  <a:pt x="3414548" y="747950"/>
                  <a:pt x="3311691" y="929899"/>
                  <a:pt x="3352800" y="1096825"/>
                </a:cubicBezTo>
                <a:cubicBezTo>
                  <a:pt x="3393909" y="1263751"/>
                  <a:pt x="3304672" y="1493377"/>
                  <a:pt x="3352800" y="1622388"/>
                </a:cubicBezTo>
                <a:cubicBezTo>
                  <a:pt x="3400928" y="1751399"/>
                  <a:pt x="3315497" y="2042559"/>
                  <a:pt x="3352800" y="2285053"/>
                </a:cubicBezTo>
                <a:cubicBezTo>
                  <a:pt x="3154493" y="2325538"/>
                  <a:pt x="3001488" y="2243195"/>
                  <a:pt x="2794000" y="2285053"/>
                </a:cubicBezTo>
                <a:cubicBezTo>
                  <a:pt x="2586512" y="2326911"/>
                  <a:pt x="2504386" y="2226237"/>
                  <a:pt x="2268728" y="2285053"/>
                </a:cubicBezTo>
                <a:cubicBezTo>
                  <a:pt x="2033070" y="2343869"/>
                  <a:pt x="1951333" y="2228716"/>
                  <a:pt x="1642872" y="2285053"/>
                </a:cubicBezTo>
                <a:cubicBezTo>
                  <a:pt x="1334411" y="2341390"/>
                  <a:pt x="1268936" y="2218828"/>
                  <a:pt x="1017016" y="2285053"/>
                </a:cubicBezTo>
                <a:cubicBezTo>
                  <a:pt x="765096" y="2351278"/>
                  <a:pt x="692058" y="2249354"/>
                  <a:pt x="525272" y="2285053"/>
                </a:cubicBezTo>
                <a:cubicBezTo>
                  <a:pt x="358486" y="2320752"/>
                  <a:pt x="186985" y="2269206"/>
                  <a:pt x="0" y="2285053"/>
                </a:cubicBezTo>
                <a:cubicBezTo>
                  <a:pt x="-71413" y="2123623"/>
                  <a:pt x="17523" y="1857859"/>
                  <a:pt x="0" y="1668089"/>
                </a:cubicBezTo>
                <a:cubicBezTo>
                  <a:pt x="-17523" y="1478319"/>
                  <a:pt x="48870" y="1368658"/>
                  <a:pt x="0" y="1165377"/>
                </a:cubicBezTo>
                <a:cubicBezTo>
                  <a:pt x="-48870" y="962096"/>
                  <a:pt x="56765" y="796336"/>
                  <a:pt x="0" y="639815"/>
                </a:cubicBezTo>
                <a:cubicBezTo>
                  <a:pt x="-56765" y="483294"/>
                  <a:pt x="39230" y="316751"/>
                  <a:pt x="0" y="0"/>
                </a:cubicBezTo>
                <a:close/>
              </a:path>
            </a:pathLst>
          </a:custGeom>
          <a:ln w="25400">
            <a:solidFill>
              <a:schemeClr val="bg1">
                <a:lumMod val="65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0" tIns="45720" rIns="0" bIns="45720" rtlCol="0">
            <a:normAutofit fontScale="2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defRPr/>
            </a:pPr>
            <a:endParaRPr lang="en-US" sz="1900" dirty="0"/>
          </a:p>
          <a:p>
            <a:pPr algn="ctr">
              <a:defRPr/>
            </a:pPr>
            <a:r>
              <a:rPr lang="en-US" sz="11200" b="1" dirty="0"/>
              <a:t>Vaping high potency THC oils and concentrates  increases the potential for addiction.</a:t>
            </a:r>
          </a:p>
          <a:p>
            <a:pPr marL="0" indent="0">
              <a:buFont typeface="Wingdings 2" panose="05020102010507070707" pitchFamily="18" charset="2"/>
              <a:buNone/>
              <a:defRPr/>
            </a:pPr>
            <a:endParaRPr lang="en-US" sz="2300" dirty="0"/>
          </a:p>
          <a:p>
            <a:pPr marL="0" indent="0">
              <a:buFont typeface="Wingdings 2" panose="05020102010507070707" pitchFamily="18" charset="2"/>
              <a:buNone/>
              <a:defRPr/>
            </a:pPr>
            <a:endParaRPr lang="en-US" sz="2300" dirty="0"/>
          </a:p>
          <a:p>
            <a:pPr marL="0" indent="0">
              <a:buFont typeface="Wingdings 2" panose="05020102010507070707" pitchFamily="18" charset="2"/>
              <a:buNone/>
              <a:defRPr/>
            </a:pPr>
            <a:endParaRPr lang="en-US" sz="2300" dirty="0"/>
          </a:p>
          <a:p>
            <a:pPr marL="0" indent="0">
              <a:buFont typeface="Wingdings 2" panose="05020102010507070707" pitchFamily="18" charset="2"/>
              <a:buNone/>
              <a:defRPr/>
            </a:pPr>
            <a:endParaRPr lang="en-US" sz="2300" dirty="0"/>
          </a:p>
          <a:p>
            <a:pPr marL="0" indent="0">
              <a:buFont typeface="Wingdings 2" panose="05020102010507070707" pitchFamily="18" charset="2"/>
              <a:buNone/>
              <a:defRPr/>
            </a:pPr>
            <a:r>
              <a:rPr lang="en-US" sz="2300" dirty="0"/>
              <a:t>		</a:t>
            </a:r>
          </a:p>
          <a:p>
            <a:pPr>
              <a:defRPr/>
            </a:pPr>
            <a:endParaRPr lang="en-US" sz="1400" dirty="0"/>
          </a:p>
        </p:txBody>
      </p:sp>
      <p:sp>
        <p:nvSpPr>
          <p:cNvPr id="9" name="Content Placeholder 1">
            <a:extLst>
              <a:ext uri="{FF2B5EF4-FFF2-40B4-BE49-F238E27FC236}">
                <a16:creationId xmlns:a16="http://schemas.microsoft.com/office/drawing/2014/main" id="{73BA8200-814E-4CF3-8887-D673A6CD788E}"/>
              </a:ext>
            </a:extLst>
          </p:cNvPr>
          <p:cNvSpPr txBox="1">
            <a:spLocks/>
          </p:cNvSpPr>
          <p:nvPr/>
        </p:nvSpPr>
        <p:spPr>
          <a:xfrm>
            <a:off x="4571999" y="2366312"/>
            <a:ext cx="3543275" cy="1721056"/>
          </a:xfrm>
          <a:custGeom>
            <a:avLst/>
            <a:gdLst>
              <a:gd name="connsiteX0" fmla="*/ 0 w 3543275"/>
              <a:gd name="connsiteY0" fmla="*/ 0 h 1721056"/>
              <a:gd name="connsiteX1" fmla="*/ 519680 w 3543275"/>
              <a:gd name="connsiteY1" fmla="*/ 0 h 1721056"/>
              <a:gd name="connsiteX2" fmla="*/ 1145659 w 3543275"/>
              <a:gd name="connsiteY2" fmla="*/ 0 h 1721056"/>
              <a:gd name="connsiteX3" fmla="*/ 1700772 w 3543275"/>
              <a:gd name="connsiteY3" fmla="*/ 0 h 1721056"/>
              <a:gd name="connsiteX4" fmla="*/ 2220452 w 3543275"/>
              <a:gd name="connsiteY4" fmla="*/ 0 h 1721056"/>
              <a:gd name="connsiteX5" fmla="*/ 2846431 w 3543275"/>
              <a:gd name="connsiteY5" fmla="*/ 0 h 1721056"/>
              <a:gd name="connsiteX6" fmla="*/ 3543275 w 3543275"/>
              <a:gd name="connsiteY6" fmla="*/ 0 h 1721056"/>
              <a:gd name="connsiteX7" fmla="*/ 3543275 w 3543275"/>
              <a:gd name="connsiteY7" fmla="*/ 573685 h 1721056"/>
              <a:gd name="connsiteX8" fmla="*/ 3543275 w 3543275"/>
              <a:gd name="connsiteY8" fmla="*/ 1112950 h 1721056"/>
              <a:gd name="connsiteX9" fmla="*/ 3543275 w 3543275"/>
              <a:gd name="connsiteY9" fmla="*/ 1721056 h 1721056"/>
              <a:gd name="connsiteX10" fmla="*/ 3023595 w 3543275"/>
              <a:gd name="connsiteY10" fmla="*/ 1721056 h 1721056"/>
              <a:gd name="connsiteX11" fmla="*/ 2539347 w 3543275"/>
              <a:gd name="connsiteY11" fmla="*/ 1721056 h 1721056"/>
              <a:gd name="connsiteX12" fmla="*/ 1913369 w 3543275"/>
              <a:gd name="connsiteY12" fmla="*/ 1721056 h 1721056"/>
              <a:gd name="connsiteX13" fmla="*/ 1393688 w 3543275"/>
              <a:gd name="connsiteY13" fmla="*/ 1721056 h 1721056"/>
              <a:gd name="connsiteX14" fmla="*/ 767710 w 3543275"/>
              <a:gd name="connsiteY14" fmla="*/ 1721056 h 1721056"/>
              <a:gd name="connsiteX15" fmla="*/ 0 w 3543275"/>
              <a:gd name="connsiteY15" fmla="*/ 1721056 h 1721056"/>
              <a:gd name="connsiteX16" fmla="*/ 0 w 3543275"/>
              <a:gd name="connsiteY16" fmla="*/ 1164581 h 1721056"/>
              <a:gd name="connsiteX17" fmla="*/ 0 w 3543275"/>
              <a:gd name="connsiteY17" fmla="*/ 573685 h 1721056"/>
              <a:gd name="connsiteX18" fmla="*/ 0 w 3543275"/>
              <a:gd name="connsiteY18" fmla="*/ 0 h 172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3275" h="1721056" fill="none" extrusionOk="0">
                <a:moveTo>
                  <a:pt x="0" y="0"/>
                </a:moveTo>
                <a:cubicBezTo>
                  <a:pt x="170799" y="-2553"/>
                  <a:pt x="268848" y="36375"/>
                  <a:pt x="519680" y="0"/>
                </a:cubicBezTo>
                <a:cubicBezTo>
                  <a:pt x="770512" y="-36375"/>
                  <a:pt x="922248" y="25083"/>
                  <a:pt x="1145659" y="0"/>
                </a:cubicBezTo>
                <a:cubicBezTo>
                  <a:pt x="1369070" y="-25083"/>
                  <a:pt x="1496116" y="26964"/>
                  <a:pt x="1700772" y="0"/>
                </a:cubicBezTo>
                <a:cubicBezTo>
                  <a:pt x="1905428" y="-26964"/>
                  <a:pt x="2039525" y="46492"/>
                  <a:pt x="2220452" y="0"/>
                </a:cubicBezTo>
                <a:cubicBezTo>
                  <a:pt x="2401379" y="-46492"/>
                  <a:pt x="2582444" y="65640"/>
                  <a:pt x="2846431" y="0"/>
                </a:cubicBezTo>
                <a:cubicBezTo>
                  <a:pt x="3110418" y="-65640"/>
                  <a:pt x="3245378" y="9206"/>
                  <a:pt x="3543275" y="0"/>
                </a:cubicBezTo>
                <a:cubicBezTo>
                  <a:pt x="3558249" y="122940"/>
                  <a:pt x="3521238" y="289038"/>
                  <a:pt x="3543275" y="573685"/>
                </a:cubicBezTo>
                <a:cubicBezTo>
                  <a:pt x="3565312" y="858332"/>
                  <a:pt x="3500673" y="989859"/>
                  <a:pt x="3543275" y="1112950"/>
                </a:cubicBezTo>
                <a:cubicBezTo>
                  <a:pt x="3585877" y="1236042"/>
                  <a:pt x="3473375" y="1468360"/>
                  <a:pt x="3543275" y="1721056"/>
                </a:cubicBezTo>
                <a:cubicBezTo>
                  <a:pt x="3430413" y="1722656"/>
                  <a:pt x="3250383" y="1671718"/>
                  <a:pt x="3023595" y="1721056"/>
                </a:cubicBezTo>
                <a:cubicBezTo>
                  <a:pt x="2796807" y="1770394"/>
                  <a:pt x="2675878" y="1680745"/>
                  <a:pt x="2539347" y="1721056"/>
                </a:cubicBezTo>
                <a:cubicBezTo>
                  <a:pt x="2402816" y="1761367"/>
                  <a:pt x="2067276" y="1663350"/>
                  <a:pt x="1913369" y="1721056"/>
                </a:cubicBezTo>
                <a:cubicBezTo>
                  <a:pt x="1759462" y="1778762"/>
                  <a:pt x="1547731" y="1719757"/>
                  <a:pt x="1393688" y="1721056"/>
                </a:cubicBezTo>
                <a:cubicBezTo>
                  <a:pt x="1239645" y="1722355"/>
                  <a:pt x="1056069" y="1693673"/>
                  <a:pt x="767710" y="1721056"/>
                </a:cubicBezTo>
                <a:cubicBezTo>
                  <a:pt x="479351" y="1748439"/>
                  <a:pt x="331062" y="1720038"/>
                  <a:pt x="0" y="1721056"/>
                </a:cubicBezTo>
                <a:cubicBezTo>
                  <a:pt x="-5753" y="1524433"/>
                  <a:pt x="3253" y="1311107"/>
                  <a:pt x="0" y="1164581"/>
                </a:cubicBezTo>
                <a:cubicBezTo>
                  <a:pt x="-3253" y="1018055"/>
                  <a:pt x="19343" y="749078"/>
                  <a:pt x="0" y="573685"/>
                </a:cubicBezTo>
                <a:cubicBezTo>
                  <a:pt x="-19343" y="398292"/>
                  <a:pt x="16672" y="221626"/>
                  <a:pt x="0" y="0"/>
                </a:cubicBezTo>
                <a:close/>
              </a:path>
              <a:path w="3543275" h="1721056" stroke="0" extrusionOk="0">
                <a:moveTo>
                  <a:pt x="0" y="0"/>
                </a:moveTo>
                <a:cubicBezTo>
                  <a:pt x="180197" y="-18459"/>
                  <a:pt x="403945" y="66246"/>
                  <a:pt x="555113" y="0"/>
                </a:cubicBezTo>
                <a:cubicBezTo>
                  <a:pt x="706281" y="-66246"/>
                  <a:pt x="807892" y="54061"/>
                  <a:pt x="1039361" y="0"/>
                </a:cubicBezTo>
                <a:cubicBezTo>
                  <a:pt x="1270830" y="-54061"/>
                  <a:pt x="1440416" y="17127"/>
                  <a:pt x="1700772" y="0"/>
                </a:cubicBezTo>
                <a:cubicBezTo>
                  <a:pt x="1961128" y="-17127"/>
                  <a:pt x="2130492" y="31643"/>
                  <a:pt x="2255885" y="0"/>
                </a:cubicBezTo>
                <a:cubicBezTo>
                  <a:pt x="2381278" y="-31643"/>
                  <a:pt x="2552420" y="63122"/>
                  <a:pt x="2810998" y="0"/>
                </a:cubicBezTo>
                <a:cubicBezTo>
                  <a:pt x="3069576" y="-63122"/>
                  <a:pt x="3377837" y="58200"/>
                  <a:pt x="3543275" y="0"/>
                </a:cubicBezTo>
                <a:cubicBezTo>
                  <a:pt x="3550550" y="183309"/>
                  <a:pt x="3539290" y="309419"/>
                  <a:pt x="3543275" y="539264"/>
                </a:cubicBezTo>
                <a:cubicBezTo>
                  <a:pt x="3547260" y="769109"/>
                  <a:pt x="3505623" y="958045"/>
                  <a:pt x="3543275" y="1112950"/>
                </a:cubicBezTo>
                <a:cubicBezTo>
                  <a:pt x="3580927" y="1267855"/>
                  <a:pt x="3487907" y="1587212"/>
                  <a:pt x="3543275" y="1721056"/>
                </a:cubicBezTo>
                <a:cubicBezTo>
                  <a:pt x="3407417" y="1778111"/>
                  <a:pt x="3153006" y="1661138"/>
                  <a:pt x="3023595" y="1721056"/>
                </a:cubicBezTo>
                <a:cubicBezTo>
                  <a:pt x="2894184" y="1780974"/>
                  <a:pt x="2608597" y="1656050"/>
                  <a:pt x="2433049" y="1721056"/>
                </a:cubicBezTo>
                <a:cubicBezTo>
                  <a:pt x="2257501" y="1786062"/>
                  <a:pt x="2098001" y="1717798"/>
                  <a:pt x="1877936" y="1721056"/>
                </a:cubicBezTo>
                <a:cubicBezTo>
                  <a:pt x="1657871" y="1724314"/>
                  <a:pt x="1466630" y="1673565"/>
                  <a:pt x="1216524" y="1721056"/>
                </a:cubicBezTo>
                <a:cubicBezTo>
                  <a:pt x="966418" y="1768547"/>
                  <a:pt x="769369" y="1650448"/>
                  <a:pt x="555113" y="1721056"/>
                </a:cubicBezTo>
                <a:cubicBezTo>
                  <a:pt x="340857" y="1791664"/>
                  <a:pt x="148131" y="1712072"/>
                  <a:pt x="0" y="1721056"/>
                </a:cubicBezTo>
                <a:cubicBezTo>
                  <a:pt x="-36873" y="1542785"/>
                  <a:pt x="14622" y="1284936"/>
                  <a:pt x="0" y="1147371"/>
                </a:cubicBezTo>
                <a:cubicBezTo>
                  <a:pt x="-14622" y="1009806"/>
                  <a:pt x="28561" y="732154"/>
                  <a:pt x="0" y="590896"/>
                </a:cubicBezTo>
                <a:cubicBezTo>
                  <a:pt x="-28561" y="449638"/>
                  <a:pt x="16341" y="146491"/>
                  <a:pt x="0" y="0"/>
                </a:cubicBezTo>
                <a:close/>
              </a:path>
            </a:pathLst>
          </a:custGeom>
          <a:ln w="25400">
            <a:solidFill>
              <a:schemeClr val="bg1">
                <a:lumMod val="65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0" tIns="45720" rIns="0" bIns="45720" rtlCol="0">
            <a:normAutofit fontScale="2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defRPr/>
            </a:pPr>
            <a:endParaRPr lang="en-US" sz="1600" dirty="0"/>
          </a:p>
          <a:p>
            <a:pPr algn="ctr">
              <a:defRPr/>
            </a:pPr>
            <a:r>
              <a:rPr lang="en-US" sz="9600" b="1" dirty="0"/>
              <a:t>Devices used to vape THC can contain dangerous chemicals and metal particles from the device itself.</a:t>
            </a:r>
          </a:p>
          <a:p>
            <a:pPr algn="ctr">
              <a:defRPr/>
            </a:pPr>
            <a:endParaRPr lang="en-US" sz="11200" dirty="0"/>
          </a:p>
          <a:p>
            <a:pPr marL="0" indent="0" algn="ctr">
              <a:buNone/>
              <a:defRPr/>
            </a:pPr>
            <a:r>
              <a:rPr lang="en-US" sz="4800" dirty="0"/>
              <a:t>	Pediatric Child Health Journal 2020</a:t>
            </a:r>
          </a:p>
          <a:p>
            <a:pPr marL="0" indent="0" algn="ctr">
              <a:buFont typeface="Wingdings 2" panose="05020102010507070707" pitchFamily="18" charset="2"/>
              <a:buNone/>
              <a:defRPr/>
            </a:pPr>
            <a:endParaRPr lang="en-US" sz="11200" dirty="0"/>
          </a:p>
          <a:p>
            <a:pPr marL="0" indent="0">
              <a:buFont typeface="Wingdings 2" panose="05020102010507070707" pitchFamily="18" charset="2"/>
              <a:buNone/>
              <a:defRPr/>
            </a:pPr>
            <a:endParaRPr lang="en-US" sz="2300" dirty="0">
              <a:solidFill>
                <a:schemeClr val="tx1"/>
              </a:solidFill>
            </a:endParaRPr>
          </a:p>
          <a:p>
            <a:pPr marL="0" indent="0">
              <a:buFont typeface="Wingdings 2" panose="05020102010507070707" pitchFamily="18" charset="2"/>
              <a:buNone/>
              <a:defRPr/>
            </a:pPr>
            <a:r>
              <a:rPr lang="en-US" sz="2300" dirty="0">
                <a:solidFill>
                  <a:schemeClr val="tx1"/>
                </a:solidFill>
              </a:rPr>
              <a:t>	</a:t>
            </a:r>
          </a:p>
          <a:p>
            <a:pPr>
              <a:defRPr/>
            </a:pPr>
            <a:endParaRPr lang="en-US" sz="1400" dirty="0">
              <a:solidFill>
                <a:schemeClr val="tx1"/>
              </a:solidFill>
            </a:endParaRPr>
          </a:p>
          <a:p>
            <a:pPr>
              <a:defRPr/>
            </a:pPr>
            <a:endParaRPr lang="en-US" sz="1400" dirty="0"/>
          </a:p>
        </p:txBody>
      </p:sp>
      <p:sp>
        <p:nvSpPr>
          <p:cNvPr id="14" name="Frame 13">
            <a:extLst>
              <a:ext uri="{FF2B5EF4-FFF2-40B4-BE49-F238E27FC236}">
                <a16:creationId xmlns:a16="http://schemas.microsoft.com/office/drawing/2014/main" id="{743CA231-6066-D161-C871-D72E9D7C4161}"/>
              </a:ext>
            </a:extLst>
          </p:cNvPr>
          <p:cNvSpPr/>
          <p:nvPr/>
        </p:nvSpPr>
        <p:spPr>
          <a:xfrm>
            <a:off x="304800" y="228600"/>
            <a:ext cx="8458200" cy="1819821"/>
          </a:xfrm>
          <a:prstGeom prst="fra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EEAD3F7B-DD5D-2D54-AB69-FDAC0E4E1B9A}"/>
              </a:ext>
            </a:extLst>
          </p:cNvPr>
          <p:cNvSpPr txBox="1"/>
          <p:nvPr/>
        </p:nvSpPr>
        <p:spPr>
          <a:xfrm>
            <a:off x="457200" y="542504"/>
            <a:ext cx="8229600" cy="1600438"/>
          </a:xfrm>
          <a:prstGeom prst="rect">
            <a:avLst/>
          </a:prstGeom>
          <a:noFill/>
        </p:spPr>
        <p:txBody>
          <a:bodyPr wrap="square" rtlCol="0">
            <a:spAutoFit/>
          </a:bodyPr>
          <a:lstStyle/>
          <a:p>
            <a:pPr algn="ctr"/>
            <a:r>
              <a:rPr lang="en-US" sz="4000" b="1" dirty="0">
                <a:solidFill>
                  <a:schemeClr val="tx1"/>
                </a:solidFill>
                <a:latin typeface="+mn-lt"/>
              </a:rPr>
              <a:t>Is Vaping Marijuana </a:t>
            </a:r>
            <a:r>
              <a:rPr lang="en-US" sz="3600" b="1" dirty="0">
                <a:solidFill>
                  <a:schemeClr val="tx1"/>
                </a:solidFill>
                <a:latin typeface="+mn-lt"/>
              </a:rPr>
              <a:t>(Cannabis/THC) </a:t>
            </a:r>
            <a:endParaRPr lang="en-US" sz="4000" b="1" dirty="0">
              <a:solidFill>
                <a:schemeClr val="tx1"/>
              </a:solidFill>
              <a:latin typeface="+mn-lt"/>
            </a:endParaRPr>
          </a:p>
          <a:p>
            <a:pPr algn="ctr"/>
            <a:r>
              <a:rPr lang="en-US" sz="4000" b="1" dirty="0">
                <a:solidFill>
                  <a:schemeClr val="tx1"/>
                </a:solidFill>
                <a:latin typeface="+mn-lt"/>
              </a:rPr>
              <a:t>Safer Than Smoking It?</a:t>
            </a:r>
            <a:endParaRPr lang="en-US" sz="4000"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8BAB7D-B72C-4F98-B16F-A23D72D67379}"/>
              </a:ext>
            </a:extLst>
          </p:cNvPr>
          <p:cNvSpPr>
            <a:spLocks noGrp="1"/>
          </p:cNvSpPr>
          <p:nvPr>
            <p:ph type="title"/>
          </p:nvPr>
        </p:nvSpPr>
        <p:spPr>
          <a:xfrm>
            <a:off x="609600" y="304800"/>
            <a:ext cx="8153400" cy="1600200"/>
          </a:xfrm>
        </p:spPr>
        <p:txBody>
          <a:bodyPr anchor="ctr">
            <a:normAutofit/>
          </a:bodyPr>
          <a:lstStyle/>
          <a:p>
            <a:pPr algn="ctr">
              <a:defRPr/>
            </a:pPr>
            <a:r>
              <a:rPr lang="en-US" b="1" dirty="0">
                <a:solidFill>
                  <a:schemeClr val="tx1"/>
                </a:solidFill>
                <a:latin typeface="Calibri" panose="020F0502020204030204" pitchFamily="34" charset="0"/>
                <a:cs typeface="Calibri" panose="020F0502020204030204" pitchFamily="34" charset="0"/>
              </a:rPr>
              <a:t>The Dangers of  Marijuana </a:t>
            </a:r>
            <a:r>
              <a:rPr lang="en-US" sz="4000" b="1" dirty="0">
                <a:solidFill>
                  <a:schemeClr val="tx1"/>
                </a:solidFill>
                <a:latin typeface="Calibri" panose="020F0502020204030204" pitchFamily="34" charset="0"/>
                <a:cs typeface="Calibri" panose="020F0502020204030204" pitchFamily="34" charset="0"/>
              </a:rPr>
              <a:t>(Cannabis/THC) </a:t>
            </a:r>
            <a:r>
              <a:rPr lang="en-US" b="1" dirty="0">
                <a:solidFill>
                  <a:schemeClr val="tx1"/>
                </a:solidFill>
                <a:latin typeface="Calibri" panose="020F0502020204030204" pitchFamily="34" charset="0"/>
                <a:cs typeface="Calibri" panose="020F0502020204030204" pitchFamily="34" charset="0"/>
              </a:rPr>
              <a:t>Edibles/Drinks</a:t>
            </a:r>
          </a:p>
        </p:txBody>
      </p:sp>
      <p:sp>
        <p:nvSpPr>
          <p:cNvPr id="21506" name="Content Placeholder 1">
            <a:extLst>
              <a:ext uri="{FF2B5EF4-FFF2-40B4-BE49-F238E27FC236}">
                <a16:creationId xmlns:a16="http://schemas.microsoft.com/office/drawing/2014/main" id="{FCD88D3C-3395-47C5-B4E2-CCAEF510D954}"/>
              </a:ext>
            </a:extLst>
          </p:cNvPr>
          <p:cNvSpPr>
            <a:spLocks noGrp="1"/>
          </p:cNvSpPr>
          <p:nvPr>
            <p:ph idx="1"/>
          </p:nvPr>
        </p:nvSpPr>
        <p:spPr>
          <a:xfrm>
            <a:off x="457200" y="2057400"/>
            <a:ext cx="8153400" cy="4194704"/>
          </a:xfrm>
        </p:spPr>
        <p:txBody>
          <a:bodyPr anchor="ctr">
            <a:normAutofit/>
          </a:bodyPr>
          <a:lstStyle/>
          <a:p>
            <a:pPr marL="0" indent="0">
              <a:buNone/>
            </a:pPr>
            <a:r>
              <a:rPr lang="en-US" altLang="en-US" sz="2400" dirty="0"/>
              <a:t>Marijuana </a:t>
            </a:r>
            <a:r>
              <a:rPr lang="en-US" altLang="en-US" sz="2400" b="1" dirty="0"/>
              <a:t>edibles </a:t>
            </a:r>
            <a:r>
              <a:rPr lang="en-US" altLang="en-US" sz="2400" dirty="0"/>
              <a:t>are foods (e.g. cookies, candy bars, brownies, etc.) or drinks which can have high and unpredictable levels of THC.</a:t>
            </a:r>
          </a:p>
          <a:p>
            <a:pPr marL="0" indent="0">
              <a:buNone/>
            </a:pPr>
            <a:r>
              <a:rPr lang="en-US" altLang="en-US" sz="2400" dirty="0"/>
              <a:t>When marijuana edibles/drinks are used, the effects are often delayed. </a:t>
            </a:r>
          </a:p>
          <a:p>
            <a:pPr marL="0" indent="0">
              <a:buNone/>
            </a:pPr>
            <a:r>
              <a:rPr lang="en-US" altLang="en-US" sz="2400" dirty="0"/>
              <a:t>The strongest effects of edibles may not be felt for several hours after the edible is eaten.  When using THC drinks, the effects may not be felt for up to 45 minutes.</a:t>
            </a:r>
          </a:p>
          <a:p>
            <a:pPr marL="0" indent="0">
              <a:buNone/>
            </a:pPr>
            <a:r>
              <a:rPr lang="en-US" altLang="en-US" sz="2400" dirty="0"/>
              <a:t>Given delayed effects, someone may eat or drink more to “get high”, leading to dangerous </a:t>
            </a:r>
            <a:r>
              <a:rPr lang="en-US" altLang="en-US" sz="2400" b="1" dirty="0"/>
              <a:t>overdosing</a:t>
            </a:r>
            <a:r>
              <a:rPr lang="en-US" altLang="en-US" sz="2400" dirty="0"/>
              <a:t>.</a:t>
            </a:r>
            <a:endParaRPr lang="en-US" altLang="en-US" dirty="0"/>
          </a:p>
          <a:p>
            <a:pPr marL="384048" lvl="2" indent="0" algn="r">
              <a:buNone/>
            </a:pPr>
            <a:r>
              <a:rPr lang="en-US" altLang="en-US" sz="1600" dirty="0"/>
              <a:t>Healthychildren.org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50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50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B7272E-90CE-4B07-81CC-E59AA04A8A0E}"/>
              </a:ext>
            </a:extLst>
          </p:cNvPr>
          <p:cNvSpPr>
            <a:spLocks noGrp="1"/>
          </p:cNvSpPr>
          <p:nvPr>
            <p:ph type="title"/>
          </p:nvPr>
        </p:nvSpPr>
        <p:spPr>
          <a:xfrm>
            <a:off x="369277" y="457200"/>
            <a:ext cx="8165123" cy="1219200"/>
          </a:xfrm>
          <a:solidFill>
            <a:schemeClr val="accent2">
              <a:lumMod val="20000"/>
              <a:lumOff val="80000"/>
            </a:schemeClr>
          </a:solidFill>
          <a:ln w="76200">
            <a:solidFill>
              <a:schemeClr val="tx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chor="ctr">
            <a:normAutofit/>
          </a:bodyPr>
          <a:lstStyle/>
          <a:p>
            <a:pPr algn="ctr">
              <a:defRPr/>
            </a:pPr>
            <a:r>
              <a:rPr lang="en-US" sz="4400" b="1" dirty="0">
                <a:solidFill>
                  <a:schemeClr val="tx2"/>
                </a:solidFill>
                <a:latin typeface="Calibri" panose="020F0502020204030204" pitchFamily="34" charset="0"/>
                <a:cs typeface="Calibri" panose="020F0502020204030204" pitchFamily="34" charset="0"/>
              </a:rPr>
              <a:t>What is Marijuana?</a:t>
            </a:r>
          </a:p>
        </p:txBody>
      </p:sp>
      <p:sp>
        <p:nvSpPr>
          <p:cNvPr id="9218" name="Content Placeholder 1">
            <a:extLst>
              <a:ext uri="{FF2B5EF4-FFF2-40B4-BE49-F238E27FC236}">
                <a16:creationId xmlns:a16="http://schemas.microsoft.com/office/drawing/2014/main" id="{B9D8E753-A250-4F9E-B082-122E92233A00}"/>
              </a:ext>
            </a:extLst>
          </p:cNvPr>
          <p:cNvSpPr>
            <a:spLocks noGrp="1"/>
          </p:cNvSpPr>
          <p:nvPr>
            <p:ph idx="1"/>
          </p:nvPr>
        </p:nvSpPr>
        <p:spPr>
          <a:xfrm>
            <a:off x="369277" y="1676400"/>
            <a:ext cx="8405446" cy="4619625"/>
          </a:xfrm>
        </p:spPr>
        <p:txBody>
          <a:bodyPr anchor="ctr">
            <a:normAutofit/>
          </a:bodyPr>
          <a:lstStyle/>
          <a:p>
            <a:pPr marL="0" indent="0" algn="ctr">
              <a:spcBef>
                <a:spcPts val="0"/>
              </a:spcBef>
              <a:spcAft>
                <a:spcPts val="0"/>
              </a:spcAft>
              <a:buNone/>
            </a:pPr>
            <a:r>
              <a:rPr lang="en-US" altLang="en-US" sz="3200" dirty="0">
                <a:latin typeface="Calibri" panose="020F0502020204030204" pitchFamily="34" charset="0"/>
                <a:cs typeface="Calibri" panose="020F0502020204030204" pitchFamily="34" charset="0"/>
              </a:rPr>
              <a:t>Also called </a:t>
            </a:r>
            <a:r>
              <a:rPr lang="en-US" altLang="en-US" sz="3200" b="1" i="1" dirty="0">
                <a:latin typeface="Calibri" panose="020F0502020204030204" pitchFamily="34" charset="0"/>
                <a:cs typeface="Calibri" panose="020F0502020204030204" pitchFamily="34" charset="0"/>
              </a:rPr>
              <a:t>cannabis, THC, dabbing, shatter, sparking up, weed, pot, 420</a:t>
            </a:r>
          </a:p>
          <a:p>
            <a:pPr marL="0" indent="0" algn="ctr">
              <a:spcBef>
                <a:spcPts val="0"/>
              </a:spcBef>
              <a:spcAft>
                <a:spcPts val="0"/>
              </a:spcAft>
              <a:buNone/>
            </a:pPr>
            <a:endParaRPr lang="en-US" altLang="en-US" sz="3200" dirty="0">
              <a:latin typeface="Calibri" panose="020F0502020204030204" pitchFamily="34" charset="0"/>
              <a:cs typeface="Calibri" panose="020F0502020204030204" pitchFamily="34" charset="0"/>
            </a:endParaRPr>
          </a:p>
          <a:p>
            <a:pPr marL="0" indent="0" algn="ctr">
              <a:lnSpc>
                <a:spcPct val="100000"/>
              </a:lnSpc>
              <a:spcBef>
                <a:spcPts val="0"/>
              </a:spcBef>
              <a:spcAft>
                <a:spcPts val="0"/>
              </a:spcAft>
              <a:buNone/>
            </a:pPr>
            <a:r>
              <a:rPr lang="en-US" altLang="en-US" sz="3200" dirty="0">
                <a:latin typeface="Calibri" panose="020F0502020204030204" pitchFamily="34" charset="0"/>
                <a:cs typeface="Calibri" panose="020F0502020204030204" pitchFamily="34" charset="0"/>
              </a:rPr>
              <a:t>A mixture of the dried and shredded leaves, stems, seeds, and flowers of the cannabis plant</a:t>
            </a:r>
          </a:p>
          <a:p>
            <a:pPr marL="0" indent="0" algn="ctr">
              <a:lnSpc>
                <a:spcPct val="100000"/>
              </a:lnSpc>
              <a:spcBef>
                <a:spcPts val="0"/>
              </a:spcBef>
              <a:spcAft>
                <a:spcPts val="0"/>
              </a:spcAft>
              <a:buNone/>
            </a:pPr>
            <a:endParaRPr lang="en-US" altLang="en-US" sz="3200" dirty="0">
              <a:latin typeface="Calibri" panose="020F0502020204030204" pitchFamily="34" charset="0"/>
              <a:cs typeface="Calibri" panose="020F0502020204030204" pitchFamily="34" charset="0"/>
            </a:endParaRPr>
          </a:p>
          <a:p>
            <a:pPr marL="0" indent="0" algn="ctr">
              <a:lnSpc>
                <a:spcPct val="100000"/>
              </a:lnSpc>
              <a:spcBef>
                <a:spcPts val="0"/>
              </a:spcBef>
              <a:spcAft>
                <a:spcPts val="0"/>
              </a:spcAft>
              <a:buNone/>
            </a:pPr>
            <a:r>
              <a:rPr lang="en-US" altLang="en-US" sz="3200" dirty="0">
                <a:latin typeface="Calibri" panose="020F0502020204030204" pitchFamily="34" charset="0"/>
                <a:cs typeface="Calibri" panose="020F0502020204030204" pitchFamily="34" charset="0"/>
              </a:rPr>
              <a:t>Has a chemical in it called </a:t>
            </a:r>
          </a:p>
          <a:p>
            <a:pPr marL="0" indent="0" algn="ctr">
              <a:lnSpc>
                <a:spcPct val="100000"/>
              </a:lnSpc>
              <a:spcBef>
                <a:spcPts val="0"/>
              </a:spcBef>
              <a:spcAft>
                <a:spcPts val="0"/>
              </a:spcAft>
              <a:buNone/>
            </a:pPr>
            <a:r>
              <a:rPr lang="en-US" altLang="en-US" sz="3200" dirty="0">
                <a:latin typeface="Calibri" panose="020F0502020204030204" pitchFamily="34" charset="0"/>
                <a:cs typeface="Calibri" panose="020F0502020204030204" pitchFamily="34" charset="0"/>
              </a:rPr>
              <a:t>delta-9-</a:t>
            </a:r>
            <a:r>
              <a:rPr lang="en-US" altLang="en-US" sz="3200" b="1" dirty="0">
                <a:latin typeface="Calibri" panose="020F0502020204030204" pitchFamily="34" charset="0"/>
                <a:cs typeface="Calibri" panose="020F0502020204030204" pitchFamily="34" charset="0"/>
              </a:rPr>
              <a:t>tetrahydrocannabinol (THC),</a:t>
            </a:r>
          </a:p>
          <a:p>
            <a:pPr marL="0" indent="0" algn="ctr">
              <a:lnSpc>
                <a:spcPct val="100000"/>
              </a:lnSpc>
              <a:spcBef>
                <a:spcPts val="0"/>
              </a:spcBef>
              <a:spcAft>
                <a:spcPts val="0"/>
              </a:spcAft>
              <a:buNone/>
            </a:pPr>
            <a:r>
              <a:rPr lang="en-US" altLang="en-US" sz="3200" dirty="0">
                <a:latin typeface="Calibri" panose="020F0502020204030204" pitchFamily="34" charset="0"/>
                <a:cs typeface="Calibri" panose="020F0502020204030204" pitchFamily="34" charset="0"/>
              </a:rPr>
              <a:t>the main addictive ingredient</a:t>
            </a:r>
            <a:r>
              <a:rPr lang="en-US" altLang="en-US" sz="800" dirty="0"/>
              <a:t> </a:t>
            </a:r>
          </a:p>
        </p:txBody>
      </p:sp>
      <p:sp>
        <p:nvSpPr>
          <p:cNvPr id="4" name="TextBox 3">
            <a:extLst>
              <a:ext uri="{FF2B5EF4-FFF2-40B4-BE49-F238E27FC236}">
                <a16:creationId xmlns:a16="http://schemas.microsoft.com/office/drawing/2014/main" id="{63DA4E47-A637-8242-7E89-4B3B050BB386}"/>
              </a:ext>
            </a:extLst>
          </p:cNvPr>
          <p:cNvSpPr txBox="1"/>
          <p:nvPr/>
        </p:nvSpPr>
        <p:spPr>
          <a:xfrm>
            <a:off x="4038600" y="5943600"/>
            <a:ext cx="5105400" cy="738664"/>
          </a:xfrm>
          <a:prstGeom prst="rect">
            <a:avLst/>
          </a:prstGeom>
          <a:noFill/>
        </p:spPr>
        <p:txBody>
          <a:bodyPr wrap="square" rtlCol="0">
            <a:spAutoFit/>
          </a:bodyPr>
          <a:lstStyle/>
          <a:p>
            <a:r>
              <a:rPr lang="en-US" altLang="en-US" dirty="0"/>
              <a:t> 			      </a:t>
            </a:r>
          </a:p>
          <a:p>
            <a:endParaRPr lang="en-US" altLang="en-US" sz="1200" dirty="0"/>
          </a:p>
          <a:p>
            <a:r>
              <a:rPr lang="en-US" altLang="en-US" sz="1200" dirty="0"/>
              <a:t>				Centers for Disease Control and Prevention (CDC)</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B1334F52-E370-4D00-9E7C-91A67EF33288}"/>
              </a:ext>
            </a:extLst>
          </p:cNvPr>
          <p:cNvSpPr>
            <a:spLocks noGrp="1"/>
          </p:cNvSpPr>
          <p:nvPr>
            <p:ph type="title"/>
          </p:nvPr>
        </p:nvSpPr>
        <p:spPr>
          <a:xfrm>
            <a:off x="228601" y="605896"/>
            <a:ext cx="2577116" cy="3813704"/>
          </a:xfrm>
        </p:spPr>
        <p:txBody>
          <a:bodyPr anchor="ctr">
            <a:normAutofit/>
          </a:bodyPr>
          <a:lstStyle/>
          <a:p>
            <a:pPr>
              <a:defRPr/>
            </a:pPr>
            <a:r>
              <a:rPr lang="en-US" sz="3600" b="1" dirty="0">
                <a:solidFill>
                  <a:srgbClr val="FFFFFF"/>
                </a:solidFill>
                <a:latin typeface="Calibri" panose="020F0502020204030204" pitchFamily="34" charset="0"/>
                <a:cs typeface="Calibri" panose="020F0502020204030204" pitchFamily="34" charset="0"/>
              </a:rPr>
              <a:t>The </a:t>
            </a:r>
            <a:br>
              <a:rPr lang="en-US" sz="3600" b="1" dirty="0">
                <a:solidFill>
                  <a:srgbClr val="FFFFFF"/>
                </a:solidFill>
                <a:latin typeface="Calibri" panose="020F0502020204030204" pitchFamily="34" charset="0"/>
                <a:cs typeface="Calibri" panose="020F0502020204030204" pitchFamily="34" charset="0"/>
              </a:rPr>
            </a:br>
            <a:r>
              <a:rPr lang="en-US" sz="3600" b="1" dirty="0">
                <a:solidFill>
                  <a:srgbClr val="FFFFFF"/>
                </a:solidFill>
                <a:latin typeface="Calibri" panose="020F0502020204030204" pitchFamily="34" charset="0"/>
                <a:cs typeface="Calibri" panose="020F0502020204030204" pitchFamily="34" charset="0"/>
              </a:rPr>
              <a:t>Dangers of  Marijuana </a:t>
            </a:r>
            <a:r>
              <a:rPr lang="en-US" sz="2400" b="1" dirty="0">
                <a:solidFill>
                  <a:srgbClr val="FFFFFF"/>
                </a:solidFill>
                <a:latin typeface="Calibri" panose="020F0502020204030204" pitchFamily="34" charset="0"/>
                <a:cs typeface="Calibri" panose="020F0502020204030204" pitchFamily="34" charset="0"/>
              </a:rPr>
              <a:t>(Cannabis/THC)  </a:t>
            </a:r>
            <a:r>
              <a:rPr lang="en-US" sz="3600" b="1" dirty="0">
                <a:solidFill>
                  <a:srgbClr val="FFFFFF"/>
                </a:solidFill>
                <a:latin typeface="Calibri" panose="020F0502020204030204" pitchFamily="34" charset="0"/>
                <a:cs typeface="Calibri" panose="020F0502020204030204" pitchFamily="34" charset="0"/>
              </a:rPr>
              <a:t>Edibles/ Drinks</a:t>
            </a:r>
          </a:p>
        </p:txBody>
      </p:sp>
      <p:sp>
        <p:nvSpPr>
          <p:cNvPr id="2" name="Content Placeholder 1">
            <a:extLst>
              <a:ext uri="{FF2B5EF4-FFF2-40B4-BE49-F238E27FC236}">
                <a16:creationId xmlns:a16="http://schemas.microsoft.com/office/drawing/2014/main" id="{A12FC565-80CD-46CA-953E-3FE4A1B5A1E5}"/>
              </a:ext>
            </a:extLst>
          </p:cNvPr>
          <p:cNvSpPr>
            <a:spLocks noGrp="1"/>
          </p:cNvSpPr>
          <p:nvPr>
            <p:ph idx="1"/>
          </p:nvPr>
        </p:nvSpPr>
        <p:spPr>
          <a:xfrm>
            <a:off x="399121" y="436602"/>
            <a:ext cx="8345758" cy="5794904"/>
          </a:xfrm>
        </p:spPr>
        <p:txBody>
          <a:bodyPr>
            <a:normAutofit/>
          </a:bodyPr>
          <a:lstStyle/>
          <a:p>
            <a:pPr marL="0" indent="0" algn="ctr">
              <a:buFont typeface="Wingdings 2" panose="05020102010507070707" pitchFamily="18" charset="2"/>
              <a:buNone/>
              <a:defRPr/>
            </a:pPr>
            <a:r>
              <a:rPr lang="en-US" sz="3600" b="1" dirty="0">
                <a:solidFill>
                  <a:schemeClr val="tx1"/>
                </a:solidFill>
              </a:rPr>
              <a:t>Consuming Edibles/Drinks Can Result in Overdose Effects That Include:</a:t>
            </a:r>
          </a:p>
          <a:p>
            <a:pPr marL="0" indent="0">
              <a:buFont typeface="Wingdings 2" panose="05020102010507070707" pitchFamily="18" charset="2"/>
              <a:buNone/>
              <a:defRPr/>
            </a:pPr>
            <a:endParaRPr lang="en-US" sz="1200" dirty="0">
              <a:solidFill>
                <a:schemeClr val="tx1"/>
              </a:solidFill>
            </a:endParaRPr>
          </a:p>
          <a:p>
            <a:pPr marL="201168" lvl="1" indent="0">
              <a:buNone/>
              <a:defRPr/>
            </a:pPr>
            <a:r>
              <a:rPr lang="en-US" sz="3200" dirty="0">
                <a:solidFill>
                  <a:schemeClr val="tx1"/>
                </a:solidFill>
              </a:rPr>
              <a:t>Intoxication/altered perception </a:t>
            </a:r>
          </a:p>
          <a:p>
            <a:pPr marL="201168" lvl="1" indent="0">
              <a:buNone/>
              <a:defRPr/>
            </a:pPr>
            <a:r>
              <a:rPr lang="en-US" sz="3200" dirty="0">
                <a:solidFill>
                  <a:schemeClr val="tx1"/>
                </a:solidFill>
              </a:rPr>
              <a:t>Anxiety/panic/paranoia</a:t>
            </a:r>
          </a:p>
          <a:p>
            <a:pPr marL="201168" lvl="1" indent="0">
              <a:buNone/>
              <a:defRPr/>
            </a:pPr>
            <a:r>
              <a:rPr lang="en-US" sz="3200" dirty="0">
                <a:solidFill>
                  <a:schemeClr val="tx1"/>
                </a:solidFill>
              </a:rPr>
              <a:t>Dizziness/weakness</a:t>
            </a:r>
          </a:p>
          <a:p>
            <a:pPr marL="201168" lvl="1" indent="0">
              <a:buNone/>
              <a:defRPr/>
            </a:pPr>
            <a:r>
              <a:rPr lang="en-US" sz="3200" dirty="0">
                <a:solidFill>
                  <a:schemeClr val="tx1"/>
                </a:solidFill>
              </a:rPr>
              <a:t>Slurred speech</a:t>
            </a:r>
          </a:p>
          <a:p>
            <a:pPr marL="201168" lvl="1" indent="0">
              <a:buNone/>
              <a:defRPr/>
            </a:pPr>
            <a:r>
              <a:rPr lang="en-US" sz="3200" dirty="0">
                <a:solidFill>
                  <a:schemeClr val="tx1"/>
                </a:solidFill>
              </a:rPr>
              <a:t>Poor coordination </a:t>
            </a:r>
          </a:p>
          <a:p>
            <a:pPr marL="201168" lvl="1" indent="0">
              <a:buNone/>
              <a:defRPr/>
            </a:pPr>
            <a:r>
              <a:rPr lang="en-US" sz="3200" dirty="0">
                <a:solidFill>
                  <a:schemeClr val="tx1"/>
                </a:solidFill>
              </a:rPr>
              <a:t>Increased heart rate/breathing problems</a:t>
            </a:r>
          </a:p>
          <a:p>
            <a:pPr marL="201168" lvl="1" indent="0">
              <a:buNone/>
              <a:defRPr/>
            </a:pPr>
            <a:r>
              <a:rPr lang="en-US" sz="3200" dirty="0">
                <a:solidFill>
                  <a:schemeClr val="tx1"/>
                </a:solidFill>
              </a:rPr>
              <a:t>Uncontrolled vomiting</a:t>
            </a:r>
            <a:endParaRPr lang="en-US" sz="1600" dirty="0">
              <a:solidFill>
                <a:srgbClr val="FFFFFF"/>
              </a:solidFill>
            </a:endParaRPr>
          </a:p>
        </p:txBody>
      </p:sp>
      <p:pic>
        <p:nvPicPr>
          <p:cNvPr id="1026" name="Picture 2" descr="Emergency Room Visit, From an ER Doctor ...">
            <a:extLst>
              <a:ext uri="{FF2B5EF4-FFF2-40B4-BE49-F238E27FC236}">
                <a16:creationId xmlns:a16="http://schemas.microsoft.com/office/drawing/2014/main" id="{9ECD630B-12D4-E991-C632-916B570CEB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415" y="2286000"/>
            <a:ext cx="2362201" cy="17693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2B3318D-3647-1D4A-68E4-18EAAE9156CE}"/>
              </a:ext>
            </a:extLst>
          </p:cNvPr>
          <p:cNvSpPr txBox="1"/>
          <p:nvPr/>
        </p:nvSpPr>
        <p:spPr>
          <a:xfrm>
            <a:off x="6553200" y="5867400"/>
            <a:ext cx="2362200" cy="553998"/>
          </a:xfrm>
          <a:prstGeom prst="rect">
            <a:avLst/>
          </a:prstGeom>
          <a:noFill/>
        </p:spPr>
        <p:txBody>
          <a:bodyPr wrap="square" rtlCol="0">
            <a:spAutoFit/>
          </a:bodyPr>
          <a:lstStyle/>
          <a:p>
            <a:r>
              <a:rPr lang="en-US" altLang="en-US" sz="1200" dirty="0"/>
              <a:t>         Healthychildren.org</a:t>
            </a:r>
          </a:p>
          <a:p>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F654AF-F652-4005-9D0A-F26C4BC76002}"/>
              </a:ext>
            </a:extLst>
          </p:cNvPr>
          <p:cNvSpPr>
            <a:spLocks noGrp="1"/>
          </p:cNvSpPr>
          <p:nvPr>
            <p:ph type="title"/>
          </p:nvPr>
        </p:nvSpPr>
        <p:spPr>
          <a:xfrm>
            <a:off x="1600200" y="828675"/>
            <a:ext cx="7696200" cy="819150"/>
          </a:xfrm>
        </p:spPr>
        <p:txBody>
          <a:bodyPr>
            <a:normAutofit fontScale="90000"/>
          </a:bodyPr>
          <a:lstStyle/>
          <a:p>
            <a:pPr algn="ctr">
              <a:defRPr/>
            </a:pPr>
            <a:br>
              <a:rPr sz="5400" b="1" dirty="0"/>
            </a:br>
            <a:br>
              <a:rPr sz="5400" b="1" dirty="0">
                <a:latin typeface="+mn-lt"/>
              </a:rPr>
            </a:br>
            <a:r>
              <a:rPr lang="en-US" sz="5400" b="1" dirty="0">
                <a:latin typeface="+mn-lt"/>
              </a:rPr>
              <a:t>  </a:t>
            </a:r>
            <a:r>
              <a:rPr sz="4400" b="1" dirty="0">
                <a:solidFill>
                  <a:schemeClr val="tx1">
                    <a:lumMod val="95000"/>
                    <a:lumOff val="5000"/>
                  </a:schemeClr>
                </a:solidFill>
                <a:latin typeface="+mn-lt"/>
              </a:rPr>
              <a:t>Marijuana</a:t>
            </a:r>
            <a:r>
              <a:rPr lang="en-US" sz="4400" b="1" dirty="0">
                <a:solidFill>
                  <a:schemeClr val="tx1">
                    <a:lumMod val="95000"/>
                    <a:lumOff val="5000"/>
                  </a:schemeClr>
                </a:solidFill>
                <a:latin typeface="+mn-lt"/>
              </a:rPr>
              <a:t> (Cannabis/THC)</a:t>
            </a:r>
            <a:r>
              <a:rPr sz="4400" b="1" dirty="0">
                <a:solidFill>
                  <a:schemeClr val="tx1">
                    <a:lumMod val="95000"/>
                    <a:lumOff val="5000"/>
                  </a:schemeClr>
                </a:solidFill>
                <a:latin typeface="+mn-lt"/>
              </a:rPr>
              <a:t> </a:t>
            </a:r>
            <a:br>
              <a:rPr lang="en-US" sz="4400" b="1" dirty="0">
                <a:solidFill>
                  <a:schemeClr val="tx1">
                    <a:lumMod val="95000"/>
                    <a:lumOff val="5000"/>
                  </a:schemeClr>
                </a:solidFill>
                <a:latin typeface="+mn-lt"/>
              </a:rPr>
            </a:br>
            <a:r>
              <a:rPr lang="en-US" sz="4400" b="1" dirty="0">
                <a:solidFill>
                  <a:schemeClr val="tx1">
                    <a:lumMod val="95000"/>
                    <a:lumOff val="5000"/>
                  </a:schemeClr>
                </a:solidFill>
                <a:latin typeface="+mn-lt"/>
              </a:rPr>
              <a:t>   A</a:t>
            </a:r>
            <a:r>
              <a:rPr sz="4400" b="1" dirty="0">
                <a:solidFill>
                  <a:schemeClr val="tx1">
                    <a:lumMod val="95000"/>
                    <a:lumOff val="5000"/>
                  </a:schemeClr>
                </a:solidFill>
                <a:latin typeface="+mn-lt"/>
              </a:rPr>
              <a:t>ffects </a:t>
            </a:r>
            <a:r>
              <a:rPr lang="en-US" sz="4400" b="1" dirty="0">
                <a:solidFill>
                  <a:schemeClr val="tx1">
                    <a:lumMod val="95000"/>
                    <a:lumOff val="5000"/>
                  </a:schemeClr>
                </a:solidFill>
                <a:latin typeface="+mn-lt"/>
              </a:rPr>
              <a:t>Each Person </a:t>
            </a:r>
            <a:r>
              <a:rPr sz="4400" b="1" dirty="0">
                <a:solidFill>
                  <a:schemeClr val="tx1">
                    <a:lumMod val="95000"/>
                    <a:lumOff val="5000"/>
                  </a:schemeClr>
                </a:solidFill>
                <a:latin typeface="+mn-lt"/>
              </a:rPr>
              <a:t>Differently</a:t>
            </a:r>
            <a:endParaRPr sz="4400" dirty="0">
              <a:solidFill>
                <a:schemeClr val="tx1">
                  <a:lumMod val="95000"/>
                  <a:lumOff val="5000"/>
                </a:schemeClr>
              </a:solidFill>
              <a:latin typeface="+mn-lt"/>
            </a:endParaRPr>
          </a:p>
        </p:txBody>
      </p:sp>
      <p:sp>
        <p:nvSpPr>
          <p:cNvPr id="17410" name="Content Placeholder 1">
            <a:extLst>
              <a:ext uri="{FF2B5EF4-FFF2-40B4-BE49-F238E27FC236}">
                <a16:creationId xmlns:a16="http://schemas.microsoft.com/office/drawing/2014/main" id="{C04454C2-412E-40B4-B41E-4AE1CCE896B3}"/>
              </a:ext>
            </a:extLst>
          </p:cNvPr>
          <p:cNvSpPr>
            <a:spLocks noGrp="1"/>
          </p:cNvSpPr>
          <p:nvPr>
            <p:ph idx="1"/>
          </p:nvPr>
        </p:nvSpPr>
        <p:spPr>
          <a:xfrm>
            <a:off x="304800" y="2438399"/>
            <a:ext cx="8382000" cy="3505201"/>
          </a:xfrm>
        </p:spPr>
        <p:txBody>
          <a:bodyPr>
            <a:normAutofit fontScale="55000" lnSpcReduction="20000"/>
          </a:bodyPr>
          <a:lstStyle/>
          <a:p>
            <a:pPr marL="0" indent="0">
              <a:buNone/>
              <a:defRPr/>
            </a:pPr>
            <a:r>
              <a:rPr lang="en-US" altLang="en-US" sz="5100" b="1" dirty="0"/>
              <a:t>Effects vary based on:</a:t>
            </a:r>
          </a:p>
          <a:p>
            <a:pPr marL="0" indent="0">
              <a:buNone/>
              <a:defRPr/>
            </a:pPr>
            <a:endParaRPr lang="en-US" altLang="en-US" sz="1800" b="1" dirty="0"/>
          </a:p>
          <a:p>
            <a:pPr marL="0" indent="0">
              <a:buNone/>
              <a:defRPr/>
            </a:pPr>
            <a:endParaRPr lang="en-US" altLang="en-US" sz="200" b="1" dirty="0"/>
          </a:p>
          <a:p>
            <a:pPr marL="0" indent="0">
              <a:spcBef>
                <a:spcPts val="0"/>
              </a:spcBef>
              <a:spcAft>
                <a:spcPts val="0"/>
              </a:spcAft>
              <a:buNone/>
              <a:defRPr/>
            </a:pPr>
            <a:r>
              <a:rPr lang="en-US" altLang="en-US" sz="5100" dirty="0">
                <a:solidFill>
                  <a:schemeClr val="tx1"/>
                </a:solidFill>
              </a:rPr>
              <a:t>Biology (e.g., gender, weight, family history of addiction) </a:t>
            </a:r>
          </a:p>
          <a:p>
            <a:pPr marL="0" indent="0">
              <a:spcBef>
                <a:spcPts val="0"/>
              </a:spcBef>
              <a:spcAft>
                <a:spcPts val="0"/>
              </a:spcAft>
              <a:buNone/>
              <a:defRPr/>
            </a:pPr>
            <a:endParaRPr lang="en-US" altLang="en-US" sz="5100" dirty="0">
              <a:solidFill>
                <a:schemeClr val="tx1"/>
              </a:solidFill>
            </a:endParaRPr>
          </a:p>
          <a:p>
            <a:pPr marL="0" indent="0">
              <a:spcBef>
                <a:spcPts val="0"/>
              </a:spcBef>
              <a:spcAft>
                <a:spcPts val="0"/>
              </a:spcAft>
              <a:buNone/>
              <a:defRPr/>
            </a:pPr>
            <a:r>
              <a:rPr lang="en-US" altLang="en-US" sz="5100" dirty="0">
                <a:solidFill>
                  <a:schemeClr val="tx1"/>
                </a:solidFill>
              </a:rPr>
              <a:t>Strength of the marijuana (amount of THC) </a:t>
            </a:r>
          </a:p>
          <a:p>
            <a:pPr marL="0" indent="0">
              <a:spcBef>
                <a:spcPts val="0"/>
              </a:spcBef>
              <a:spcAft>
                <a:spcPts val="0"/>
              </a:spcAft>
              <a:buNone/>
              <a:defRPr/>
            </a:pPr>
            <a:endParaRPr lang="en-US" altLang="en-US" sz="5100" dirty="0">
              <a:solidFill>
                <a:schemeClr val="tx1"/>
              </a:solidFill>
            </a:endParaRPr>
          </a:p>
          <a:p>
            <a:pPr marL="0" indent="0">
              <a:spcBef>
                <a:spcPts val="0"/>
              </a:spcBef>
              <a:spcAft>
                <a:spcPts val="0"/>
              </a:spcAft>
              <a:buNone/>
              <a:defRPr/>
            </a:pPr>
            <a:r>
              <a:rPr lang="en-US" altLang="en-US" sz="5100" dirty="0">
                <a:solidFill>
                  <a:schemeClr val="tx1"/>
                </a:solidFill>
              </a:rPr>
              <a:t>Whether alcohol or other drugs are also used </a:t>
            </a:r>
          </a:p>
          <a:p>
            <a:pPr marL="0" indent="0">
              <a:spcBef>
                <a:spcPts val="0"/>
              </a:spcBef>
              <a:spcAft>
                <a:spcPts val="0"/>
              </a:spcAft>
              <a:buNone/>
              <a:defRPr/>
            </a:pPr>
            <a:endParaRPr lang="en-US" altLang="en-US" sz="5100" dirty="0">
              <a:solidFill>
                <a:schemeClr val="tx1"/>
              </a:solidFill>
            </a:endParaRPr>
          </a:p>
          <a:p>
            <a:pPr marL="0" indent="0">
              <a:spcBef>
                <a:spcPts val="0"/>
              </a:spcBef>
              <a:spcAft>
                <a:spcPts val="0"/>
              </a:spcAft>
              <a:buNone/>
              <a:defRPr/>
            </a:pPr>
            <a:r>
              <a:rPr lang="en-US" altLang="en-US" sz="5100" dirty="0">
                <a:solidFill>
                  <a:schemeClr val="tx1"/>
                </a:solidFill>
              </a:rPr>
              <a:t>Amount used and how it is used (smoked/vaped/eaten/drank)</a:t>
            </a:r>
          </a:p>
        </p:txBody>
      </p:sp>
      <p:pic>
        <p:nvPicPr>
          <p:cNvPr id="25604" name="Picture 5" descr="images (10).jpg">
            <a:extLst>
              <a:ext uri="{FF2B5EF4-FFF2-40B4-BE49-F238E27FC236}">
                <a16:creationId xmlns:a16="http://schemas.microsoft.com/office/drawing/2014/main" id="{8964103C-2E13-42B9-945C-FDC0C5E4E06C}"/>
              </a:ext>
            </a:extLst>
          </p:cNvPr>
          <p:cNvPicPr>
            <a:picLocks noChangeAspect="1"/>
          </p:cNvPicPr>
          <p:nvPr/>
        </p:nvPicPr>
        <p:blipFill rotWithShape="1">
          <a:blip r:embed="rId3">
            <a:extLst>
              <a:ext uri="{28A0092B-C50C-407E-A947-70E740481C1C}">
                <a14:useLocalDpi xmlns:a14="http://schemas.microsoft.com/office/drawing/2010/main" val="0"/>
              </a:ext>
            </a:extLst>
          </a:blip>
          <a:srcRect l="36652"/>
          <a:stretch/>
        </p:blipFill>
        <p:spPr bwMode="auto">
          <a:xfrm>
            <a:off x="152400" y="228600"/>
            <a:ext cx="2075763" cy="193280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558E3084-26D8-C157-13AB-EC5F62D55907}"/>
              </a:ext>
            </a:extLst>
          </p:cNvPr>
          <p:cNvSpPr txBox="1"/>
          <p:nvPr/>
        </p:nvSpPr>
        <p:spPr>
          <a:xfrm>
            <a:off x="4724400" y="5791200"/>
            <a:ext cx="4347410" cy="276999"/>
          </a:xfrm>
          <a:prstGeom prst="rect">
            <a:avLst/>
          </a:prstGeom>
          <a:noFill/>
        </p:spPr>
        <p:txBody>
          <a:bodyPr wrap="square" rtlCol="0">
            <a:spAutoFit/>
          </a:bodyPr>
          <a:lstStyle/>
          <a:p>
            <a:r>
              <a:rPr lang="en-US" sz="1200" dirty="0"/>
              <a:t>			Centers for Disease Control and Prevention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358FA2-EC13-452A-9979-8F3FAAC40880}"/>
              </a:ext>
            </a:extLst>
          </p:cNvPr>
          <p:cNvSpPr>
            <a:spLocks noGrp="1"/>
          </p:cNvSpPr>
          <p:nvPr>
            <p:ph type="title"/>
          </p:nvPr>
        </p:nvSpPr>
        <p:spPr>
          <a:xfrm>
            <a:off x="470263" y="627652"/>
            <a:ext cx="8229600" cy="1066800"/>
          </a:xfrm>
        </p:spPr>
        <p:txBody>
          <a:bodyPr>
            <a:noAutofit/>
          </a:bodyPr>
          <a:lstStyle/>
          <a:p>
            <a:pPr algn="ctr" eaLnBrk="1" fontAlgn="auto" hangingPunct="1">
              <a:spcAft>
                <a:spcPts val="0"/>
              </a:spcAft>
              <a:defRPr/>
            </a:pPr>
            <a:r>
              <a:rPr sz="4400" b="1" dirty="0">
                <a:solidFill>
                  <a:schemeClr val="tx1"/>
                </a:solidFill>
                <a:latin typeface="+mn-lt"/>
              </a:rPr>
              <a:t>Marijuana</a:t>
            </a:r>
            <a:r>
              <a:rPr lang="en-US" b="1" dirty="0">
                <a:solidFill>
                  <a:schemeClr val="tx1"/>
                </a:solidFill>
                <a:latin typeface="+mn-lt"/>
              </a:rPr>
              <a:t> </a:t>
            </a:r>
            <a:r>
              <a:rPr lang="en-US" sz="4000" b="1" dirty="0">
                <a:solidFill>
                  <a:schemeClr val="tx1"/>
                </a:solidFill>
                <a:latin typeface="+mn-lt"/>
              </a:rPr>
              <a:t>(Cannabis/THC) </a:t>
            </a:r>
            <a:r>
              <a:rPr sz="4000" b="1" dirty="0">
                <a:solidFill>
                  <a:schemeClr val="tx1"/>
                </a:solidFill>
                <a:latin typeface="+mn-lt"/>
              </a:rPr>
              <a:t> </a:t>
            </a:r>
            <a:br>
              <a:rPr lang="en-US" b="1" dirty="0">
                <a:solidFill>
                  <a:schemeClr val="tx1"/>
                </a:solidFill>
                <a:latin typeface="+mn-lt"/>
              </a:rPr>
            </a:br>
            <a:r>
              <a:rPr sz="4400" b="1" dirty="0">
                <a:solidFill>
                  <a:schemeClr val="tx1"/>
                </a:solidFill>
                <a:latin typeface="+mn-lt"/>
              </a:rPr>
              <a:t>&amp; Your Body</a:t>
            </a:r>
            <a:endParaRPr dirty="0">
              <a:solidFill>
                <a:schemeClr val="tx1"/>
              </a:solidFill>
              <a:latin typeface="+mn-lt"/>
            </a:endParaRPr>
          </a:p>
        </p:txBody>
      </p:sp>
      <p:sp>
        <p:nvSpPr>
          <p:cNvPr id="31746" name="Content Placeholder 1">
            <a:extLst>
              <a:ext uri="{FF2B5EF4-FFF2-40B4-BE49-F238E27FC236}">
                <a16:creationId xmlns:a16="http://schemas.microsoft.com/office/drawing/2014/main" id="{6CC72952-94C3-4697-A63B-8C598B638D37}"/>
              </a:ext>
            </a:extLst>
          </p:cNvPr>
          <p:cNvSpPr>
            <a:spLocks noGrp="1"/>
          </p:cNvSpPr>
          <p:nvPr>
            <p:ph idx="1"/>
          </p:nvPr>
        </p:nvSpPr>
        <p:spPr>
          <a:xfrm>
            <a:off x="457200" y="1838914"/>
            <a:ext cx="5257800" cy="4343400"/>
          </a:xfrm>
        </p:spPr>
        <p:txBody>
          <a:bodyPr>
            <a:normAutofit/>
          </a:bodyPr>
          <a:lstStyle/>
          <a:p>
            <a:pPr>
              <a:defRPr/>
            </a:pPr>
            <a:r>
              <a:rPr lang="en-US" altLang="en-US" sz="2400" dirty="0"/>
              <a:t>THC (Delta-9 tetrahydrocannabinol) </a:t>
            </a:r>
            <a:r>
              <a:rPr lang="en-US" altLang="en-US" sz="2400" b="1" dirty="0">
                <a:solidFill>
                  <a:schemeClr val="accent2">
                    <a:lumMod val="50000"/>
                  </a:schemeClr>
                </a:solidFill>
              </a:rPr>
              <a:t>rapidly passes from the lungs into the bloodstream</a:t>
            </a:r>
            <a:r>
              <a:rPr lang="en-US" altLang="en-US" sz="2400" dirty="0">
                <a:solidFill>
                  <a:schemeClr val="accent2">
                    <a:lumMod val="50000"/>
                  </a:schemeClr>
                </a:solidFill>
              </a:rPr>
              <a:t>, </a:t>
            </a:r>
            <a:r>
              <a:rPr lang="en-US" altLang="en-US" sz="2400" dirty="0"/>
              <a:t>which carries the addictive chemical to organs throughout the body, including the brain.</a:t>
            </a:r>
          </a:p>
          <a:p>
            <a:pPr marL="0" indent="0">
              <a:buFont typeface="Wingdings 2" panose="05020102010507070707" pitchFamily="18" charset="2"/>
              <a:buNone/>
              <a:defRPr/>
            </a:pPr>
            <a:endParaRPr lang="en-US" altLang="en-US" sz="1400" dirty="0"/>
          </a:p>
          <a:p>
            <a:pPr>
              <a:defRPr/>
            </a:pPr>
            <a:r>
              <a:rPr lang="en-US" altLang="en-US" sz="2400" dirty="0"/>
              <a:t>THC is </a:t>
            </a:r>
            <a:r>
              <a:rPr lang="en-US" altLang="en-US" sz="2400" b="1" dirty="0">
                <a:solidFill>
                  <a:schemeClr val="accent2">
                    <a:lumMod val="50000"/>
                  </a:schemeClr>
                </a:solidFill>
              </a:rPr>
              <a:t>quickly</a:t>
            </a:r>
            <a:r>
              <a:rPr lang="en-US" altLang="en-US" sz="2400" dirty="0">
                <a:solidFill>
                  <a:schemeClr val="accent2">
                    <a:lumMod val="50000"/>
                  </a:schemeClr>
                </a:solidFill>
              </a:rPr>
              <a:t> </a:t>
            </a:r>
            <a:r>
              <a:rPr lang="en-US" altLang="en-US" sz="2400" b="1" dirty="0">
                <a:solidFill>
                  <a:schemeClr val="accent2">
                    <a:lumMod val="50000"/>
                  </a:schemeClr>
                </a:solidFill>
              </a:rPr>
              <a:t>absorbed by various organs in the body</a:t>
            </a:r>
            <a:r>
              <a:rPr lang="en-US" altLang="en-US" sz="2400" dirty="0">
                <a:solidFill>
                  <a:schemeClr val="tx1"/>
                </a:solidFill>
              </a:rPr>
              <a:t>,</a:t>
            </a:r>
            <a:r>
              <a:rPr lang="en-US" altLang="en-US" sz="2400" b="1" dirty="0">
                <a:solidFill>
                  <a:schemeClr val="tx1"/>
                </a:solidFill>
              </a:rPr>
              <a:t> </a:t>
            </a:r>
            <a:r>
              <a:rPr lang="en-US" altLang="en-US" sz="2400" dirty="0">
                <a:solidFill>
                  <a:schemeClr val="tx1"/>
                </a:solidFill>
              </a:rPr>
              <a:t>including the brain. </a:t>
            </a:r>
          </a:p>
          <a:p>
            <a:pPr marL="0" indent="0">
              <a:buFont typeface="Wingdings 2" panose="05020102010507070707" pitchFamily="18" charset="2"/>
              <a:buNone/>
              <a:defRPr/>
            </a:pPr>
            <a:endParaRPr lang="en-US" altLang="en-US" sz="1400" dirty="0"/>
          </a:p>
          <a:p>
            <a:pPr>
              <a:defRPr/>
            </a:pPr>
            <a:r>
              <a:rPr lang="en-US" altLang="en-US" sz="2400" dirty="0"/>
              <a:t>THC stays in the body for a long period of time. </a:t>
            </a:r>
          </a:p>
          <a:p>
            <a:pPr>
              <a:buFont typeface="Wingdings 2" panose="05020102010507070707" pitchFamily="18" charset="2"/>
              <a:buNone/>
              <a:defRPr/>
            </a:pPr>
            <a:endParaRPr lang="en-US" altLang="en-US" sz="2400" b="1" dirty="0"/>
          </a:p>
        </p:txBody>
      </p:sp>
      <p:pic>
        <p:nvPicPr>
          <p:cNvPr id="41988" name="Picture 3" descr="body.gif">
            <a:extLst>
              <a:ext uri="{FF2B5EF4-FFF2-40B4-BE49-F238E27FC236}">
                <a16:creationId xmlns:a16="http://schemas.microsoft.com/office/drawing/2014/main" id="{AEA2906E-E316-4D0C-A59D-9288F0B9D84D}"/>
              </a:ext>
            </a:extLst>
          </p:cNvPr>
          <p:cNvPicPr>
            <a:picLocks noChangeAspect="1"/>
          </p:cNvPicPr>
          <p:nvPr/>
        </p:nvPicPr>
        <p:blipFill rotWithShape="1">
          <a:blip r:embed="rId3">
            <a:extLst>
              <a:ext uri="{28A0092B-C50C-407E-A947-70E740481C1C}">
                <a14:useLocalDpi xmlns:a14="http://schemas.microsoft.com/office/drawing/2010/main" val="0"/>
              </a:ext>
            </a:extLst>
          </a:blip>
          <a:srcRect l="17722" r="17292"/>
          <a:stretch>
            <a:fillRect/>
          </a:stretch>
        </p:blipFill>
        <p:spPr bwMode="auto">
          <a:xfrm>
            <a:off x="6629700" y="1981200"/>
            <a:ext cx="1614414" cy="3705814"/>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5845" name="TextBox 4">
            <a:extLst>
              <a:ext uri="{FF2B5EF4-FFF2-40B4-BE49-F238E27FC236}">
                <a16:creationId xmlns:a16="http://schemas.microsoft.com/office/drawing/2014/main" id="{33CA513B-2AFB-45C4-9121-F09E559823B5}"/>
              </a:ext>
            </a:extLst>
          </p:cNvPr>
          <p:cNvSpPr txBox="1">
            <a:spLocks noChangeArrowheads="1"/>
          </p:cNvSpPr>
          <p:nvPr/>
        </p:nvSpPr>
        <p:spPr bwMode="auto">
          <a:xfrm>
            <a:off x="7086600" y="5973762"/>
            <a:ext cx="182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ClrTx/>
              <a:buSzTx/>
              <a:buNone/>
              <a:defRPr/>
            </a:pPr>
            <a:r>
              <a:rPr lang="en-US" sz="1200" dirty="0">
                <a:latin typeface="Calibri  "/>
              </a:rPr>
              <a:t>CDC</a:t>
            </a:r>
          </a:p>
          <a:p>
            <a:pPr eaLnBrk="1" hangingPunct="1">
              <a:spcBef>
                <a:spcPct val="0"/>
              </a:spcBef>
              <a:buClrTx/>
              <a:buSzTx/>
              <a:buFontTx/>
              <a:buNone/>
              <a:defRPr/>
            </a:pPr>
            <a:endParaRPr lang="en-US" altLang="en-US" sz="12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4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4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5396C-EE99-4AA6-AA12-787079C2F567}"/>
              </a:ext>
            </a:extLst>
          </p:cNvPr>
          <p:cNvSpPr>
            <a:spLocks noGrp="1"/>
          </p:cNvSpPr>
          <p:nvPr>
            <p:ph type="title"/>
          </p:nvPr>
        </p:nvSpPr>
        <p:spPr>
          <a:xfrm>
            <a:off x="5638800" y="304800"/>
            <a:ext cx="3200400" cy="5181600"/>
          </a:xfrm>
        </p:spPr>
        <p:txBody>
          <a:bodyPr>
            <a:noAutofit/>
          </a:bodyPr>
          <a:lstStyle/>
          <a:p>
            <a:pPr algn="ctr" fontAlgn="auto">
              <a:spcAft>
                <a:spcPts val="0"/>
              </a:spcAft>
              <a:defRPr/>
            </a:pPr>
            <a:br>
              <a:rPr lang="en-US" b="1" dirty="0">
                <a:solidFill>
                  <a:schemeClr val="accent2">
                    <a:lumMod val="50000"/>
                  </a:schemeClr>
                </a:solidFill>
                <a:latin typeface="+mn-lt"/>
              </a:rPr>
            </a:br>
            <a:r>
              <a:rPr lang="en-US" b="1" dirty="0">
                <a:solidFill>
                  <a:schemeClr val="accent2">
                    <a:lumMod val="50000"/>
                  </a:schemeClr>
                </a:solidFill>
                <a:latin typeface="+mn-lt"/>
              </a:rPr>
              <a:t>Group Activity</a:t>
            </a:r>
            <a:br>
              <a:rPr lang="en-US" b="1" dirty="0">
                <a:solidFill>
                  <a:schemeClr val="accent2">
                    <a:lumMod val="50000"/>
                  </a:schemeClr>
                </a:solidFill>
                <a:latin typeface="+mn-lt"/>
              </a:rPr>
            </a:br>
            <a:br>
              <a:rPr lang="en-US" b="1" dirty="0">
                <a:solidFill>
                  <a:schemeClr val="accent2">
                    <a:lumMod val="50000"/>
                  </a:schemeClr>
                </a:solidFill>
                <a:latin typeface="+mn-lt"/>
              </a:rPr>
            </a:br>
            <a:r>
              <a:rPr b="1" dirty="0">
                <a:solidFill>
                  <a:schemeClr val="tx1"/>
                </a:solidFill>
                <a:latin typeface="+mn-lt"/>
              </a:rPr>
              <a:t>How long do</a:t>
            </a:r>
            <a:r>
              <a:rPr lang="en-US" b="1" dirty="0">
                <a:solidFill>
                  <a:schemeClr val="tx1"/>
                </a:solidFill>
                <a:latin typeface="+mn-lt"/>
              </a:rPr>
              <a:t> you think</a:t>
            </a:r>
            <a:r>
              <a:rPr b="1" dirty="0">
                <a:solidFill>
                  <a:schemeClr val="tx1"/>
                </a:solidFill>
                <a:latin typeface="+mn-lt"/>
              </a:rPr>
              <a:t> </a:t>
            </a:r>
            <a:br>
              <a:rPr lang="en-US" b="1" dirty="0">
                <a:solidFill>
                  <a:schemeClr val="tx1"/>
                </a:solidFill>
                <a:latin typeface="+mn-lt"/>
              </a:rPr>
            </a:br>
            <a:r>
              <a:rPr b="1" dirty="0">
                <a:solidFill>
                  <a:schemeClr val="tx1"/>
                </a:solidFill>
                <a:latin typeface="+mn-lt"/>
              </a:rPr>
              <a:t>THC stay</a:t>
            </a:r>
            <a:r>
              <a:rPr lang="en-US" b="1" dirty="0">
                <a:solidFill>
                  <a:schemeClr val="tx1"/>
                </a:solidFill>
                <a:latin typeface="+mn-lt"/>
              </a:rPr>
              <a:t>s</a:t>
            </a:r>
            <a:r>
              <a:rPr b="1" dirty="0">
                <a:solidFill>
                  <a:schemeClr val="tx1"/>
                </a:solidFill>
                <a:latin typeface="+mn-lt"/>
              </a:rPr>
              <a:t> in </a:t>
            </a:r>
            <a:r>
              <a:rPr lang="en-US" b="1" dirty="0">
                <a:solidFill>
                  <a:schemeClr val="tx1"/>
                </a:solidFill>
                <a:latin typeface="+mn-lt"/>
              </a:rPr>
              <a:t>the</a:t>
            </a:r>
            <a:r>
              <a:rPr b="1" dirty="0">
                <a:solidFill>
                  <a:schemeClr val="tx1"/>
                </a:solidFill>
                <a:latin typeface="+mn-lt"/>
              </a:rPr>
              <a:t> </a:t>
            </a:r>
            <a:r>
              <a:rPr lang="en-US" b="1" dirty="0">
                <a:solidFill>
                  <a:schemeClr val="tx1"/>
                </a:solidFill>
                <a:latin typeface="+mn-lt"/>
              </a:rPr>
              <a:t>body</a:t>
            </a:r>
            <a:r>
              <a:rPr b="1" dirty="0">
                <a:solidFill>
                  <a:schemeClr val="tx1"/>
                </a:solidFill>
                <a:latin typeface="+mn-lt"/>
              </a:rPr>
              <a:t>?</a:t>
            </a:r>
          </a:p>
        </p:txBody>
      </p:sp>
      <p:pic>
        <p:nvPicPr>
          <p:cNvPr id="6" name="Picture 5" descr="Calendar">
            <a:extLst>
              <a:ext uri="{FF2B5EF4-FFF2-40B4-BE49-F238E27FC236}">
                <a16:creationId xmlns:a16="http://schemas.microsoft.com/office/drawing/2014/main" id="{97C7B45A-E589-29CD-359D-0796DCA3B8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438400"/>
            <a:ext cx="5030429" cy="3352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Content Placeholder 2">
            <a:extLst>
              <a:ext uri="{FF2B5EF4-FFF2-40B4-BE49-F238E27FC236}">
                <a16:creationId xmlns:a16="http://schemas.microsoft.com/office/drawing/2014/main" id="{148A38AB-00CE-475E-9CC7-0D8B0FF7BF05}"/>
              </a:ext>
            </a:extLst>
          </p:cNvPr>
          <p:cNvSpPr>
            <a:spLocks noGrp="1"/>
          </p:cNvSpPr>
          <p:nvPr>
            <p:ph idx="1"/>
          </p:nvPr>
        </p:nvSpPr>
        <p:spPr>
          <a:xfrm>
            <a:off x="381000" y="381000"/>
            <a:ext cx="8458200" cy="2691573"/>
          </a:xfrm>
          <a:custGeom>
            <a:avLst/>
            <a:gdLst>
              <a:gd name="connsiteX0" fmla="*/ 0 w 8458200"/>
              <a:gd name="connsiteY0" fmla="*/ 0 h 2691573"/>
              <a:gd name="connsiteX1" fmla="*/ 8458200 w 8458200"/>
              <a:gd name="connsiteY1" fmla="*/ 0 h 2691573"/>
              <a:gd name="connsiteX2" fmla="*/ 8458200 w 8458200"/>
              <a:gd name="connsiteY2" fmla="*/ 2691573 h 2691573"/>
              <a:gd name="connsiteX3" fmla="*/ 0 w 8458200"/>
              <a:gd name="connsiteY3" fmla="*/ 2691573 h 2691573"/>
              <a:gd name="connsiteX4" fmla="*/ 0 w 8458200"/>
              <a:gd name="connsiteY4" fmla="*/ 0 h 2691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2691573" fill="none" extrusionOk="0">
                <a:moveTo>
                  <a:pt x="0" y="0"/>
                </a:moveTo>
                <a:cubicBezTo>
                  <a:pt x="1953790" y="-49533"/>
                  <a:pt x="6220370" y="-14809"/>
                  <a:pt x="8458200" y="0"/>
                </a:cubicBezTo>
                <a:cubicBezTo>
                  <a:pt x="8545839" y="824709"/>
                  <a:pt x="8385521" y="2268873"/>
                  <a:pt x="8458200" y="2691573"/>
                </a:cubicBezTo>
                <a:cubicBezTo>
                  <a:pt x="5043008" y="2643342"/>
                  <a:pt x="1015343" y="2776028"/>
                  <a:pt x="0" y="2691573"/>
                </a:cubicBezTo>
                <a:cubicBezTo>
                  <a:pt x="-38581" y="1649675"/>
                  <a:pt x="63341" y="1072592"/>
                  <a:pt x="0" y="0"/>
                </a:cubicBezTo>
                <a:close/>
              </a:path>
              <a:path w="8458200" h="2691573" stroke="0" extrusionOk="0">
                <a:moveTo>
                  <a:pt x="0" y="0"/>
                </a:moveTo>
                <a:cubicBezTo>
                  <a:pt x="1264906" y="118645"/>
                  <a:pt x="4604490" y="116012"/>
                  <a:pt x="8458200" y="0"/>
                </a:cubicBezTo>
                <a:cubicBezTo>
                  <a:pt x="8325318" y="329659"/>
                  <a:pt x="8543151" y="1387745"/>
                  <a:pt x="8458200" y="2691573"/>
                </a:cubicBezTo>
                <a:cubicBezTo>
                  <a:pt x="5530256" y="2826173"/>
                  <a:pt x="2699522" y="2534377"/>
                  <a:pt x="0" y="2691573"/>
                </a:cubicBezTo>
                <a:cubicBezTo>
                  <a:pt x="-20187" y="1887471"/>
                  <a:pt x="-152480" y="524169"/>
                  <a:pt x="0" y="0"/>
                </a:cubicBezTo>
                <a:close/>
              </a:path>
            </a:pathLst>
          </a:custGeom>
          <a:ln w="25400">
            <a:solidFill>
              <a:schemeClr val="bg1">
                <a:lumMod val="50000"/>
              </a:schemeClr>
            </a:solidFill>
            <a:extLst>
              <a:ext uri="{C807C97D-BFC1-408E-A445-0C87EB9F89A2}">
                <ask:lineSketchStyleProps xmlns:ask="http://schemas.microsoft.com/office/drawing/2018/sketchyshapes" sd="1219033472">
                  <ask:type>
                    <ask:lineSketchCurved/>
                  </ask:type>
                </ask:lineSketchStyleProps>
              </a:ext>
            </a:extLst>
          </a:ln>
        </p:spPr>
        <p:txBody>
          <a:bodyPr>
            <a:normAutofit/>
          </a:bodyPr>
          <a:lstStyle/>
          <a:p>
            <a:pPr algn="ctr">
              <a:spcBef>
                <a:spcPts val="0"/>
              </a:spcBef>
              <a:spcAft>
                <a:spcPts val="0"/>
              </a:spcAft>
              <a:buFont typeface="Wingdings 2" panose="05020102010507070707" pitchFamily="18" charset="2"/>
              <a:buNone/>
            </a:pPr>
            <a:r>
              <a:rPr lang="en-US" altLang="en-US" sz="2800" b="1" dirty="0">
                <a:latin typeface="Calibri" panose="020F0502020204030204" pitchFamily="34" charset="0"/>
              </a:rPr>
              <a:t>  </a:t>
            </a:r>
            <a:r>
              <a:rPr lang="en-US" altLang="en-US" sz="4000" b="1" dirty="0">
                <a:latin typeface="Calibri" panose="020F0502020204030204" pitchFamily="34" charset="0"/>
              </a:rPr>
              <a:t>THC can be detected in the body </a:t>
            </a:r>
          </a:p>
          <a:p>
            <a:pPr algn="ctr">
              <a:spcBef>
                <a:spcPts val="0"/>
              </a:spcBef>
              <a:spcAft>
                <a:spcPts val="0"/>
              </a:spcAft>
              <a:buFont typeface="Wingdings 2" panose="05020102010507070707" pitchFamily="18" charset="2"/>
              <a:buNone/>
            </a:pPr>
            <a:r>
              <a:rPr lang="en-US" altLang="en-US" sz="4000" b="1" dirty="0">
                <a:latin typeface="Calibri" panose="020F0502020204030204" pitchFamily="34" charset="0"/>
              </a:rPr>
              <a:t>for up to </a:t>
            </a:r>
            <a:r>
              <a:rPr lang="en-US" altLang="en-US" sz="4000" b="1" dirty="0">
                <a:solidFill>
                  <a:schemeClr val="accent2">
                    <a:lumMod val="50000"/>
                  </a:schemeClr>
                </a:solidFill>
                <a:latin typeface="Calibri" panose="020F0502020204030204" pitchFamily="34" charset="0"/>
              </a:rPr>
              <a:t>3 months</a:t>
            </a:r>
            <a:r>
              <a:rPr lang="en-US" altLang="en-US" sz="4000" b="1" dirty="0">
                <a:latin typeface="Calibri" panose="020F0502020204030204" pitchFamily="34" charset="0"/>
              </a:rPr>
              <a:t>.  </a:t>
            </a:r>
          </a:p>
          <a:p>
            <a:pPr algn="ctr">
              <a:spcBef>
                <a:spcPts val="0"/>
              </a:spcBef>
              <a:spcAft>
                <a:spcPts val="0"/>
              </a:spcAft>
              <a:buFont typeface="Wingdings 2" panose="05020102010507070707" pitchFamily="18" charset="2"/>
              <a:buNone/>
            </a:pPr>
            <a:r>
              <a:rPr lang="en-US" altLang="en-US" sz="3200" b="1" dirty="0">
                <a:latin typeface="Calibri" panose="020F0502020204030204" pitchFamily="34" charset="0"/>
              </a:rPr>
              <a:t>           </a:t>
            </a:r>
          </a:p>
          <a:p>
            <a:pPr algn="ctr">
              <a:buFont typeface="Wingdings 2" panose="05020102010507070707" pitchFamily="18" charset="2"/>
              <a:buNone/>
            </a:pPr>
            <a:r>
              <a:rPr lang="en-US" altLang="en-US" sz="2800" b="1" dirty="0"/>
              <a:t>	The length of time THC remains in the body depends on how often it is used and the strength of the THC.</a:t>
            </a:r>
            <a:endParaRPr lang="en-US" altLang="en-US" dirty="0"/>
          </a:p>
        </p:txBody>
      </p:sp>
      <p:pic>
        <p:nvPicPr>
          <p:cNvPr id="4" name="Picture 3">
            <a:extLst>
              <a:ext uri="{FF2B5EF4-FFF2-40B4-BE49-F238E27FC236}">
                <a16:creationId xmlns:a16="http://schemas.microsoft.com/office/drawing/2014/main" id="{734780D3-E4F2-16D0-88FF-238C9AD1A0B9}"/>
              </a:ext>
            </a:extLst>
          </p:cNvPr>
          <p:cNvPicPr>
            <a:picLocks noChangeAspect="1"/>
          </p:cNvPicPr>
          <p:nvPr/>
        </p:nvPicPr>
        <p:blipFill>
          <a:blip r:embed="rId3"/>
          <a:stretch>
            <a:fillRect/>
          </a:stretch>
        </p:blipFill>
        <p:spPr>
          <a:xfrm>
            <a:off x="2209800" y="3246319"/>
            <a:ext cx="5410199" cy="29258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3BD39EC0-68DD-02D4-EDF5-5E353E9EEBD7}"/>
              </a:ext>
            </a:extLst>
          </p:cNvPr>
          <p:cNvSpPr txBox="1"/>
          <p:nvPr/>
        </p:nvSpPr>
        <p:spPr>
          <a:xfrm>
            <a:off x="7467600" y="6096000"/>
            <a:ext cx="733662" cy="276999"/>
          </a:xfrm>
          <a:prstGeom prst="rect">
            <a:avLst/>
          </a:prstGeom>
          <a:noFill/>
        </p:spPr>
        <p:txBody>
          <a:bodyPr wrap="none" rtlCol="0">
            <a:spAutoFit/>
          </a:bodyPr>
          <a:lstStyle/>
          <a:p>
            <a:r>
              <a:rPr lang="en-US" sz="1200" dirty="0"/>
              <a:t>Web MD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691" y="23005"/>
            <a:ext cx="9102305" cy="1500996"/>
          </a:xfrm>
          <a:solidFill>
            <a:schemeClr val="accent2"/>
          </a:solidFill>
        </p:spPr>
        <p:txBody>
          <a:bodyPr vert="horz" lIns="91440" tIns="45720" rIns="91440" bIns="45720" rtlCol="0" anchor="b" anchorCtr="0">
            <a:normAutofit fontScale="90000"/>
          </a:bodyPr>
          <a:lstStyle/>
          <a:p>
            <a:pPr algn="ctr">
              <a:defRPr/>
            </a:pPr>
            <a:br>
              <a:rPr sz="4000" b="1" dirty="0"/>
            </a:br>
            <a:br>
              <a:rPr sz="4000" b="1" dirty="0"/>
            </a:br>
            <a:br>
              <a:rPr sz="4000" b="1" dirty="0"/>
            </a:br>
            <a:br>
              <a:rPr sz="4000" b="1" dirty="0"/>
            </a:br>
            <a:br>
              <a:rPr sz="4000" b="1" dirty="0"/>
            </a:br>
            <a:br>
              <a:rPr sz="4000" b="1" dirty="0"/>
            </a:br>
            <a:br>
              <a:rPr sz="4000" b="1" dirty="0"/>
            </a:br>
            <a:r>
              <a:rPr sz="4900" b="1" dirty="0">
                <a:solidFill>
                  <a:schemeClr val="tx1"/>
                </a:solidFill>
                <a:latin typeface="Calibri"/>
                <a:ea typeface="Calibri" panose="020F0502020204030204" pitchFamily="34" charset="0"/>
                <a:cs typeface="Calibri"/>
              </a:rPr>
              <a:t>Stopping Marijuana </a:t>
            </a:r>
            <a:r>
              <a:rPr lang="en-US" sz="4400" b="1" dirty="0">
                <a:solidFill>
                  <a:schemeClr val="tx1"/>
                </a:solidFill>
                <a:latin typeface="Calibri"/>
                <a:ea typeface="Calibri" panose="020F0502020204030204" pitchFamily="34" charset="0"/>
                <a:cs typeface="Calibri"/>
              </a:rPr>
              <a:t>(Cannabis/THC)</a:t>
            </a:r>
            <a:r>
              <a:rPr sz="4400" b="1" dirty="0">
                <a:solidFill>
                  <a:schemeClr val="tx1"/>
                </a:solidFill>
                <a:latin typeface="Calibri"/>
                <a:ea typeface="Calibri" panose="020F0502020204030204" pitchFamily="34" charset="0"/>
                <a:cs typeface="Calibri"/>
              </a:rPr>
              <a:t> </a:t>
            </a:r>
            <a:br>
              <a:rPr lang="en-US" sz="4400" b="1" dirty="0">
                <a:solidFill>
                  <a:schemeClr val="tx1"/>
                </a:solidFill>
                <a:latin typeface="Calibri"/>
                <a:ea typeface="Calibri" panose="020F0502020204030204" pitchFamily="34" charset="0"/>
                <a:cs typeface="Calibri"/>
              </a:rPr>
            </a:br>
            <a:r>
              <a:rPr sz="4900" b="1" dirty="0">
                <a:solidFill>
                  <a:schemeClr val="tx1"/>
                </a:solidFill>
                <a:latin typeface="Calibri"/>
                <a:ea typeface="Calibri" panose="020F0502020204030204" pitchFamily="34" charset="0"/>
                <a:cs typeface="Calibri"/>
              </a:rPr>
              <a:t>Use Can Be Very </a:t>
            </a:r>
            <a:r>
              <a:rPr lang="en-US" sz="4900" b="1" dirty="0">
                <a:solidFill>
                  <a:schemeClr val="tx1"/>
                </a:solidFill>
                <a:latin typeface="Calibri"/>
                <a:ea typeface="Calibri" panose="020F0502020204030204" pitchFamily="34" charset="0"/>
                <a:cs typeface="Calibri"/>
              </a:rPr>
              <a:t>Difficult</a:t>
            </a:r>
            <a:endParaRPr b="1" dirty="0">
              <a:solidFill>
                <a:schemeClr val="tx1"/>
              </a:solidFill>
              <a:latin typeface="Calibri"/>
              <a:ea typeface="Calibri" panose="020F0502020204030204" pitchFamily="34" charset="0"/>
              <a:cs typeface="Calibri"/>
            </a:endParaRPr>
          </a:p>
        </p:txBody>
      </p:sp>
      <p:sp>
        <p:nvSpPr>
          <p:cNvPr id="25602" name="Content Placeholder 1"/>
          <p:cNvSpPr>
            <a:spLocks noGrp="1"/>
          </p:cNvSpPr>
          <p:nvPr>
            <p:ph idx="1"/>
          </p:nvPr>
        </p:nvSpPr>
        <p:spPr>
          <a:xfrm>
            <a:off x="4419600" y="1981199"/>
            <a:ext cx="4572000" cy="4114801"/>
          </a:xfrm>
        </p:spPr>
        <p:txBody>
          <a:bodyPr/>
          <a:lstStyle/>
          <a:p>
            <a:pPr marL="0" indent="0">
              <a:buFont typeface="Wingdings 2" panose="05020102010507070707" pitchFamily="18" charset="2"/>
              <a:buNone/>
              <a:defRPr/>
            </a:pPr>
            <a:r>
              <a:rPr lang="en-US" altLang="en-US" sz="3200" b="1" dirty="0">
                <a:latin typeface="Calibri"/>
                <a:ea typeface="Calibri" panose="020F0502020204030204" pitchFamily="34" charset="0"/>
                <a:cs typeface="Calibri"/>
              </a:rPr>
              <a:t>When people try to stop using marijuana they often:</a:t>
            </a:r>
          </a:p>
          <a:p>
            <a:pPr>
              <a:buClrTx/>
              <a:buFont typeface="Wingdings" panose="05000000000000000000" pitchFamily="2" charset="2"/>
              <a:buChar char="ü"/>
              <a:defRPr/>
            </a:pPr>
            <a:r>
              <a:rPr lang="en-US" altLang="en-US" sz="2800" b="1" dirty="0">
                <a:latin typeface="Calibri"/>
                <a:ea typeface="Calibri" panose="020F0502020204030204" pitchFamily="34" charset="0"/>
                <a:cs typeface="Calibri"/>
              </a:rPr>
              <a:t>Are irritable &amp; angry</a:t>
            </a:r>
          </a:p>
          <a:p>
            <a:pPr>
              <a:buClrTx/>
              <a:buFont typeface="Wingdings" panose="05000000000000000000" pitchFamily="2" charset="2"/>
              <a:buChar char="ü"/>
              <a:defRPr/>
            </a:pPr>
            <a:r>
              <a:rPr lang="en-US" altLang="en-US" sz="2800" b="1" dirty="0">
                <a:latin typeface="Calibri"/>
                <a:ea typeface="Calibri" panose="020F0502020204030204" pitchFamily="34" charset="0"/>
                <a:cs typeface="Calibri"/>
              </a:rPr>
              <a:t>Are stressed &amp; nervous</a:t>
            </a:r>
          </a:p>
          <a:p>
            <a:pPr>
              <a:buClrTx/>
              <a:buFont typeface="Wingdings" panose="05000000000000000000" pitchFamily="2" charset="2"/>
              <a:buChar char="ü"/>
              <a:defRPr/>
            </a:pPr>
            <a:r>
              <a:rPr lang="en-US" altLang="en-US" sz="2800" b="1" dirty="0">
                <a:latin typeface="Calibri"/>
                <a:ea typeface="Calibri" panose="020F0502020204030204" pitchFamily="34" charset="0"/>
                <a:cs typeface="Calibri"/>
              </a:rPr>
              <a:t>Have </a:t>
            </a:r>
            <a:r>
              <a:rPr lang="en-US" sz="2800" b="1" dirty="0">
                <a:latin typeface="Calibri"/>
                <a:ea typeface="Calibri" panose="020F0502020204030204" pitchFamily="34" charset="0"/>
                <a:cs typeface="Calibri"/>
              </a:rPr>
              <a:t>problems eating &amp; sleeping</a:t>
            </a:r>
          </a:p>
          <a:p>
            <a:pPr>
              <a:buClrTx/>
              <a:buFont typeface="Wingdings" panose="05000000000000000000" pitchFamily="2" charset="2"/>
              <a:buChar char="ü"/>
              <a:defRPr/>
            </a:pPr>
            <a:r>
              <a:rPr lang="en-US" altLang="en-US" sz="2800" b="1" dirty="0">
                <a:latin typeface="Calibri"/>
                <a:ea typeface="Calibri" panose="020F0502020204030204" pitchFamily="34" charset="0"/>
                <a:cs typeface="Calibri"/>
              </a:rPr>
              <a:t>Have urges to keep using it</a:t>
            </a:r>
            <a:endParaRPr lang="en-US" dirty="0"/>
          </a:p>
        </p:txBody>
      </p:sp>
      <p:pic>
        <p:nvPicPr>
          <p:cNvPr id="3174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9844" y="2013004"/>
            <a:ext cx="2906922" cy="19299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Image result for depressed black te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844" y="4267200"/>
            <a:ext cx="3272766" cy="1976048"/>
          </a:xfrm>
          <a:prstGeom prst="rect">
            <a:avLst/>
          </a:prstGeom>
          <a:ln>
            <a:noFill/>
          </a:ln>
          <a:effectLst>
            <a:softEdge rad="112500"/>
          </a:effectLst>
        </p:spPr>
      </p:pic>
      <p:sp>
        <p:nvSpPr>
          <p:cNvPr id="2" name="TextBox 1">
            <a:extLst>
              <a:ext uri="{FF2B5EF4-FFF2-40B4-BE49-F238E27FC236}">
                <a16:creationId xmlns:a16="http://schemas.microsoft.com/office/drawing/2014/main" id="{42A3BD6E-9B1D-9E01-69FF-CD4631309BDC}"/>
              </a:ext>
            </a:extLst>
          </p:cNvPr>
          <p:cNvSpPr txBox="1"/>
          <p:nvPr/>
        </p:nvSpPr>
        <p:spPr>
          <a:xfrm>
            <a:off x="5943600" y="6400800"/>
            <a:ext cx="2265172"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American Psychiatric Association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152400"/>
            <a:ext cx="8432800" cy="1552829"/>
          </a:xfrm>
          <a:ln w="76200"/>
        </p:spPr>
        <p:style>
          <a:lnRef idx="2">
            <a:schemeClr val="accent2"/>
          </a:lnRef>
          <a:fillRef idx="1">
            <a:schemeClr val="lt1"/>
          </a:fillRef>
          <a:effectRef idx="0">
            <a:schemeClr val="accent2"/>
          </a:effectRef>
          <a:fontRef idx="minor">
            <a:schemeClr val="dk1"/>
          </a:fontRef>
        </p:style>
        <p:txBody>
          <a:bodyPr vert="horz" lIns="91440" tIns="45720" rIns="91440" bIns="45720" anchor="b" anchorCtr="0">
            <a:normAutofit/>
          </a:bodyPr>
          <a:lstStyle/>
          <a:p>
            <a:pPr algn="ctr">
              <a:defRPr/>
            </a:pPr>
            <a:r>
              <a:rPr sz="4400" b="1" dirty="0">
                <a:solidFill>
                  <a:schemeClr val="tx1"/>
                </a:solidFill>
                <a:latin typeface="Calibri"/>
                <a:cs typeface="Calibri"/>
              </a:rPr>
              <a:t>Marijuana</a:t>
            </a:r>
            <a:r>
              <a:rPr sz="5400" b="1" dirty="0">
                <a:solidFill>
                  <a:schemeClr val="tx1"/>
                </a:solidFill>
                <a:latin typeface="Calibri"/>
                <a:cs typeface="Calibri"/>
              </a:rPr>
              <a:t> </a:t>
            </a:r>
            <a:r>
              <a:rPr sz="4000" b="1" dirty="0">
                <a:solidFill>
                  <a:schemeClr val="tx1"/>
                </a:solidFill>
                <a:latin typeface="Calibri"/>
                <a:cs typeface="Calibri"/>
              </a:rPr>
              <a:t>(Cannabis</a:t>
            </a:r>
            <a:r>
              <a:rPr lang="en-US" sz="4000" b="1" dirty="0">
                <a:solidFill>
                  <a:schemeClr val="tx1"/>
                </a:solidFill>
                <a:latin typeface="Calibri"/>
                <a:cs typeface="Calibri"/>
              </a:rPr>
              <a:t>/THC</a:t>
            </a:r>
            <a:r>
              <a:rPr sz="4000" b="1" dirty="0">
                <a:solidFill>
                  <a:schemeClr val="tx1"/>
                </a:solidFill>
                <a:latin typeface="Calibri"/>
                <a:cs typeface="Calibri"/>
              </a:rPr>
              <a:t>) </a:t>
            </a:r>
            <a:br>
              <a:rPr lang="en-US" sz="5400" b="1" dirty="0">
                <a:solidFill>
                  <a:schemeClr val="tx1"/>
                </a:solidFill>
                <a:latin typeface="Calibri"/>
                <a:cs typeface="Calibri"/>
              </a:rPr>
            </a:br>
            <a:r>
              <a:rPr sz="4400" b="1" dirty="0">
                <a:solidFill>
                  <a:schemeClr val="tx1"/>
                </a:solidFill>
                <a:latin typeface="Calibri"/>
                <a:cs typeface="Calibri"/>
              </a:rPr>
              <a:t>&amp; the Brain</a:t>
            </a:r>
          </a:p>
        </p:txBody>
      </p:sp>
      <p:graphicFrame>
        <p:nvGraphicFramePr>
          <p:cNvPr id="15365" name="Content Placeholder 2">
            <a:extLst>
              <a:ext uri="{FF2B5EF4-FFF2-40B4-BE49-F238E27FC236}">
                <a16:creationId xmlns:a16="http://schemas.microsoft.com/office/drawing/2014/main" id="{AF05A80B-BFE8-8091-8CC0-B832C1620B8D}"/>
              </a:ext>
            </a:extLst>
          </p:cNvPr>
          <p:cNvGraphicFramePr>
            <a:graphicFrameLocks noGrp="1"/>
          </p:cNvGraphicFramePr>
          <p:nvPr>
            <p:ph sz="half" idx="1"/>
            <p:extLst>
              <p:ext uri="{D42A27DB-BD31-4B8C-83A1-F6EECF244321}">
                <p14:modId xmlns:p14="http://schemas.microsoft.com/office/powerpoint/2010/main" val="3033467547"/>
              </p:ext>
            </p:extLst>
          </p:nvPr>
        </p:nvGraphicFramePr>
        <p:xfrm>
          <a:off x="241431" y="1828800"/>
          <a:ext cx="4863969"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Content Placeholder 8" descr="Abstract picture of the brain made up of patterns">
            <a:extLst>
              <a:ext uri="{FF2B5EF4-FFF2-40B4-BE49-F238E27FC236}">
                <a16:creationId xmlns:a16="http://schemas.microsoft.com/office/drawing/2014/main" id="{330CA4ED-7EA2-1EC5-C501-67057938FF4B}"/>
              </a:ext>
            </a:extLst>
          </p:cNvPr>
          <p:cNvPicPr>
            <a:picLocks noGrp="1" noChangeAspect="1"/>
          </p:cNvPicPr>
          <p:nvPr>
            <p:ph sz="half" idx="2"/>
          </p:nvPr>
        </p:nvPicPr>
        <p:blipFill>
          <a:blip r:embed="rId8">
            <a:extLst>
              <a:ext uri="{28A0092B-C50C-407E-A947-70E740481C1C}">
                <a14:useLocalDpi xmlns:a14="http://schemas.microsoft.com/office/drawing/2010/main" val="0"/>
              </a:ext>
            </a:extLst>
          </a:blip>
          <a:stretch>
            <a:fillRect/>
          </a:stretch>
        </p:blipFill>
        <p:spPr>
          <a:xfrm>
            <a:off x="5743976" y="2636744"/>
            <a:ext cx="2942824" cy="2532032"/>
          </a:xfrm>
          <a:prstGeom prst="rect">
            <a:avLst/>
          </a:prstGeom>
          <a:solidFill>
            <a:schemeClr val="accent2">
              <a:lumMod val="60000"/>
              <a:lumOff val="40000"/>
            </a:schemeClr>
          </a:solidFill>
          <a:ln w="190500" cap="sq">
            <a:solidFill>
              <a:schemeClr val="accent2">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a:extLst>
              <a:ext uri="{FF2B5EF4-FFF2-40B4-BE49-F238E27FC236}">
                <a16:creationId xmlns:a16="http://schemas.microsoft.com/office/drawing/2014/main" id="{680A85D5-9639-62CA-43A2-D5C8841F5A6C}"/>
              </a:ext>
            </a:extLst>
          </p:cNvPr>
          <p:cNvSpPr txBox="1"/>
          <p:nvPr/>
        </p:nvSpPr>
        <p:spPr>
          <a:xfrm>
            <a:off x="8077199" y="5957500"/>
            <a:ext cx="658047" cy="276999"/>
          </a:xfrm>
          <a:prstGeom prst="rect">
            <a:avLst/>
          </a:prstGeom>
          <a:noFill/>
        </p:spPr>
        <p:txBody>
          <a:bodyPr wrap="squar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CDC</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614263-1A64-47D8-B787-38BB6827788C}"/>
              </a:ext>
            </a:extLst>
          </p:cNvPr>
          <p:cNvSpPr>
            <a:spLocks noGrp="1"/>
          </p:cNvSpPr>
          <p:nvPr>
            <p:ph type="title"/>
          </p:nvPr>
        </p:nvSpPr>
        <p:spPr>
          <a:xfrm>
            <a:off x="800100" y="672925"/>
            <a:ext cx="7543800" cy="1008699"/>
          </a:xfrm>
        </p:spPr>
        <p:txBody>
          <a:bodyPr>
            <a:normAutofit fontScale="90000"/>
          </a:bodyPr>
          <a:lstStyle/>
          <a:p>
            <a:pPr algn="ctr">
              <a:defRPr/>
            </a:pPr>
            <a:r>
              <a:rPr lang="en-US" b="1" dirty="0">
                <a:solidFill>
                  <a:schemeClr val="tx1"/>
                </a:solidFill>
                <a:latin typeface="+mn-lt"/>
              </a:rPr>
              <a:t>Video: </a:t>
            </a:r>
            <a:br>
              <a:rPr lang="en-US" b="1" dirty="0">
                <a:solidFill>
                  <a:schemeClr val="tx1"/>
                </a:solidFill>
                <a:latin typeface="+mn-lt"/>
              </a:rPr>
            </a:br>
            <a:r>
              <a:rPr b="1" dirty="0">
                <a:solidFill>
                  <a:schemeClr val="tx1"/>
                </a:solidFill>
                <a:latin typeface="+mn-lt"/>
              </a:rPr>
              <a:t>Guide to the Teen Brain</a:t>
            </a:r>
            <a:r>
              <a:rPr lang="en-US" b="1" dirty="0">
                <a:solidFill>
                  <a:schemeClr val="tx1"/>
                </a:solidFill>
                <a:latin typeface="+mn-lt"/>
              </a:rPr>
              <a:t> </a:t>
            </a:r>
            <a:r>
              <a:rPr lang="en-US" sz="2200" b="1" dirty="0">
                <a:solidFill>
                  <a:schemeClr val="tx1"/>
                </a:solidFill>
                <a:latin typeface="+mn-lt"/>
              </a:rPr>
              <a:t>(3:09 min)</a:t>
            </a:r>
            <a:endParaRPr sz="2200" b="1" dirty="0">
              <a:solidFill>
                <a:schemeClr val="tx1"/>
              </a:solidFill>
              <a:latin typeface="+mn-lt"/>
            </a:endParaRPr>
          </a:p>
        </p:txBody>
      </p:sp>
      <p:sp>
        <p:nvSpPr>
          <p:cNvPr id="57347" name="TextBox 4">
            <a:extLst>
              <a:ext uri="{FF2B5EF4-FFF2-40B4-BE49-F238E27FC236}">
                <a16:creationId xmlns:a16="http://schemas.microsoft.com/office/drawing/2014/main" id="{5A0A395D-B919-4DFA-9192-4C07E35F55FA}"/>
              </a:ext>
            </a:extLst>
          </p:cNvPr>
          <p:cNvSpPr txBox="1">
            <a:spLocks noChangeArrowheads="1"/>
          </p:cNvSpPr>
          <p:nvPr/>
        </p:nvSpPr>
        <p:spPr bwMode="auto">
          <a:xfrm>
            <a:off x="5257800" y="5791200"/>
            <a:ext cx="3124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1600" b="1" dirty="0">
              <a:latin typeface="Arial" panose="020B0604020202020204" pitchFamily="34" charset="0"/>
            </a:endParaRPr>
          </a:p>
        </p:txBody>
      </p:sp>
      <p:pic>
        <p:nvPicPr>
          <p:cNvPr id="2" name="Online Media 1" title="Teen Brain Development">
            <a:hlinkClick r:id="" action="ppaction://media"/>
            <a:extLst>
              <a:ext uri="{FF2B5EF4-FFF2-40B4-BE49-F238E27FC236}">
                <a16:creationId xmlns:a16="http://schemas.microsoft.com/office/drawing/2014/main" id="{42F8B8C4-AD0A-4F0E-AC12-A7A685D97FA4}"/>
              </a:ext>
            </a:extLst>
          </p:cNvPr>
          <p:cNvPicPr>
            <a:picLocks noRot="1" noChangeAspect="1"/>
          </p:cNvPicPr>
          <p:nvPr>
            <a:videoFile r:link="rId1"/>
          </p:nvPr>
        </p:nvPicPr>
        <p:blipFill>
          <a:blip r:embed="rId4"/>
          <a:stretch>
            <a:fillRect/>
          </a:stretch>
        </p:blipFill>
        <p:spPr>
          <a:xfrm>
            <a:off x="838200" y="1867091"/>
            <a:ext cx="7543800" cy="42622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CBD0BA-5577-3623-8439-3514450F75A0}"/>
              </a:ext>
            </a:extLst>
          </p:cNvPr>
          <p:cNvSpPr>
            <a:spLocks noGrp="1"/>
          </p:cNvSpPr>
          <p:nvPr>
            <p:ph type="title"/>
          </p:nvPr>
        </p:nvSpPr>
        <p:spPr>
          <a:xfrm>
            <a:off x="457200" y="152401"/>
            <a:ext cx="8229600" cy="1447800"/>
          </a:xfrm>
          <a:ln w="76200"/>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chorCtr="0">
            <a:noAutofit/>
          </a:bodyPr>
          <a:lstStyle/>
          <a:p>
            <a:pPr algn="ctr"/>
            <a:r>
              <a:rPr lang="en-US" b="1" dirty="0">
                <a:solidFill>
                  <a:schemeClr val="accent2">
                    <a:lumMod val="50000"/>
                  </a:schemeClr>
                </a:solidFill>
              </a:rPr>
              <a:t>Group Activity</a:t>
            </a:r>
            <a:br>
              <a:rPr lang="en-US" sz="4000" b="1" dirty="0">
                <a:solidFill>
                  <a:schemeClr val="accent2">
                    <a:lumMod val="50000"/>
                  </a:schemeClr>
                </a:solidFill>
              </a:rPr>
            </a:br>
            <a:r>
              <a:rPr lang="en-US" sz="4000" b="1" dirty="0">
                <a:solidFill>
                  <a:schemeClr val="tx1"/>
                </a:solidFill>
              </a:rPr>
              <a:t>Cannabis and the Brain</a:t>
            </a:r>
            <a:endParaRPr lang="en-US" sz="4000" dirty="0">
              <a:ln w="3200">
                <a:solidFill>
                  <a:srgbClr val="FEFAC9">
                    <a:shade val="75000"/>
                    <a:alpha val="25000"/>
                  </a:srgbClr>
                </a:solidFill>
                <a:prstDash val="solid"/>
                <a:round/>
              </a:ln>
              <a:solidFill>
                <a:schemeClr val="tx1"/>
              </a:solidFill>
              <a:latin typeface="Calibri"/>
              <a:cs typeface="Calibri"/>
            </a:endParaRPr>
          </a:p>
        </p:txBody>
      </p:sp>
      <p:pic>
        <p:nvPicPr>
          <p:cNvPr id="5" name="Picture 4">
            <a:hlinkClick r:id="rId3"/>
            <a:extLst>
              <a:ext uri="{FF2B5EF4-FFF2-40B4-BE49-F238E27FC236}">
                <a16:creationId xmlns:a16="http://schemas.microsoft.com/office/drawing/2014/main" id="{927B7591-9BD9-D9B5-7E43-C7AC04CDBE90}"/>
              </a:ext>
            </a:extLst>
          </p:cNvPr>
          <p:cNvPicPr>
            <a:picLocks noChangeAspect="1"/>
          </p:cNvPicPr>
          <p:nvPr/>
        </p:nvPicPr>
        <p:blipFill>
          <a:blip r:embed="rId4"/>
          <a:stretch>
            <a:fillRect/>
          </a:stretch>
        </p:blipFill>
        <p:spPr>
          <a:xfrm>
            <a:off x="2133600" y="2215430"/>
            <a:ext cx="5153221" cy="35017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7335998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9C8C6D-439D-4606-B609-1A0544E12733}"/>
              </a:ext>
            </a:extLst>
          </p:cNvPr>
          <p:cNvSpPr>
            <a:spLocks noGrp="1"/>
          </p:cNvSpPr>
          <p:nvPr>
            <p:ph type="title"/>
          </p:nvPr>
        </p:nvSpPr>
        <p:spPr>
          <a:xfrm>
            <a:off x="381000" y="516835"/>
            <a:ext cx="7848600" cy="1159565"/>
          </a:xfrm>
        </p:spPr>
        <p:txBody>
          <a:bodyPr>
            <a:noAutofit/>
          </a:bodyPr>
          <a:lstStyle/>
          <a:p>
            <a:pPr algn="ctr">
              <a:defRPr/>
            </a:pPr>
            <a:r>
              <a:rPr lang="en-US" sz="4400" b="1" dirty="0">
                <a:solidFill>
                  <a:schemeClr val="tx1"/>
                </a:solidFill>
                <a:latin typeface="+mn-lt"/>
              </a:rPr>
              <a:t>Marijuana </a:t>
            </a:r>
            <a:r>
              <a:rPr lang="en-US" sz="4000" b="1" dirty="0">
                <a:solidFill>
                  <a:schemeClr val="tx1"/>
                </a:solidFill>
                <a:latin typeface="+mn-lt"/>
              </a:rPr>
              <a:t>(Cannabis/THC) </a:t>
            </a:r>
            <a:br>
              <a:rPr lang="en-US" sz="4400" b="1" dirty="0">
                <a:solidFill>
                  <a:srgbClr val="FFFFFF"/>
                </a:solidFill>
                <a:latin typeface="+mn-lt"/>
              </a:rPr>
            </a:br>
            <a:r>
              <a:rPr lang="en-US" sz="4400" b="1" dirty="0">
                <a:solidFill>
                  <a:schemeClr val="tx1"/>
                </a:solidFill>
                <a:latin typeface="+mn-lt"/>
              </a:rPr>
              <a:t>&amp;  the Heart</a:t>
            </a:r>
            <a:endParaRPr lang="en-US" sz="4400" dirty="0">
              <a:solidFill>
                <a:schemeClr val="tx1"/>
              </a:solidFill>
              <a:latin typeface="+mn-lt"/>
            </a:endParaRPr>
          </a:p>
        </p:txBody>
      </p:sp>
      <p:sp>
        <p:nvSpPr>
          <p:cNvPr id="48130" name="Content Placeholder 1">
            <a:extLst>
              <a:ext uri="{FF2B5EF4-FFF2-40B4-BE49-F238E27FC236}">
                <a16:creationId xmlns:a16="http://schemas.microsoft.com/office/drawing/2014/main" id="{2DC4A153-0A24-4312-8A53-A00AAC53A180}"/>
              </a:ext>
            </a:extLst>
          </p:cNvPr>
          <p:cNvSpPr>
            <a:spLocks noGrp="1"/>
          </p:cNvSpPr>
          <p:nvPr>
            <p:ph idx="1"/>
          </p:nvPr>
        </p:nvSpPr>
        <p:spPr>
          <a:xfrm>
            <a:off x="838200" y="2016787"/>
            <a:ext cx="4501156" cy="4233845"/>
          </a:xfrm>
        </p:spPr>
        <p:txBody>
          <a:bodyPr>
            <a:normAutofit/>
          </a:bodyPr>
          <a:lstStyle/>
          <a:p>
            <a:pPr fontAlgn="base"/>
            <a:r>
              <a:rPr lang="en-US" sz="3200" dirty="0">
                <a:solidFill>
                  <a:schemeClr val="tx1"/>
                </a:solidFill>
              </a:rPr>
              <a:t>Marijuana can make the heartbeat faster and raise blood pressure immediately after use.​</a:t>
            </a:r>
          </a:p>
          <a:p>
            <a:pPr fontAlgn="base"/>
            <a:endParaRPr lang="en-US" sz="1200" dirty="0">
              <a:solidFill>
                <a:schemeClr val="tx1"/>
              </a:solidFill>
            </a:endParaRPr>
          </a:p>
          <a:p>
            <a:pPr fontAlgn="base"/>
            <a:r>
              <a:rPr lang="en-US" sz="3200" dirty="0">
                <a:solidFill>
                  <a:schemeClr val="tx1"/>
                </a:solidFill>
              </a:rPr>
              <a:t>Marijuana use can lead to increased risk of stroke and heart disease.</a:t>
            </a:r>
            <a:r>
              <a:rPr lang="en-US" altLang="en-US" sz="3200" dirty="0">
                <a:solidFill>
                  <a:schemeClr val="tx1"/>
                </a:solidFill>
              </a:rPr>
              <a:t> </a:t>
            </a:r>
            <a:endParaRPr lang="en-US" sz="3200" dirty="0">
              <a:solidFill>
                <a:schemeClr val="tx1"/>
              </a:solidFill>
            </a:endParaRPr>
          </a:p>
        </p:txBody>
      </p:sp>
      <p:pic>
        <p:nvPicPr>
          <p:cNvPr id="5122" name="Picture 2" descr="Anatomy of a Human Heart | Bibloteka">
            <a:extLst>
              <a:ext uri="{FF2B5EF4-FFF2-40B4-BE49-F238E27FC236}">
                <a16:creationId xmlns:a16="http://schemas.microsoft.com/office/drawing/2014/main" id="{EEA7C018-8D92-42D6-B8D6-83306E5B87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648" r="26435"/>
          <a:stretch/>
        </p:blipFill>
        <p:spPr bwMode="auto">
          <a:xfrm>
            <a:off x="5847114" y="2016787"/>
            <a:ext cx="2710868" cy="3886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DA4E571-C2CC-D4CE-995E-9CD949547F23}"/>
              </a:ext>
            </a:extLst>
          </p:cNvPr>
          <p:cNvSpPr txBox="1"/>
          <p:nvPr/>
        </p:nvSpPr>
        <p:spPr>
          <a:xfrm>
            <a:off x="4724400" y="6019800"/>
            <a:ext cx="3674404" cy="276999"/>
          </a:xfrm>
          <a:prstGeom prst="rect">
            <a:avLst/>
          </a:prstGeom>
          <a:noFill/>
        </p:spPr>
        <p:txBody>
          <a:bodyPr wrap="none" rtlCol="0">
            <a:spAutoFit/>
          </a:bodyPr>
          <a:lstStyle/>
          <a:p>
            <a:r>
              <a:rPr lang="en-US" sz="1200" dirty="0"/>
              <a:t>							CDC</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3E3F6-99D0-4F85-BC5E-68B7B92A36E5}"/>
              </a:ext>
            </a:extLst>
          </p:cNvPr>
          <p:cNvSpPr>
            <a:spLocks noGrp="1"/>
          </p:cNvSpPr>
          <p:nvPr>
            <p:ph type="title"/>
          </p:nvPr>
        </p:nvSpPr>
        <p:spPr/>
        <p:txBody>
          <a:bodyPr>
            <a:normAutofit/>
          </a:bodyPr>
          <a:lstStyle/>
          <a:p>
            <a:pPr algn="ctr"/>
            <a:r>
              <a:rPr lang="en-US" b="1" dirty="0">
                <a:solidFill>
                  <a:schemeClr val="accent2">
                    <a:lumMod val="50000"/>
                  </a:schemeClr>
                </a:solidFill>
                <a:latin typeface="+mn-lt"/>
              </a:rPr>
              <a:t>Group Activity</a:t>
            </a:r>
          </a:p>
        </p:txBody>
      </p:sp>
      <p:sp>
        <p:nvSpPr>
          <p:cNvPr id="3" name="Content Placeholder 2">
            <a:extLst>
              <a:ext uri="{FF2B5EF4-FFF2-40B4-BE49-F238E27FC236}">
                <a16:creationId xmlns:a16="http://schemas.microsoft.com/office/drawing/2014/main" id="{4CFE70E5-7FA6-41AA-A679-812ECCE6159C}"/>
              </a:ext>
            </a:extLst>
          </p:cNvPr>
          <p:cNvSpPr>
            <a:spLocks noGrp="1"/>
          </p:cNvSpPr>
          <p:nvPr>
            <p:ph idx="1"/>
          </p:nvPr>
        </p:nvSpPr>
        <p:spPr>
          <a:xfrm>
            <a:off x="3479799" y="1845734"/>
            <a:ext cx="4886961" cy="4023360"/>
          </a:xfrm>
        </p:spPr>
        <p:txBody>
          <a:bodyPr>
            <a:normAutofit/>
          </a:bodyPr>
          <a:lstStyle/>
          <a:p>
            <a:pPr marL="0" indent="0">
              <a:buNone/>
              <a:defRPr/>
            </a:pPr>
            <a:endParaRPr lang="en-US" altLang="en-US" i="1" dirty="0"/>
          </a:p>
          <a:p>
            <a:pPr marL="174708" indent="-174708">
              <a:buFont typeface="Arial" panose="020B0604020202020204" pitchFamily="34" charset="0"/>
              <a:buChar char="•"/>
              <a:defRPr/>
            </a:pPr>
            <a:endParaRPr lang="en-US" altLang="en-US" i="1" dirty="0"/>
          </a:p>
          <a:p>
            <a:pPr marL="0" indent="0" algn="ctr">
              <a:buNone/>
              <a:defRPr/>
            </a:pPr>
            <a:r>
              <a:rPr lang="en-US" altLang="en-US" sz="3600" b="1" i="1" dirty="0"/>
              <a:t>Estimate the percentage of 12</a:t>
            </a:r>
            <a:r>
              <a:rPr lang="en-US" altLang="en-US" sz="3600" b="1" i="1" baseline="30000" dirty="0"/>
              <a:t>th</a:t>
            </a:r>
            <a:r>
              <a:rPr lang="en-US" altLang="en-US" sz="3600" b="1" i="1" dirty="0"/>
              <a:t> graders in an anonymous national survey that reported </a:t>
            </a:r>
            <a:r>
              <a:rPr lang="en-US" altLang="en-US" sz="3600" b="1" i="1" u="sng" dirty="0"/>
              <a:t>never</a:t>
            </a:r>
            <a:r>
              <a:rPr lang="en-US" altLang="en-US" sz="3600" b="1" i="1" dirty="0"/>
              <a:t> using marijuana. </a:t>
            </a:r>
            <a:r>
              <a:rPr lang="en-US" altLang="en-US" sz="2400" dirty="0"/>
              <a:t>  </a:t>
            </a:r>
          </a:p>
          <a:p>
            <a:pPr>
              <a:buFont typeface="Arial" panose="020B0604020202020204" pitchFamily="34" charset="0"/>
              <a:buNone/>
              <a:defRPr/>
            </a:pPr>
            <a:endParaRPr lang="en-US" altLang="en-US" b="1" dirty="0"/>
          </a:p>
          <a:p>
            <a:endParaRPr lang="en-US" dirty="0"/>
          </a:p>
        </p:txBody>
      </p:sp>
      <p:pic>
        <p:nvPicPr>
          <p:cNvPr id="4" name="Picture 2" descr="Free I Wonder Cliparts, Download Free Clip Art, Free Clip Art on Clipart  Library">
            <a:extLst>
              <a:ext uri="{FF2B5EF4-FFF2-40B4-BE49-F238E27FC236}">
                <a16:creationId xmlns:a16="http://schemas.microsoft.com/office/drawing/2014/main" id="{A9B49504-36A0-4734-8BB2-4FF652F20FC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2960" y="2267602"/>
            <a:ext cx="2321247" cy="3179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294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t="-33000" b="-33000"/>
          </a:stretch>
        </a:blipFill>
        <a:effectLst/>
      </p:bgPr>
    </p:bg>
    <p:spTree>
      <p:nvGrpSpPr>
        <p:cNvPr id="1" name=""/>
        <p:cNvGrpSpPr/>
        <p:nvPr/>
      </p:nvGrpSpPr>
      <p:grpSpPr>
        <a:xfrm>
          <a:off x="0" y="0"/>
          <a:ext cx="0" cy="0"/>
          <a:chOff x="0" y="0"/>
          <a:chExt cx="0" cy="0"/>
        </a:xfrm>
      </p:grpSpPr>
      <p:graphicFrame>
        <p:nvGraphicFramePr>
          <p:cNvPr id="29700" name="Content Placeholder 1">
            <a:extLst>
              <a:ext uri="{FF2B5EF4-FFF2-40B4-BE49-F238E27FC236}">
                <a16:creationId xmlns:a16="http://schemas.microsoft.com/office/drawing/2014/main" id="{01DD95F3-D787-9487-DA3A-652C4B651422}"/>
              </a:ext>
            </a:extLst>
          </p:cNvPr>
          <p:cNvGraphicFramePr>
            <a:graphicFrameLocks noGrp="1"/>
          </p:cNvGraphicFramePr>
          <p:nvPr>
            <p:ph idx="1"/>
          </p:nvPr>
        </p:nvGraphicFramePr>
        <p:xfrm>
          <a:off x="457200" y="1981200"/>
          <a:ext cx="7467600" cy="3962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2"/>
          <p:cNvSpPr>
            <a:spLocks noGrp="1"/>
          </p:cNvSpPr>
          <p:nvPr>
            <p:ph type="title"/>
          </p:nvPr>
        </p:nvSpPr>
        <p:spPr>
          <a:xfrm>
            <a:off x="457200" y="152400"/>
            <a:ext cx="8229600" cy="1524000"/>
          </a:xfrm>
        </p:spPr>
        <p:style>
          <a:lnRef idx="2">
            <a:schemeClr val="accent2"/>
          </a:lnRef>
          <a:fillRef idx="1">
            <a:schemeClr val="lt1"/>
          </a:fillRef>
          <a:effectRef idx="0">
            <a:schemeClr val="accent2"/>
          </a:effectRef>
          <a:fontRef idx="minor">
            <a:schemeClr val="dk1"/>
          </a:fontRef>
        </p:style>
        <p:txBody>
          <a:bodyPr>
            <a:noAutofit/>
          </a:bodyPr>
          <a:lstStyle/>
          <a:p>
            <a:pPr algn="ctr">
              <a:defRPr/>
            </a:pPr>
            <a:r>
              <a:rPr sz="4400" b="1" dirty="0">
                <a:solidFill>
                  <a:schemeClr val="tx1"/>
                </a:solidFill>
                <a:latin typeface="Calibri" panose="020F0502020204030204" pitchFamily="34" charset="0"/>
                <a:ea typeface="Calibri" panose="020F0502020204030204" pitchFamily="34" charset="0"/>
                <a:cs typeface="Calibri" panose="020F0502020204030204" pitchFamily="34" charset="0"/>
              </a:rPr>
              <a:t>Marijuana </a:t>
            </a:r>
            <a:r>
              <a:rPr sz="4000" b="1" dirty="0">
                <a:solidFill>
                  <a:schemeClr val="tx1"/>
                </a:solidFill>
                <a:latin typeface="Calibri" panose="020F0502020204030204" pitchFamily="34" charset="0"/>
                <a:ea typeface="Calibri" panose="020F0502020204030204" pitchFamily="34" charset="0"/>
                <a:cs typeface="Calibri" panose="020F0502020204030204" pitchFamily="34" charset="0"/>
              </a:rPr>
              <a:t>(Cannabis/THC) </a:t>
            </a:r>
            <a:br>
              <a:rPr sz="4400" b="1" dirty="0">
                <a:solidFill>
                  <a:schemeClr val="tx1"/>
                </a:solidFill>
                <a:latin typeface="Calibri" panose="020F0502020204030204" pitchFamily="34" charset="0"/>
                <a:ea typeface="Calibri" panose="020F0502020204030204" pitchFamily="34" charset="0"/>
                <a:cs typeface="Calibri" panose="020F0502020204030204" pitchFamily="34" charset="0"/>
              </a:rPr>
            </a:br>
            <a:r>
              <a:rPr sz="4400" b="1" dirty="0">
                <a:solidFill>
                  <a:schemeClr val="tx1"/>
                </a:solidFill>
                <a:latin typeface="Calibri" panose="020F0502020204030204" pitchFamily="34" charset="0"/>
                <a:ea typeface="Calibri" panose="020F0502020204030204" pitchFamily="34" charset="0"/>
                <a:cs typeface="Calibri" panose="020F0502020204030204" pitchFamily="34" charset="0"/>
              </a:rPr>
              <a:t>&amp; the Lungs</a:t>
            </a:r>
            <a:endParaRPr sz="36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1D8DB57-88AC-4045-BF58-411A4D268357}"/>
              </a:ext>
            </a:extLst>
          </p:cNvPr>
          <p:cNvSpPr txBox="1"/>
          <p:nvPr/>
        </p:nvSpPr>
        <p:spPr>
          <a:xfrm>
            <a:off x="6858000" y="5940724"/>
            <a:ext cx="2362200" cy="923330"/>
          </a:xfrm>
          <a:prstGeom prst="rect">
            <a:avLst/>
          </a:prstGeom>
          <a:noFill/>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Arial"/>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1200" b="1" dirty="0">
              <a:solidFill>
                <a:prstClr val="black"/>
              </a:solidFill>
              <a:latin typeface="Calibri"/>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Arial"/>
              </a:rPr>
              <a:t>             University of Michigan</a:t>
            </a:r>
            <a:endParaRPr kumimoji="0" lang="en-US" sz="1200" b="0" i="0" u="none" strike="noStrike" kern="1200" cap="none" spc="0" normalizeH="0" baseline="0" noProof="0" dirty="0">
              <a:ln>
                <a:noFill/>
              </a:ln>
              <a:solidFill>
                <a:prstClr val="black"/>
              </a:solidFill>
              <a:effectLst/>
              <a:uLnTx/>
              <a:uFillTx/>
              <a:latin typeface="Calibri"/>
              <a:ea typeface="+mn-ea"/>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3A943-49F7-4ECB-9DE9-F8D5B9AD79C5}"/>
              </a:ext>
            </a:extLst>
          </p:cNvPr>
          <p:cNvSpPr>
            <a:spLocks noGrp="1"/>
          </p:cNvSpPr>
          <p:nvPr>
            <p:ph type="title"/>
          </p:nvPr>
        </p:nvSpPr>
        <p:spPr>
          <a:xfrm>
            <a:off x="822960" y="0"/>
            <a:ext cx="7543800" cy="1905000"/>
          </a:xfrm>
        </p:spPr>
        <p:txBody>
          <a:bodyPr>
            <a:noAutofit/>
          </a:bodyPr>
          <a:lstStyle/>
          <a:p>
            <a:pPr algn="ctr">
              <a:defRPr/>
            </a:pPr>
            <a:r>
              <a:rPr sz="4400" b="1" dirty="0">
                <a:solidFill>
                  <a:schemeClr val="tx1"/>
                </a:solidFill>
                <a:latin typeface="+mn-lt"/>
              </a:rPr>
              <a:t>Can Marijuana</a:t>
            </a:r>
            <a:r>
              <a:rPr lang="en-US" sz="4400" b="1" dirty="0">
                <a:solidFill>
                  <a:schemeClr val="tx1"/>
                </a:solidFill>
                <a:latin typeface="+mn-lt"/>
              </a:rPr>
              <a:t> </a:t>
            </a:r>
            <a:r>
              <a:rPr lang="en-US" sz="4000" b="1" dirty="0">
                <a:solidFill>
                  <a:schemeClr val="tx1"/>
                </a:solidFill>
                <a:latin typeface="+mn-lt"/>
              </a:rPr>
              <a:t>(Cannabis/THC)</a:t>
            </a:r>
            <a:r>
              <a:rPr sz="4000" b="1" dirty="0">
                <a:solidFill>
                  <a:schemeClr val="tx1"/>
                </a:solidFill>
                <a:latin typeface="+mn-lt"/>
              </a:rPr>
              <a:t> </a:t>
            </a:r>
            <a:br>
              <a:rPr lang="en-US" sz="4400" b="1" dirty="0">
                <a:solidFill>
                  <a:schemeClr val="tx1"/>
                </a:solidFill>
                <a:latin typeface="+mn-lt"/>
              </a:rPr>
            </a:br>
            <a:r>
              <a:rPr sz="4400" b="1" dirty="0">
                <a:solidFill>
                  <a:schemeClr val="tx1"/>
                </a:solidFill>
                <a:latin typeface="+mn-lt"/>
              </a:rPr>
              <a:t>Use During Pregnancy </a:t>
            </a:r>
            <a:br>
              <a:rPr lang="en-US" sz="4400" b="1" dirty="0">
                <a:solidFill>
                  <a:schemeClr val="tx1"/>
                </a:solidFill>
                <a:latin typeface="+mn-lt"/>
              </a:rPr>
            </a:br>
            <a:r>
              <a:rPr sz="4400" b="1" dirty="0">
                <a:solidFill>
                  <a:schemeClr val="tx1"/>
                </a:solidFill>
                <a:latin typeface="+mn-lt"/>
              </a:rPr>
              <a:t>Harm the </a:t>
            </a:r>
            <a:r>
              <a:rPr lang="en-US" sz="4400" b="1" dirty="0">
                <a:solidFill>
                  <a:schemeClr val="tx1"/>
                </a:solidFill>
                <a:latin typeface="+mn-lt"/>
              </a:rPr>
              <a:t>Developing </a:t>
            </a:r>
            <a:r>
              <a:rPr sz="4400" b="1" dirty="0">
                <a:solidFill>
                  <a:schemeClr val="tx1"/>
                </a:solidFill>
                <a:latin typeface="+mn-lt"/>
              </a:rPr>
              <a:t>Baby?</a:t>
            </a:r>
          </a:p>
        </p:txBody>
      </p:sp>
      <p:pic>
        <p:nvPicPr>
          <p:cNvPr id="52227" name="Content Placeholder 4" descr="baby.jpg">
            <a:extLst>
              <a:ext uri="{FF2B5EF4-FFF2-40B4-BE49-F238E27FC236}">
                <a16:creationId xmlns:a16="http://schemas.microsoft.com/office/drawing/2014/main" id="{C2C559F2-007E-4DA9-A5EA-2E7E2AD366BC}"/>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800600" y="2514600"/>
            <a:ext cx="3870325" cy="2565400"/>
          </a:xfrm>
        </p:spPr>
      </p:pic>
      <p:sp>
        <p:nvSpPr>
          <p:cNvPr id="41988" name="Content Placeholder 3">
            <a:extLst>
              <a:ext uri="{FF2B5EF4-FFF2-40B4-BE49-F238E27FC236}">
                <a16:creationId xmlns:a16="http://schemas.microsoft.com/office/drawing/2014/main" id="{1ADE0E32-0043-4A1C-97A0-791DEA51A06B}"/>
              </a:ext>
            </a:extLst>
          </p:cNvPr>
          <p:cNvSpPr>
            <a:spLocks noGrp="1"/>
          </p:cNvSpPr>
          <p:nvPr>
            <p:ph sz="half" idx="2"/>
          </p:nvPr>
        </p:nvSpPr>
        <p:spPr>
          <a:xfrm>
            <a:off x="304800" y="2133600"/>
            <a:ext cx="4191000" cy="3962400"/>
          </a:xfrm>
        </p:spPr>
        <p:txBody>
          <a:bodyPr>
            <a:normAutofit/>
          </a:bodyPr>
          <a:lstStyle/>
          <a:p>
            <a:pPr algn="ctr">
              <a:spcBef>
                <a:spcPct val="0"/>
              </a:spcBef>
              <a:defRPr/>
            </a:pPr>
            <a:r>
              <a:rPr lang="en-US" altLang="en-US" sz="6600" b="1" dirty="0">
                <a:solidFill>
                  <a:schemeClr val="accent2">
                    <a:lumMod val="50000"/>
                  </a:schemeClr>
                </a:solidFill>
              </a:rPr>
              <a:t>YES!</a:t>
            </a:r>
          </a:p>
          <a:p>
            <a:pPr algn="ctr">
              <a:spcBef>
                <a:spcPct val="0"/>
              </a:spcBef>
              <a:defRPr/>
            </a:pPr>
            <a:endParaRPr lang="en-US" altLang="en-US" sz="1600" dirty="0"/>
          </a:p>
          <a:p>
            <a:pPr algn="ctr">
              <a:spcBef>
                <a:spcPct val="0"/>
              </a:spcBef>
              <a:defRPr/>
            </a:pPr>
            <a:r>
              <a:rPr lang="en-US" altLang="en-US" sz="2400" dirty="0"/>
              <a:t>Research shows that children of mothers who used marijuana during pregnancy are more likely to have </a:t>
            </a:r>
            <a:r>
              <a:rPr lang="en-US" altLang="en-US" sz="2400" b="1" dirty="0">
                <a:solidFill>
                  <a:schemeClr val="accent2">
                    <a:lumMod val="50000"/>
                  </a:schemeClr>
                </a:solidFill>
              </a:rPr>
              <a:t>trouble with problem-solving, memory, sleep, behavior, learning, and attention, which can be</a:t>
            </a:r>
          </a:p>
          <a:p>
            <a:pPr algn="ctr">
              <a:spcBef>
                <a:spcPct val="0"/>
              </a:spcBef>
              <a:defRPr/>
            </a:pPr>
            <a:r>
              <a:rPr lang="en-US" altLang="en-US" sz="2400" b="1" dirty="0">
                <a:solidFill>
                  <a:schemeClr val="accent2">
                    <a:lumMod val="50000"/>
                  </a:schemeClr>
                </a:solidFill>
              </a:rPr>
              <a:t>life-long</a:t>
            </a:r>
            <a:r>
              <a:rPr lang="en-US" altLang="en-US" sz="2400" dirty="0">
                <a:solidFill>
                  <a:schemeClr val="bg1">
                    <a:lumMod val="50000"/>
                  </a:schemeClr>
                </a:solidFill>
              </a:rPr>
              <a:t>.</a:t>
            </a:r>
            <a:r>
              <a:rPr lang="en-US" altLang="en-US" sz="1400" dirty="0"/>
              <a:t>    </a:t>
            </a:r>
          </a:p>
          <a:p>
            <a:pPr marL="0" indent="0">
              <a:spcBef>
                <a:spcPct val="0"/>
              </a:spcBef>
              <a:buFont typeface="Wingdings 2" panose="05020102010507070707" pitchFamily="18" charset="2"/>
              <a:buNone/>
              <a:defRPr/>
            </a:pPr>
            <a:endParaRPr lang="en-US" altLang="en-US" sz="1400" dirty="0"/>
          </a:p>
        </p:txBody>
      </p:sp>
      <p:sp>
        <p:nvSpPr>
          <p:cNvPr id="3" name="TextBox 2">
            <a:extLst>
              <a:ext uri="{FF2B5EF4-FFF2-40B4-BE49-F238E27FC236}">
                <a16:creationId xmlns:a16="http://schemas.microsoft.com/office/drawing/2014/main" id="{EA2938BA-4689-3087-BFBC-A638201E8113}"/>
              </a:ext>
            </a:extLst>
          </p:cNvPr>
          <p:cNvSpPr txBox="1"/>
          <p:nvPr/>
        </p:nvSpPr>
        <p:spPr>
          <a:xfrm>
            <a:off x="8077200" y="5857240"/>
            <a:ext cx="914400" cy="553998"/>
          </a:xfrm>
          <a:prstGeom prst="rect">
            <a:avLst/>
          </a:prstGeom>
          <a:noFill/>
        </p:spPr>
        <p:txBody>
          <a:bodyPr wrap="square" rtlCol="0">
            <a:spAutoFit/>
          </a:bodyPr>
          <a:lstStyle/>
          <a:p>
            <a:r>
              <a:rPr lang="en-US" altLang="en-US" sz="1200" dirty="0"/>
              <a:t>JAMA</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1988">
                                            <p:txEl>
                                              <p:pRg st="0" end="0"/>
                                            </p:txEl>
                                          </p:spTgt>
                                        </p:tgtEl>
                                        <p:attrNameLst>
                                          <p:attrName>style.visibility</p:attrName>
                                        </p:attrNameLst>
                                      </p:cBhvr>
                                      <p:to>
                                        <p:strVal val="visible"/>
                                      </p:to>
                                    </p:set>
                                    <p:anim calcmode="lin" valueType="num">
                                      <p:cBhvr>
                                        <p:cTn id="7" dur="500" fill="hold"/>
                                        <p:tgtEl>
                                          <p:spTgt spid="4198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198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19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D46054-B83D-F0BE-3BA5-7BCCCDF0A210}"/>
              </a:ext>
            </a:extLst>
          </p:cNvPr>
          <p:cNvSpPr>
            <a:spLocks noGrp="1"/>
          </p:cNvSpPr>
          <p:nvPr>
            <p:ph type="title"/>
          </p:nvPr>
        </p:nvSpPr>
        <p:spPr>
          <a:xfrm>
            <a:off x="685800" y="286604"/>
            <a:ext cx="7680960" cy="1450757"/>
          </a:xfrm>
        </p:spPr>
        <p:txBody>
          <a:bodyPr>
            <a:normAutofit/>
          </a:bodyPr>
          <a:lstStyle/>
          <a:p>
            <a:r>
              <a:rPr lang="en-US" sz="4400" b="1" dirty="0">
                <a:latin typeface="+mn-lt"/>
              </a:rPr>
              <a:t>Marijuana </a:t>
            </a:r>
            <a:r>
              <a:rPr lang="en-US" sz="4000" b="1" dirty="0">
                <a:latin typeface="+mn-lt"/>
              </a:rPr>
              <a:t>(Cannabis/THC) </a:t>
            </a:r>
            <a:r>
              <a:rPr lang="en-US" sz="4400" b="1" dirty="0">
                <a:latin typeface="+mn-lt"/>
              </a:rPr>
              <a:t>Use in Pregnancy Increases the Risk of:</a:t>
            </a:r>
          </a:p>
        </p:txBody>
      </p:sp>
      <p:sp>
        <p:nvSpPr>
          <p:cNvPr id="6" name="Content Placeholder 5">
            <a:extLst>
              <a:ext uri="{FF2B5EF4-FFF2-40B4-BE49-F238E27FC236}">
                <a16:creationId xmlns:a16="http://schemas.microsoft.com/office/drawing/2014/main" id="{79B82FD9-446F-4FF0-B5A7-60FEE32977ED}"/>
              </a:ext>
            </a:extLst>
          </p:cNvPr>
          <p:cNvSpPr>
            <a:spLocks noGrp="1"/>
          </p:cNvSpPr>
          <p:nvPr>
            <p:ph idx="1"/>
          </p:nvPr>
        </p:nvSpPr>
        <p:spPr>
          <a:xfrm>
            <a:off x="685800" y="1981200"/>
            <a:ext cx="4495800" cy="3887894"/>
          </a:xfrm>
          <a:solidFill>
            <a:schemeClr val="bg1"/>
          </a:solidFill>
        </p:spPr>
        <p:txBody>
          <a:bodyPr>
            <a:normAutofit/>
          </a:bodyPr>
          <a:lstStyle/>
          <a:p>
            <a:pPr marL="0" indent="0">
              <a:buNone/>
            </a:pPr>
            <a:r>
              <a:rPr lang="en-US" sz="3600" dirty="0">
                <a:ln w="0"/>
                <a:solidFill>
                  <a:schemeClr val="tx1"/>
                </a:solidFill>
                <a:effectLst>
                  <a:outerShdw blurRad="38100" dist="19050" dir="2700000" algn="tl" rotWithShape="0">
                    <a:schemeClr val="dk1">
                      <a:alpha val="40000"/>
                    </a:schemeClr>
                  </a:outerShdw>
                </a:effectLst>
              </a:rPr>
              <a:t>Early birth</a:t>
            </a:r>
          </a:p>
          <a:p>
            <a:pPr marL="0" indent="0">
              <a:buNone/>
            </a:pPr>
            <a:r>
              <a:rPr lang="en-US" sz="3600" dirty="0">
                <a:ln w="0"/>
                <a:solidFill>
                  <a:schemeClr val="tx1"/>
                </a:solidFill>
                <a:effectLst>
                  <a:outerShdw blurRad="38100" dist="19050" dir="2700000" algn="tl" rotWithShape="0">
                    <a:schemeClr val="dk1">
                      <a:alpha val="40000"/>
                    </a:schemeClr>
                  </a:outerShdw>
                </a:effectLst>
              </a:rPr>
              <a:t>Decreased birth weight (less than 5.5 pounds) </a:t>
            </a:r>
          </a:p>
          <a:p>
            <a:pPr marL="0" indent="0">
              <a:buNone/>
            </a:pPr>
            <a:r>
              <a:rPr lang="en-US" sz="3600" dirty="0">
                <a:ln w="0"/>
                <a:solidFill>
                  <a:schemeClr val="tx1"/>
                </a:solidFill>
                <a:effectLst>
                  <a:outerShdw blurRad="38100" dist="19050" dir="2700000" algn="tl" rotWithShape="0">
                    <a:schemeClr val="dk1">
                      <a:alpha val="40000"/>
                    </a:schemeClr>
                  </a:outerShdw>
                </a:effectLst>
              </a:rPr>
              <a:t>Smaller head size</a:t>
            </a:r>
          </a:p>
          <a:p>
            <a:pPr marL="0" indent="0">
              <a:buNone/>
            </a:pPr>
            <a:r>
              <a:rPr lang="en-US" sz="3600" dirty="0">
                <a:ln w="0"/>
                <a:solidFill>
                  <a:schemeClr val="tx1"/>
                </a:solidFill>
                <a:effectLst>
                  <a:outerShdw blurRad="38100" dist="19050" dir="2700000" algn="tl" rotWithShape="0">
                    <a:schemeClr val="dk1">
                      <a:alpha val="40000"/>
                    </a:schemeClr>
                  </a:outerShdw>
                </a:effectLst>
              </a:rPr>
              <a:t>Need for intensive care after birth </a:t>
            </a:r>
          </a:p>
        </p:txBody>
      </p:sp>
      <p:pic>
        <p:nvPicPr>
          <p:cNvPr id="8" name="Picture 7" descr="Person holding child">
            <a:extLst>
              <a:ext uri="{FF2B5EF4-FFF2-40B4-BE49-F238E27FC236}">
                <a16:creationId xmlns:a16="http://schemas.microsoft.com/office/drawing/2014/main" id="{2B93B206-D7B7-E6C8-F38B-EBE8931F3D06}"/>
              </a:ext>
            </a:extLst>
          </p:cNvPr>
          <p:cNvPicPr>
            <a:picLocks noChangeAspect="1"/>
          </p:cNvPicPr>
          <p:nvPr/>
        </p:nvPicPr>
        <p:blipFill>
          <a:blip r:embed="rId3">
            <a:extLst>
              <a:ext uri="{28A0092B-C50C-407E-A947-70E740481C1C}">
                <a14:useLocalDpi xmlns:a14="http://schemas.microsoft.com/office/drawing/2010/main" val="0"/>
              </a:ext>
            </a:extLst>
          </a:blip>
          <a:srcRect l="15682"/>
          <a:stretch>
            <a:fillRect/>
          </a:stretch>
        </p:blipFill>
        <p:spPr>
          <a:xfrm>
            <a:off x="5540448" y="2362200"/>
            <a:ext cx="3039525" cy="25248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BF7B45EC-139D-6972-DBB4-B14F8981F29E}"/>
              </a:ext>
            </a:extLst>
          </p:cNvPr>
          <p:cNvSpPr txBox="1"/>
          <p:nvPr/>
        </p:nvSpPr>
        <p:spPr>
          <a:xfrm>
            <a:off x="8077200" y="5869094"/>
            <a:ext cx="762000" cy="553998"/>
          </a:xfrm>
          <a:prstGeom prst="rect">
            <a:avLst/>
          </a:prstGeom>
          <a:noFill/>
        </p:spPr>
        <p:txBody>
          <a:bodyPr wrap="square" rtlCol="0">
            <a:spAutoFit/>
          </a:bodyPr>
          <a:lstStyle/>
          <a:p>
            <a:r>
              <a:rPr lang="en-US" altLang="en-US" sz="1200" dirty="0"/>
              <a:t>JAMA</a:t>
            </a:r>
          </a:p>
          <a:p>
            <a:endParaRPr lang="en-US" dirty="0"/>
          </a:p>
        </p:txBody>
      </p:sp>
    </p:spTree>
    <p:extLst>
      <p:ext uri="{BB962C8B-B14F-4D97-AF65-F5344CB8AC3E}">
        <p14:creationId xmlns:p14="http://schemas.microsoft.com/office/powerpoint/2010/main" val="3787676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0B1CC2-16F5-4245-91EB-B67BE76F4F16}"/>
              </a:ext>
            </a:extLst>
          </p:cNvPr>
          <p:cNvSpPr>
            <a:spLocks noGrp="1"/>
          </p:cNvSpPr>
          <p:nvPr>
            <p:ph type="title"/>
          </p:nvPr>
        </p:nvSpPr>
        <p:spPr>
          <a:xfrm>
            <a:off x="261439" y="304800"/>
            <a:ext cx="8501561" cy="1371600"/>
          </a:xfrm>
        </p:spPr>
        <p:txBody>
          <a:bodyPr>
            <a:noAutofit/>
          </a:bodyPr>
          <a:lstStyle/>
          <a:p>
            <a:pPr algn="ctr" eaLnBrk="1" fontAlgn="auto" hangingPunct="1">
              <a:spcAft>
                <a:spcPts val="0"/>
              </a:spcAft>
              <a:defRPr/>
            </a:pPr>
            <a:r>
              <a:rPr lang="en-US" sz="4400" b="1" dirty="0">
                <a:solidFill>
                  <a:schemeClr val="tx1"/>
                </a:solidFill>
                <a:latin typeface="+mn-lt"/>
              </a:rPr>
              <a:t>Marijuana </a:t>
            </a:r>
            <a:r>
              <a:rPr lang="en-US" sz="4000" b="1" dirty="0">
                <a:solidFill>
                  <a:schemeClr val="tx1"/>
                </a:solidFill>
                <a:latin typeface="+mn-lt"/>
              </a:rPr>
              <a:t>(Cannabis/THC)</a:t>
            </a:r>
            <a:br>
              <a:rPr lang="en-US" sz="4000" b="1" dirty="0">
                <a:solidFill>
                  <a:schemeClr val="tx1"/>
                </a:solidFill>
                <a:latin typeface="+mn-lt"/>
              </a:rPr>
            </a:br>
            <a:r>
              <a:rPr lang="en-US" sz="4400" b="1" dirty="0">
                <a:solidFill>
                  <a:schemeClr val="tx1"/>
                </a:solidFill>
                <a:latin typeface="+mn-lt"/>
              </a:rPr>
              <a:t>&amp; Mental Health</a:t>
            </a:r>
          </a:p>
        </p:txBody>
      </p:sp>
      <p:pic>
        <p:nvPicPr>
          <p:cNvPr id="5" name="Content Placeholder 4">
            <a:extLst>
              <a:ext uri="{FF2B5EF4-FFF2-40B4-BE49-F238E27FC236}">
                <a16:creationId xmlns:a16="http://schemas.microsoft.com/office/drawing/2014/main" id="{FE0921DD-38E3-7841-8039-23897A759669}"/>
              </a:ext>
            </a:extLst>
          </p:cNvPr>
          <p:cNvPicPr>
            <a:picLocks noGrp="1" noChangeAspect="1"/>
          </p:cNvPicPr>
          <p:nvPr>
            <p:ph idx="1"/>
          </p:nvPr>
        </p:nvPicPr>
        <p:blipFill>
          <a:blip r:embed="rId3"/>
          <a:stretch>
            <a:fillRect/>
          </a:stretch>
        </p:blipFill>
        <p:spPr>
          <a:xfrm>
            <a:off x="2438400" y="1913760"/>
            <a:ext cx="4518152" cy="42584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a:extLst>
              <a:ext uri="{FF2B5EF4-FFF2-40B4-BE49-F238E27FC236}">
                <a16:creationId xmlns:a16="http://schemas.microsoft.com/office/drawing/2014/main" id="{C28B4F67-CC5A-A50A-F7EA-3203E1103CD9}"/>
              </a:ext>
            </a:extLst>
          </p:cNvPr>
          <p:cNvSpPr txBox="1"/>
          <p:nvPr/>
        </p:nvSpPr>
        <p:spPr>
          <a:xfrm>
            <a:off x="7696200" y="6019800"/>
            <a:ext cx="442750" cy="276999"/>
          </a:xfrm>
          <a:prstGeom prst="rect">
            <a:avLst/>
          </a:prstGeom>
          <a:noFill/>
        </p:spPr>
        <p:txBody>
          <a:bodyPr wrap="none" rtlCol="0">
            <a:spAutoFit/>
          </a:bodyPr>
          <a:lstStyle/>
          <a:p>
            <a:r>
              <a:rPr lang="en-US" sz="1200" dirty="0"/>
              <a:t>CDC</a:t>
            </a:r>
          </a:p>
        </p:txBody>
      </p:sp>
    </p:spTree>
    <p:extLst>
      <p:ext uri="{BB962C8B-B14F-4D97-AF65-F5344CB8AC3E}">
        <p14:creationId xmlns:p14="http://schemas.microsoft.com/office/powerpoint/2010/main" val="23420888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0B1CC2-16F5-4245-91EB-B67BE76F4F16}"/>
              </a:ext>
            </a:extLst>
          </p:cNvPr>
          <p:cNvSpPr>
            <a:spLocks noGrp="1"/>
          </p:cNvSpPr>
          <p:nvPr>
            <p:ph type="title"/>
          </p:nvPr>
        </p:nvSpPr>
        <p:spPr>
          <a:xfrm>
            <a:off x="335815" y="152400"/>
            <a:ext cx="8472370" cy="1371600"/>
          </a:xfrm>
        </p:spPr>
        <p:txBody>
          <a:bodyPr>
            <a:noAutofit/>
          </a:bodyPr>
          <a:lstStyle/>
          <a:p>
            <a:pPr algn="ctr" eaLnBrk="1" fontAlgn="auto" hangingPunct="1">
              <a:spcAft>
                <a:spcPts val="0"/>
              </a:spcAft>
              <a:defRPr/>
            </a:pPr>
            <a:r>
              <a:rPr lang="en-US" sz="4400" b="1" dirty="0">
                <a:solidFill>
                  <a:schemeClr val="tx1"/>
                </a:solidFill>
                <a:latin typeface="+mn-lt"/>
              </a:rPr>
              <a:t>Marijuana </a:t>
            </a:r>
            <a:r>
              <a:rPr lang="en-US" sz="4000" b="1" dirty="0">
                <a:solidFill>
                  <a:schemeClr val="tx1"/>
                </a:solidFill>
                <a:latin typeface="+mn-lt"/>
              </a:rPr>
              <a:t>(Cannabis/THC)</a:t>
            </a:r>
            <a:br>
              <a:rPr lang="en-US" sz="4000" b="1" dirty="0">
                <a:solidFill>
                  <a:schemeClr val="tx1"/>
                </a:solidFill>
                <a:latin typeface="+mn-lt"/>
              </a:rPr>
            </a:br>
            <a:r>
              <a:rPr lang="en-US" sz="4400" b="1" dirty="0">
                <a:solidFill>
                  <a:schemeClr val="tx1"/>
                </a:solidFill>
                <a:latin typeface="+mn-lt"/>
              </a:rPr>
              <a:t>&amp; Mental Health</a:t>
            </a:r>
          </a:p>
        </p:txBody>
      </p:sp>
      <p:pic>
        <p:nvPicPr>
          <p:cNvPr id="5" name="Content Placeholder 4">
            <a:extLst>
              <a:ext uri="{FF2B5EF4-FFF2-40B4-BE49-F238E27FC236}">
                <a16:creationId xmlns:a16="http://schemas.microsoft.com/office/drawing/2014/main" id="{26A5224C-C464-9624-9037-732E2474BF51}"/>
              </a:ext>
            </a:extLst>
          </p:cNvPr>
          <p:cNvPicPr>
            <a:picLocks noGrp="1" noChangeAspect="1"/>
          </p:cNvPicPr>
          <p:nvPr>
            <p:ph idx="1"/>
          </p:nvPr>
        </p:nvPicPr>
        <p:blipFill>
          <a:blip r:embed="rId3"/>
          <a:stretch>
            <a:fillRect/>
          </a:stretch>
        </p:blipFill>
        <p:spPr>
          <a:xfrm>
            <a:off x="2324100" y="1905000"/>
            <a:ext cx="4495800" cy="423239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08397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4000" r="-4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8E2CB7-B2BA-4AE9-B262-EDC8651253D3}"/>
              </a:ext>
            </a:extLst>
          </p:cNvPr>
          <p:cNvSpPr>
            <a:spLocks noGrp="1"/>
          </p:cNvSpPr>
          <p:nvPr>
            <p:ph type="title"/>
          </p:nvPr>
        </p:nvSpPr>
        <p:spPr>
          <a:xfrm>
            <a:off x="914400" y="228600"/>
            <a:ext cx="7620000" cy="1371600"/>
          </a:xfrm>
          <a:noFill/>
        </p:spPr>
        <p:txBody>
          <a:bodyPr>
            <a:noAutofit/>
          </a:bodyPr>
          <a:lstStyle/>
          <a:p>
            <a:pPr algn="ctr" eaLnBrk="1" fontAlgn="auto" hangingPunct="1">
              <a:spcAft>
                <a:spcPts val="0"/>
              </a:spcAft>
              <a:defRPr/>
            </a:pPr>
            <a:r>
              <a:rPr lang="en-US" sz="4400" b="1" dirty="0">
                <a:solidFill>
                  <a:schemeClr val="tx1"/>
                </a:solidFill>
                <a:latin typeface="+mn-lt"/>
              </a:rPr>
              <a:t>Marijuana </a:t>
            </a:r>
            <a:r>
              <a:rPr lang="en-US" sz="4000" b="1" dirty="0">
                <a:solidFill>
                  <a:schemeClr val="tx1"/>
                </a:solidFill>
                <a:latin typeface="+mn-lt"/>
              </a:rPr>
              <a:t>(Cannabis/THC) </a:t>
            </a:r>
            <a:br>
              <a:rPr lang="en-US" sz="4400" b="1" dirty="0">
                <a:solidFill>
                  <a:schemeClr val="tx1"/>
                </a:solidFill>
                <a:latin typeface="+mn-lt"/>
              </a:rPr>
            </a:br>
            <a:r>
              <a:rPr lang="en-US" sz="4400" b="1" dirty="0">
                <a:solidFill>
                  <a:schemeClr val="tx1"/>
                </a:solidFill>
                <a:latin typeface="+mn-lt"/>
              </a:rPr>
              <a:t>&amp; Acute Panic (Anxiety)</a:t>
            </a:r>
          </a:p>
        </p:txBody>
      </p:sp>
      <p:sp>
        <p:nvSpPr>
          <p:cNvPr id="33794" name="Content Placeholder 1">
            <a:extLst>
              <a:ext uri="{FF2B5EF4-FFF2-40B4-BE49-F238E27FC236}">
                <a16:creationId xmlns:a16="http://schemas.microsoft.com/office/drawing/2014/main" id="{B077CF2C-F769-4A9E-8F96-50CE1DDDE9FA}"/>
              </a:ext>
            </a:extLst>
          </p:cNvPr>
          <p:cNvSpPr>
            <a:spLocks noGrp="1"/>
          </p:cNvSpPr>
          <p:nvPr>
            <p:ph idx="1"/>
          </p:nvPr>
        </p:nvSpPr>
        <p:spPr>
          <a:xfrm>
            <a:off x="762000" y="2209801"/>
            <a:ext cx="7772400" cy="3581400"/>
          </a:xfrm>
          <a:custGeom>
            <a:avLst/>
            <a:gdLst>
              <a:gd name="connsiteX0" fmla="*/ 0 w 7772400"/>
              <a:gd name="connsiteY0" fmla="*/ 0 h 3581400"/>
              <a:gd name="connsiteX1" fmla="*/ 753325 w 7772400"/>
              <a:gd name="connsiteY1" fmla="*/ 0 h 3581400"/>
              <a:gd name="connsiteX2" fmla="*/ 1351202 w 7772400"/>
              <a:gd name="connsiteY2" fmla="*/ 0 h 3581400"/>
              <a:gd name="connsiteX3" fmla="*/ 2104527 w 7772400"/>
              <a:gd name="connsiteY3" fmla="*/ 0 h 3581400"/>
              <a:gd name="connsiteX4" fmla="*/ 2857852 w 7772400"/>
              <a:gd name="connsiteY4" fmla="*/ 0 h 3581400"/>
              <a:gd name="connsiteX5" fmla="*/ 3222557 w 7772400"/>
              <a:gd name="connsiteY5" fmla="*/ 0 h 3581400"/>
              <a:gd name="connsiteX6" fmla="*/ 3820434 w 7772400"/>
              <a:gd name="connsiteY6" fmla="*/ 0 h 3581400"/>
              <a:gd name="connsiteX7" fmla="*/ 4573758 w 7772400"/>
              <a:gd name="connsiteY7" fmla="*/ 0 h 3581400"/>
              <a:gd name="connsiteX8" fmla="*/ 5016187 w 7772400"/>
              <a:gd name="connsiteY8" fmla="*/ 0 h 3581400"/>
              <a:gd name="connsiteX9" fmla="*/ 5691788 w 7772400"/>
              <a:gd name="connsiteY9" fmla="*/ 0 h 3581400"/>
              <a:gd name="connsiteX10" fmla="*/ 6134217 w 7772400"/>
              <a:gd name="connsiteY10" fmla="*/ 0 h 3581400"/>
              <a:gd name="connsiteX11" fmla="*/ 6887542 w 7772400"/>
              <a:gd name="connsiteY11" fmla="*/ 0 h 3581400"/>
              <a:gd name="connsiteX12" fmla="*/ 7772400 w 7772400"/>
              <a:gd name="connsiteY12" fmla="*/ 0 h 3581400"/>
              <a:gd name="connsiteX13" fmla="*/ 7772400 w 7772400"/>
              <a:gd name="connsiteY13" fmla="*/ 489458 h 3581400"/>
              <a:gd name="connsiteX14" fmla="*/ 7772400 w 7772400"/>
              <a:gd name="connsiteY14" fmla="*/ 1014730 h 3581400"/>
              <a:gd name="connsiteX15" fmla="*/ 7772400 w 7772400"/>
              <a:gd name="connsiteY15" fmla="*/ 1504188 h 3581400"/>
              <a:gd name="connsiteX16" fmla="*/ 7772400 w 7772400"/>
              <a:gd name="connsiteY16" fmla="*/ 2136902 h 3581400"/>
              <a:gd name="connsiteX17" fmla="*/ 7772400 w 7772400"/>
              <a:gd name="connsiteY17" fmla="*/ 2697988 h 3581400"/>
              <a:gd name="connsiteX18" fmla="*/ 7772400 w 7772400"/>
              <a:gd name="connsiteY18" fmla="*/ 3581400 h 3581400"/>
              <a:gd name="connsiteX19" fmla="*/ 7019075 w 7772400"/>
              <a:gd name="connsiteY19" fmla="*/ 3581400 h 3581400"/>
              <a:gd name="connsiteX20" fmla="*/ 6576646 w 7772400"/>
              <a:gd name="connsiteY20" fmla="*/ 3581400 h 3581400"/>
              <a:gd name="connsiteX21" fmla="*/ 6134217 w 7772400"/>
              <a:gd name="connsiteY21" fmla="*/ 3581400 h 3581400"/>
              <a:gd name="connsiteX22" fmla="*/ 5614064 w 7772400"/>
              <a:gd name="connsiteY22" fmla="*/ 3581400 h 3581400"/>
              <a:gd name="connsiteX23" fmla="*/ 4860739 w 7772400"/>
              <a:gd name="connsiteY23" fmla="*/ 3581400 h 3581400"/>
              <a:gd name="connsiteX24" fmla="*/ 4185138 w 7772400"/>
              <a:gd name="connsiteY24" fmla="*/ 3581400 h 3581400"/>
              <a:gd name="connsiteX25" fmla="*/ 3664986 w 7772400"/>
              <a:gd name="connsiteY25" fmla="*/ 3581400 h 3581400"/>
              <a:gd name="connsiteX26" fmla="*/ 3300281 w 7772400"/>
              <a:gd name="connsiteY26" fmla="*/ 3581400 h 3581400"/>
              <a:gd name="connsiteX27" fmla="*/ 2857852 w 7772400"/>
              <a:gd name="connsiteY27" fmla="*/ 3581400 h 3581400"/>
              <a:gd name="connsiteX28" fmla="*/ 2104527 w 7772400"/>
              <a:gd name="connsiteY28" fmla="*/ 3581400 h 3581400"/>
              <a:gd name="connsiteX29" fmla="*/ 1739822 w 7772400"/>
              <a:gd name="connsiteY29" fmla="*/ 3581400 h 3581400"/>
              <a:gd name="connsiteX30" fmla="*/ 1297393 w 7772400"/>
              <a:gd name="connsiteY30" fmla="*/ 3581400 h 3581400"/>
              <a:gd name="connsiteX31" fmla="*/ 854964 w 7772400"/>
              <a:gd name="connsiteY31" fmla="*/ 3581400 h 3581400"/>
              <a:gd name="connsiteX32" fmla="*/ 0 w 7772400"/>
              <a:gd name="connsiteY32" fmla="*/ 3581400 h 3581400"/>
              <a:gd name="connsiteX33" fmla="*/ 0 w 7772400"/>
              <a:gd name="connsiteY33" fmla="*/ 3020314 h 3581400"/>
              <a:gd name="connsiteX34" fmla="*/ 0 w 7772400"/>
              <a:gd name="connsiteY34" fmla="*/ 2387600 h 3581400"/>
              <a:gd name="connsiteX35" fmla="*/ 0 w 7772400"/>
              <a:gd name="connsiteY35" fmla="*/ 1754886 h 3581400"/>
              <a:gd name="connsiteX36" fmla="*/ 0 w 7772400"/>
              <a:gd name="connsiteY36" fmla="*/ 1229614 h 3581400"/>
              <a:gd name="connsiteX37" fmla="*/ 0 w 7772400"/>
              <a:gd name="connsiteY37" fmla="*/ 561086 h 3581400"/>
              <a:gd name="connsiteX38" fmla="*/ 0 w 7772400"/>
              <a:gd name="connsiteY38" fmla="*/ 0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72400" h="3581400" fill="none" extrusionOk="0">
                <a:moveTo>
                  <a:pt x="0" y="0"/>
                </a:moveTo>
                <a:cubicBezTo>
                  <a:pt x="229003" y="-8092"/>
                  <a:pt x="431400" y="4593"/>
                  <a:pt x="753325" y="0"/>
                </a:cubicBezTo>
                <a:cubicBezTo>
                  <a:pt x="1075251" y="-4593"/>
                  <a:pt x="1060017" y="11500"/>
                  <a:pt x="1351202" y="0"/>
                </a:cubicBezTo>
                <a:cubicBezTo>
                  <a:pt x="1642387" y="-11500"/>
                  <a:pt x="1928039" y="62358"/>
                  <a:pt x="2104527" y="0"/>
                </a:cubicBezTo>
                <a:cubicBezTo>
                  <a:pt x="2281016" y="-62358"/>
                  <a:pt x="2502768" y="79878"/>
                  <a:pt x="2857852" y="0"/>
                </a:cubicBezTo>
                <a:cubicBezTo>
                  <a:pt x="3212937" y="-79878"/>
                  <a:pt x="3055252" y="11324"/>
                  <a:pt x="3222557" y="0"/>
                </a:cubicBezTo>
                <a:cubicBezTo>
                  <a:pt x="3389862" y="-11324"/>
                  <a:pt x="3671454" y="23805"/>
                  <a:pt x="3820434" y="0"/>
                </a:cubicBezTo>
                <a:cubicBezTo>
                  <a:pt x="3969414" y="-23805"/>
                  <a:pt x="4401080" y="59537"/>
                  <a:pt x="4573758" y="0"/>
                </a:cubicBezTo>
                <a:cubicBezTo>
                  <a:pt x="4746436" y="-59537"/>
                  <a:pt x="4830489" y="52297"/>
                  <a:pt x="5016187" y="0"/>
                </a:cubicBezTo>
                <a:cubicBezTo>
                  <a:pt x="5201885" y="-52297"/>
                  <a:pt x="5489738" y="77656"/>
                  <a:pt x="5691788" y="0"/>
                </a:cubicBezTo>
                <a:cubicBezTo>
                  <a:pt x="5893838" y="-77656"/>
                  <a:pt x="5982844" y="25131"/>
                  <a:pt x="6134217" y="0"/>
                </a:cubicBezTo>
                <a:cubicBezTo>
                  <a:pt x="6285590" y="-25131"/>
                  <a:pt x="6610908" y="29935"/>
                  <a:pt x="6887542" y="0"/>
                </a:cubicBezTo>
                <a:cubicBezTo>
                  <a:pt x="7164176" y="-29935"/>
                  <a:pt x="7460046" y="45282"/>
                  <a:pt x="7772400" y="0"/>
                </a:cubicBezTo>
                <a:cubicBezTo>
                  <a:pt x="7820456" y="107204"/>
                  <a:pt x="7719108" y="272338"/>
                  <a:pt x="7772400" y="489458"/>
                </a:cubicBezTo>
                <a:cubicBezTo>
                  <a:pt x="7825692" y="706578"/>
                  <a:pt x="7755159" y="838451"/>
                  <a:pt x="7772400" y="1014730"/>
                </a:cubicBezTo>
                <a:cubicBezTo>
                  <a:pt x="7789641" y="1191009"/>
                  <a:pt x="7771943" y="1307622"/>
                  <a:pt x="7772400" y="1504188"/>
                </a:cubicBezTo>
                <a:cubicBezTo>
                  <a:pt x="7772857" y="1700754"/>
                  <a:pt x="7701731" y="1979717"/>
                  <a:pt x="7772400" y="2136902"/>
                </a:cubicBezTo>
                <a:cubicBezTo>
                  <a:pt x="7843069" y="2294087"/>
                  <a:pt x="7745921" y="2458035"/>
                  <a:pt x="7772400" y="2697988"/>
                </a:cubicBezTo>
                <a:cubicBezTo>
                  <a:pt x="7798879" y="2937941"/>
                  <a:pt x="7732998" y="3387346"/>
                  <a:pt x="7772400" y="3581400"/>
                </a:cubicBezTo>
                <a:cubicBezTo>
                  <a:pt x="7447700" y="3648935"/>
                  <a:pt x="7331774" y="3563624"/>
                  <a:pt x="7019075" y="3581400"/>
                </a:cubicBezTo>
                <a:cubicBezTo>
                  <a:pt x="6706376" y="3599176"/>
                  <a:pt x="6695407" y="3533994"/>
                  <a:pt x="6576646" y="3581400"/>
                </a:cubicBezTo>
                <a:cubicBezTo>
                  <a:pt x="6457885" y="3628806"/>
                  <a:pt x="6275457" y="3542499"/>
                  <a:pt x="6134217" y="3581400"/>
                </a:cubicBezTo>
                <a:cubicBezTo>
                  <a:pt x="5992977" y="3620301"/>
                  <a:pt x="5841853" y="3527057"/>
                  <a:pt x="5614064" y="3581400"/>
                </a:cubicBezTo>
                <a:cubicBezTo>
                  <a:pt x="5386275" y="3635743"/>
                  <a:pt x="5135145" y="3527440"/>
                  <a:pt x="4860739" y="3581400"/>
                </a:cubicBezTo>
                <a:cubicBezTo>
                  <a:pt x="4586333" y="3635360"/>
                  <a:pt x="4339612" y="3516644"/>
                  <a:pt x="4185138" y="3581400"/>
                </a:cubicBezTo>
                <a:cubicBezTo>
                  <a:pt x="4030664" y="3646156"/>
                  <a:pt x="3871016" y="3572422"/>
                  <a:pt x="3664986" y="3581400"/>
                </a:cubicBezTo>
                <a:cubicBezTo>
                  <a:pt x="3458956" y="3590378"/>
                  <a:pt x="3418858" y="3541299"/>
                  <a:pt x="3300281" y="3581400"/>
                </a:cubicBezTo>
                <a:cubicBezTo>
                  <a:pt x="3181705" y="3621501"/>
                  <a:pt x="3078366" y="3542166"/>
                  <a:pt x="2857852" y="3581400"/>
                </a:cubicBezTo>
                <a:cubicBezTo>
                  <a:pt x="2637338" y="3620634"/>
                  <a:pt x="2309513" y="3557503"/>
                  <a:pt x="2104527" y="3581400"/>
                </a:cubicBezTo>
                <a:cubicBezTo>
                  <a:pt x="1899542" y="3605297"/>
                  <a:pt x="1858158" y="3544332"/>
                  <a:pt x="1739822" y="3581400"/>
                </a:cubicBezTo>
                <a:cubicBezTo>
                  <a:pt x="1621487" y="3618468"/>
                  <a:pt x="1462113" y="3538944"/>
                  <a:pt x="1297393" y="3581400"/>
                </a:cubicBezTo>
                <a:cubicBezTo>
                  <a:pt x="1132673" y="3623856"/>
                  <a:pt x="1037753" y="3547949"/>
                  <a:pt x="854964" y="3581400"/>
                </a:cubicBezTo>
                <a:cubicBezTo>
                  <a:pt x="672175" y="3614851"/>
                  <a:pt x="174979" y="3538580"/>
                  <a:pt x="0" y="3581400"/>
                </a:cubicBezTo>
                <a:cubicBezTo>
                  <a:pt x="-27632" y="3456506"/>
                  <a:pt x="29135" y="3214405"/>
                  <a:pt x="0" y="3020314"/>
                </a:cubicBezTo>
                <a:cubicBezTo>
                  <a:pt x="-29135" y="2826223"/>
                  <a:pt x="52699" y="2653113"/>
                  <a:pt x="0" y="2387600"/>
                </a:cubicBezTo>
                <a:cubicBezTo>
                  <a:pt x="-52699" y="2122087"/>
                  <a:pt x="6870" y="2048701"/>
                  <a:pt x="0" y="1754886"/>
                </a:cubicBezTo>
                <a:cubicBezTo>
                  <a:pt x="-6870" y="1461071"/>
                  <a:pt x="26716" y="1479308"/>
                  <a:pt x="0" y="1229614"/>
                </a:cubicBezTo>
                <a:cubicBezTo>
                  <a:pt x="-26716" y="979920"/>
                  <a:pt x="56376" y="829382"/>
                  <a:pt x="0" y="561086"/>
                </a:cubicBezTo>
                <a:cubicBezTo>
                  <a:pt x="-56376" y="292790"/>
                  <a:pt x="42438" y="246887"/>
                  <a:pt x="0" y="0"/>
                </a:cubicBezTo>
                <a:close/>
              </a:path>
              <a:path w="7772400" h="3581400" stroke="0" extrusionOk="0">
                <a:moveTo>
                  <a:pt x="0" y="0"/>
                </a:moveTo>
                <a:cubicBezTo>
                  <a:pt x="193516" y="-644"/>
                  <a:pt x="305146" y="762"/>
                  <a:pt x="597877" y="0"/>
                </a:cubicBezTo>
                <a:cubicBezTo>
                  <a:pt x="890608" y="-762"/>
                  <a:pt x="1007878" y="57904"/>
                  <a:pt x="1118030" y="0"/>
                </a:cubicBezTo>
                <a:cubicBezTo>
                  <a:pt x="1228182" y="-57904"/>
                  <a:pt x="1585713" y="188"/>
                  <a:pt x="1871355" y="0"/>
                </a:cubicBezTo>
                <a:cubicBezTo>
                  <a:pt x="2156998" y="-188"/>
                  <a:pt x="2129726" y="42203"/>
                  <a:pt x="2313784" y="0"/>
                </a:cubicBezTo>
                <a:cubicBezTo>
                  <a:pt x="2497842" y="-42203"/>
                  <a:pt x="2677873" y="45299"/>
                  <a:pt x="2911661" y="0"/>
                </a:cubicBezTo>
                <a:cubicBezTo>
                  <a:pt x="3145449" y="-45299"/>
                  <a:pt x="3490006" y="29739"/>
                  <a:pt x="3664986" y="0"/>
                </a:cubicBezTo>
                <a:cubicBezTo>
                  <a:pt x="3839966" y="-29739"/>
                  <a:pt x="4177270" y="39597"/>
                  <a:pt x="4340586" y="0"/>
                </a:cubicBezTo>
                <a:cubicBezTo>
                  <a:pt x="4503902" y="-39597"/>
                  <a:pt x="4808738" y="58052"/>
                  <a:pt x="5016187" y="0"/>
                </a:cubicBezTo>
                <a:cubicBezTo>
                  <a:pt x="5223636" y="-58052"/>
                  <a:pt x="5428177" y="45542"/>
                  <a:pt x="5769512" y="0"/>
                </a:cubicBezTo>
                <a:cubicBezTo>
                  <a:pt x="6110847" y="-45542"/>
                  <a:pt x="6285009" y="32827"/>
                  <a:pt x="6522837" y="0"/>
                </a:cubicBezTo>
                <a:cubicBezTo>
                  <a:pt x="6760666" y="-32827"/>
                  <a:pt x="6911529" y="39616"/>
                  <a:pt x="7042990" y="0"/>
                </a:cubicBezTo>
                <a:cubicBezTo>
                  <a:pt x="7174451" y="-39616"/>
                  <a:pt x="7418213" y="44670"/>
                  <a:pt x="7772400" y="0"/>
                </a:cubicBezTo>
                <a:cubicBezTo>
                  <a:pt x="7795644" y="169943"/>
                  <a:pt x="7725554" y="291608"/>
                  <a:pt x="7772400" y="489458"/>
                </a:cubicBezTo>
                <a:cubicBezTo>
                  <a:pt x="7819246" y="687308"/>
                  <a:pt x="7709668" y="969469"/>
                  <a:pt x="7772400" y="1122172"/>
                </a:cubicBezTo>
                <a:cubicBezTo>
                  <a:pt x="7835132" y="1274875"/>
                  <a:pt x="7734606" y="1409633"/>
                  <a:pt x="7772400" y="1647444"/>
                </a:cubicBezTo>
                <a:cubicBezTo>
                  <a:pt x="7810194" y="1885255"/>
                  <a:pt x="7712563" y="2129368"/>
                  <a:pt x="7772400" y="2280158"/>
                </a:cubicBezTo>
                <a:cubicBezTo>
                  <a:pt x="7832237" y="2430948"/>
                  <a:pt x="7756600" y="2666848"/>
                  <a:pt x="7772400" y="2805430"/>
                </a:cubicBezTo>
                <a:cubicBezTo>
                  <a:pt x="7788200" y="2944012"/>
                  <a:pt x="7750680" y="3349109"/>
                  <a:pt x="7772400" y="3581400"/>
                </a:cubicBezTo>
                <a:cubicBezTo>
                  <a:pt x="7599360" y="3607644"/>
                  <a:pt x="7268289" y="3579750"/>
                  <a:pt x="7096799" y="3581400"/>
                </a:cubicBezTo>
                <a:cubicBezTo>
                  <a:pt x="6925309" y="3583050"/>
                  <a:pt x="6746190" y="3558514"/>
                  <a:pt x="6576646" y="3581400"/>
                </a:cubicBezTo>
                <a:cubicBezTo>
                  <a:pt x="6407102" y="3604286"/>
                  <a:pt x="6101817" y="3538697"/>
                  <a:pt x="5901045" y="3581400"/>
                </a:cubicBezTo>
                <a:cubicBezTo>
                  <a:pt x="5700273" y="3624103"/>
                  <a:pt x="5494652" y="3552012"/>
                  <a:pt x="5380892" y="3581400"/>
                </a:cubicBezTo>
                <a:cubicBezTo>
                  <a:pt x="5267132" y="3610788"/>
                  <a:pt x="4982209" y="3549070"/>
                  <a:pt x="4860739" y="3581400"/>
                </a:cubicBezTo>
                <a:cubicBezTo>
                  <a:pt x="4739269" y="3613730"/>
                  <a:pt x="4467710" y="3560126"/>
                  <a:pt x="4107414" y="3581400"/>
                </a:cubicBezTo>
                <a:cubicBezTo>
                  <a:pt x="3747119" y="3602674"/>
                  <a:pt x="3650306" y="3526100"/>
                  <a:pt x="3509538" y="3581400"/>
                </a:cubicBezTo>
                <a:cubicBezTo>
                  <a:pt x="3368770" y="3636700"/>
                  <a:pt x="3309030" y="3550807"/>
                  <a:pt x="3144833" y="3581400"/>
                </a:cubicBezTo>
                <a:cubicBezTo>
                  <a:pt x="2980637" y="3611993"/>
                  <a:pt x="2943344" y="3558370"/>
                  <a:pt x="2780128" y="3581400"/>
                </a:cubicBezTo>
                <a:cubicBezTo>
                  <a:pt x="2616912" y="3604430"/>
                  <a:pt x="2528543" y="3539730"/>
                  <a:pt x="2337699" y="3581400"/>
                </a:cubicBezTo>
                <a:cubicBezTo>
                  <a:pt x="2146855" y="3623070"/>
                  <a:pt x="2009396" y="3559460"/>
                  <a:pt x="1817546" y="3581400"/>
                </a:cubicBezTo>
                <a:cubicBezTo>
                  <a:pt x="1625696" y="3603340"/>
                  <a:pt x="1341144" y="3536302"/>
                  <a:pt x="1219669" y="3581400"/>
                </a:cubicBezTo>
                <a:cubicBezTo>
                  <a:pt x="1098194" y="3626498"/>
                  <a:pt x="854824" y="3521749"/>
                  <a:pt x="544068" y="3581400"/>
                </a:cubicBezTo>
                <a:cubicBezTo>
                  <a:pt x="233312" y="3641051"/>
                  <a:pt x="260729" y="3547578"/>
                  <a:pt x="0" y="3581400"/>
                </a:cubicBezTo>
                <a:cubicBezTo>
                  <a:pt x="-39007" y="3376214"/>
                  <a:pt x="6631" y="3174926"/>
                  <a:pt x="0" y="2912872"/>
                </a:cubicBezTo>
                <a:cubicBezTo>
                  <a:pt x="-6631" y="2650818"/>
                  <a:pt x="51358" y="2658832"/>
                  <a:pt x="0" y="2423414"/>
                </a:cubicBezTo>
                <a:cubicBezTo>
                  <a:pt x="-51358" y="2187996"/>
                  <a:pt x="28874" y="2068029"/>
                  <a:pt x="0" y="1826514"/>
                </a:cubicBezTo>
                <a:cubicBezTo>
                  <a:pt x="-28874" y="1584999"/>
                  <a:pt x="37180" y="1357966"/>
                  <a:pt x="0" y="1229614"/>
                </a:cubicBezTo>
                <a:cubicBezTo>
                  <a:pt x="-37180" y="1101262"/>
                  <a:pt x="28546" y="788142"/>
                  <a:pt x="0" y="632714"/>
                </a:cubicBezTo>
                <a:cubicBezTo>
                  <a:pt x="-28546" y="477286"/>
                  <a:pt x="54912" y="153606"/>
                  <a:pt x="0" y="0"/>
                </a:cubicBezTo>
                <a:close/>
              </a:path>
            </a:pathLst>
          </a:custGeom>
          <a:ln w="57150">
            <a:solidFill>
              <a:schemeClr val="tx1"/>
            </a:solidFill>
            <a:extLst>
              <a:ext uri="{C807C97D-BFC1-408E-A445-0C87EB9F89A2}">
                <ask:lineSketchStyleProps xmlns:ask="http://schemas.microsoft.com/office/drawing/2018/sketchyshapes" sd="157667599">
                  <ask:type>
                    <ask:lineSketchScribble/>
                  </ask:type>
                </ask:lineSketchStyleProps>
              </a:ext>
            </a:extLst>
          </a:ln>
        </p:spPr>
        <p:txBody>
          <a:bodyPr>
            <a:normAutofit/>
          </a:bodyPr>
          <a:lstStyle/>
          <a:p>
            <a:pPr>
              <a:defRPr/>
            </a:pPr>
            <a:r>
              <a:rPr lang="en-US" altLang="en-US" sz="3200" b="1" dirty="0">
                <a:solidFill>
                  <a:schemeClr val="tx1"/>
                </a:solidFill>
              </a:rPr>
              <a:t>Some users of high potency marijuana experience acute panic.		                         						</a:t>
            </a:r>
            <a:r>
              <a:rPr lang="en-US" altLang="en-US" sz="1200" b="1" dirty="0">
                <a:solidFill>
                  <a:schemeClr val="tx1"/>
                </a:solidFill>
              </a:rPr>
              <a:t>National Institutes of Health</a:t>
            </a:r>
            <a:endParaRPr lang="en-US" altLang="en-US" sz="3200" dirty="0">
              <a:solidFill>
                <a:schemeClr val="tx1"/>
              </a:solidFill>
            </a:endParaRPr>
          </a:p>
          <a:p>
            <a:pPr>
              <a:defRPr/>
            </a:pPr>
            <a:r>
              <a:rPr lang="en-US" altLang="en-US" sz="3200" b="1" dirty="0">
                <a:solidFill>
                  <a:schemeClr val="tx1"/>
                </a:solidFill>
              </a:rPr>
              <a:t>Since it was legalized in Michigan for adult use, there has been an increase in visits to emergency rooms because of anxiety/panic reactions.					</a:t>
            </a:r>
            <a:r>
              <a:rPr lang="en-US" altLang="en-US" sz="1200" dirty="0">
                <a:solidFill>
                  <a:schemeClr val="tx1"/>
                </a:solidFill>
              </a:rPr>
              <a:t>Keung et al, Cureus, 2023</a:t>
            </a:r>
            <a:endParaRPr lang="en-US" altLang="en-US" sz="1300" dirty="0">
              <a:solidFill>
                <a:srgbClr val="FFFFFF"/>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0B1CC2-16F5-4245-91EB-B67BE76F4F16}"/>
              </a:ext>
            </a:extLst>
          </p:cNvPr>
          <p:cNvSpPr>
            <a:spLocks noGrp="1"/>
          </p:cNvSpPr>
          <p:nvPr>
            <p:ph type="title"/>
          </p:nvPr>
        </p:nvSpPr>
        <p:spPr>
          <a:xfrm>
            <a:off x="490379" y="351277"/>
            <a:ext cx="8472816" cy="1172724"/>
          </a:xfrm>
        </p:spPr>
        <p:txBody>
          <a:bodyPr>
            <a:noAutofit/>
          </a:bodyPr>
          <a:lstStyle/>
          <a:p>
            <a:pPr algn="ctr" eaLnBrk="1" fontAlgn="auto" hangingPunct="1">
              <a:spcAft>
                <a:spcPts val="0"/>
              </a:spcAft>
              <a:defRPr/>
            </a:pPr>
            <a:r>
              <a:rPr lang="en-US" sz="4400" b="1" dirty="0">
                <a:solidFill>
                  <a:schemeClr val="tx1"/>
                </a:solidFill>
                <a:latin typeface="+mn-lt"/>
              </a:rPr>
              <a:t>Marijuana </a:t>
            </a:r>
            <a:r>
              <a:rPr lang="en-US" sz="4000" b="1" dirty="0">
                <a:solidFill>
                  <a:schemeClr val="tx1"/>
                </a:solidFill>
                <a:latin typeface="+mn-lt"/>
              </a:rPr>
              <a:t>(Cannabis/THC)</a:t>
            </a:r>
            <a:br>
              <a:rPr lang="en-US" sz="4000" b="1" dirty="0">
                <a:solidFill>
                  <a:schemeClr val="tx1"/>
                </a:solidFill>
                <a:latin typeface="+mn-lt"/>
              </a:rPr>
            </a:br>
            <a:r>
              <a:rPr lang="en-US" sz="4400" b="1" dirty="0">
                <a:solidFill>
                  <a:schemeClr val="tx1"/>
                </a:solidFill>
                <a:latin typeface="+mn-lt"/>
              </a:rPr>
              <a:t> &amp; Mental Health</a:t>
            </a:r>
          </a:p>
        </p:txBody>
      </p:sp>
      <p:pic>
        <p:nvPicPr>
          <p:cNvPr id="6" name="Content Placeholder 4">
            <a:extLst>
              <a:ext uri="{FF2B5EF4-FFF2-40B4-BE49-F238E27FC236}">
                <a16:creationId xmlns:a16="http://schemas.microsoft.com/office/drawing/2014/main" id="{937550A8-131C-E5EA-BC3C-5A14B15FA031}"/>
              </a:ext>
            </a:extLst>
          </p:cNvPr>
          <p:cNvPicPr>
            <a:picLocks noGrp="1" noChangeAspect="1"/>
          </p:cNvPicPr>
          <p:nvPr>
            <p:ph idx="1"/>
          </p:nvPr>
        </p:nvPicPr>
        <p:blipFill>
          <a:blip r:embed="rId3"/>
          <a:stretch>
            <a:fillRect/>
          </a:stretch>
        </p:blipFill>
        <p:spPr>
          <a:xfrm>
            <a:off x="2362201" y="1796796"/>
            <a:ext cx="4495800" cy="44733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7518850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11F04-DA39-3588-F53F-A52A504EA323}"/>
              </a:ext>
            </a:extLst>
          </p:cNvPr>
          <p:cNvSpPr>
            <a:spLocks noGrp="1"/>
          </p:cNvSpPr>
          <p:nvPr>
            <p:ph type="title"/>
          </p:nvPr>
        </p:nvSpPr>
        <p:spPr/>
        <p:txBody>
          <a:bodyPr>
            <a:normAutofit/>
          </a:bodyPr>
          <a:lstStyle/>
          <a:p>
            <a:pPr algn="ctr"/>
            <a:r>
              <a:rPr lang="en-US" sz="4400" b="1" dirty="0">
                <a:solidFill>
                  <a:schemeClr val="tx1"/>
                </a:solidFill>
                <a:latin typeface="+mn-lt"/>
              </a:rPr>
              <a:t>Marijuana </a:t>
            </a:r>
            <a:r>
              <a:rPr lang="en-US" sz="4000" b="1" dirty="0">
                <a:solidFill>
                  <a:schemeClr val="tx1"/>
                </a:solidFill>
                <a:latin typeface="+mn-lt"/>
              </a:rPr>
              <a:t>(Cannabis/THC) </a:t>
            </a:r>
            <a:br>
              <a:rPr lang="en-US" sz="4400" b="1" dirty="0">
                <a:solidFill>
                  <a:schemeClr val="tx1"/>
                </a:solidFill>
                <a:latin typeface="+mn-lt"/>
              </a:rPr>
            </a:br>
            <a:r>
              <a:rPr lang="en-US" sz="4400" b="1" dirty="0">
                <a:solidFill>
                  <a:schemeClr val="tx1"/>
                </a:solidFill>
                <a:latin typeface="+mn-lt"/>
              </a:rPr>
              <a:t>&amp; School</a:t>
            </a:r>
            <a:endParaRPr lang="en-US" sz="4400" dirty="0">
              <a:solidFill>
                <a:schemeClr val="tx1"/>
              </a:solidFill>
            </a:endParaRPr>
          </a:p>
        </p:txBody>
      </p:sp>
      <p:pic>
        <p:nvPicPr>
          <p:cNvPr id="8" name="Content Placeholder 7">
            <a:extLst>
              <a:ext uri="{FF2B5EF4-FFF2-40B4-BE49-F238E27FC236}">
                <a16:creationId xmlns:a16="http://schemas.microsoft.com/office/drawing/2014/main" id="{167CCD14-0889-83B3-F44A-80C8D886BF58}"/>
              </a:ext>
            </a:extLst>
          </p:cNvPr>
          <p:cNvPicPr>
            <a:picLocks noGrp="1" noChangeAspect="1"/>
          </p:cNvPicPr>
          <p:nvPr>
            <p:ph idx="1"/>
          </p:nvPr>
        </p:nvPicPr>
        <p:blipFill rotWithShape="1">
          <a:blip r:embed="rId3"/>
          <a:stretch/>
        </p:blipFill>
        <p:spPr>
          <a:xfrm>
            <a:off x="5374784" y="2514600"/>
            <a:ext cx="3428129" cy="2514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9" name="TextBox 8">
            <a:extLst>
              <a:ext uri="{FF2B5EF4-FFF2-40B4-BE49-F238E27FC236}">
                <a16:creationId xmlns:a16="http://schemas.microsoft.com/office/drawing/2014/main" id="{EAB867DD-AFDD-94B9-64E1-1003F306F6B2}"/>
              </a:ext>
            </a:extLst>
          </p:cNvPr>
          <p:cNvSpPr txBox="1"/>
          <p:nvPr/>
        </p:nvSpPr>
        <p:spPr>
          <a:xfrm>
            <a:off x="152400" y="1828800"/>
            <a:ext cx="4953000" cy="4708981"/>
          </a:xfrm>
          <a:prstGeom prst="rect">
            <a:avLst/>
          </a:prstGeom>
          <a:noFill/>
        </p:spPr>
        <p:txBody>
          <a:bodyPr wrap="square" rtlCol="0">
            <a:spAutoFit/>
          </a:bodyPr>
          <a:lstStyle/>
          <a:p>
            <a:pPr marL="0" indent="0" algn="ctr">
              <a:buFont typeface="Wingdings 2" panose="05020102010507070707" pitchFamily="18" charset="2"/>
              <a:buNone/>
              <a:defRPr/>
            </a:pPr>
            <a:r>
              <a:rPr lang="en-US" sz="3200" dirty="0"/>
              <a:t>The effects of marijuana use </a:t>
            </a:r>
          </a:p>
          <a:p>
            <a:pPr marL="0" indent="0" algn="ctr">
              <a:buFont typeface="Wingdings 2" panose="05020102010507070707" pitchFamily="18" charset="2"/>
              <a:buNone/>
              <a:defRPr/>
            </a:pPr>
            <a:r>
              <a:rPr lang="en-US" sz="3200" dirty="0"/>
              <a:t>on the developing brain can negatively impact </a:t>
            </a:r>
          </a:p>
          <a:p>
            <a:pPr marL="0" indent="0" algn="ctr">
              <a:buFont typeface="Wingdings 2" panose="05020102010507070707" pitchFamily="18" charset="2"/>
              <a:buNone/>
              <a:defRPr/>
            </a:pPr>
            <a:r>
              <a:rPr lang="en-US" sz="3200" dirty="0"/>
              <a:t>school performance.</a:t>
            </a:r>
            <a:r>
              <a:rPr lang="en-US" altLang="en-US" sz="3200" b="1" dirty="0"/>
              <a:t>	</a:t>
            </a:r>
          </a:p>
          <a:p>
            <a:pPr marL="0" indent="0" algn="ctr">
              <a:buFont typeface="Wingdings 2" panose="05020102010507070707" pitchFamily="18" charset="2"/>
              <a:buNone/>
              <a:defRPr/>
            </a:pPr>
            <a:endParaRPr lang="en-US" altLang="en-US" sz="2800" b="1" dirty="0"/>
          </a:p>
          <a:p>
            <a:pPr marL="0" indent="0" algn="ctr">
              <a:buFont typeface="Wingdings 2" panose="05020102010507070707" pitchFamily="18" charset="2"/>
              <a:buNone/>
              <a:defRPr/>
            </a:pPr>
            <a:r>
              <a:rPr lang="en-US" altLang="en-US" sz="3200" b="1" dirty="0"/>
              <a:t>Research shows that teens that use marijuana are more likely to drop out of high school.</a:t>
            </a:r>
            <a:r>
              <a:rPr lang="en-US" altLang="en-US" sz="2000" b="1" dirty="0"/>
              <a:t>	</a:t>
            </a:r>
          </a:p>
          <a:p>
            <a:pPr marL="0" indent="0">
              <a:buClr>
                <a:srgbClr val="F3A447"/>
              </a:buClr>
              <a:buFont typeface="Wingdings 2" panose="05020102010507070707" pitchFamily="18" charset="2"/>
              <a:buNone/>
              <a:defRPr/>
            </a:pPr>
            <a:r>
              <a:rPr lang="en-US" altLang="en-US" sz="1200" b="1" dirty="0"/>
              <a:t>			</a:t>
            </a:r>
            <a:r>
              <a:rPr lang="en-US" altLang="en-US" sz="1200" dirty="0"/>
              <a:t>						</a:t>
            </a:r>
            <a:endParaRPr lang="en-US" sz="1100" dirty="0"/>
          </a:p>
        </p:txBody>
      </p:sp>
      <p:sp>
        <p:nvSpPr>
          <p:cNvPr id="3" name="TextBox 2">
            <a:extLst>
              <a:ext uri="{FF2B5EF4-FFF2-40B4-BE49-F238E27FC236}">
                <a16:creationId xmlns:a16="http://schemas.microsoft.com/office/drawing/2014/main" id="{DA0940E5-460E-6DEB-34F3-DB3C72D5E398}"/>
              </a:ext>
            </a:extLst>
          </p:cNvPr>
          <p:cNvSpPr txBox="1"/>
          <p:nvPr/>
        </p:nvSpPr>
        <p:spPr>
          <a:xfrm>
            <a:off x="6476999" y="5334000"/>
            <a:ext cx="2307771" cy="646331"/>
          </a:xfrm>
          <a:prstGeom prst="rect">
            <a:avLst/>
          </a:prstGeom>
          <a:noFill/>
        </p:spPr>
        <p:txBody>
          <a:bodyPr wrap="square" rtlCol="0">
            <a:spAutoFit/>
          </a:bodyPr>
          <a:lstStyle/>
          <a:p>
            <a:r>
              <a:rPr lang="en-US" sz="1200" dirty="0"/>
              <a:t>											SAMHSA</a:t>
            </a:r>
          </a:p>
        </p:txBody>
      </p:sp>
    </p:spTree>
    <p:extLst>
      <p:ext uri="{BB962C8B-B14F-4D97-AF65-F5344CB8AC3E}">
        <p14:creationId xmlns:p14="http://schemas.microsoft.com/office/powerpoint/2010/main" val="22714894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33000" b="-33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0B0A33-A6BC-4BBA-B921-1C2092F847E8}"/>
              </a:ext>
            </a:extLst>
          </p:cNvPr>
          <p:cNvSpPr>
            <a:spLocks noGrp="1"/>
          </p:cNvSpPr>
          <p:nvPr>
            <p:ph type="title"/>
          </p:nvPr>
        </p:nvSpPr>
        <p:spPr>
          <a:xfrm>
            <a:off x="822960" y="516835"/>
            <a:ext cx="7711440" cy="1083365"/>
          </a:xfrm>
        </p:spPr>
        <p:txBody>
          <a:bodyPr>
            <a:noAutofit/>
          </a:bodyPr>
          <a:lstStyle/>
          <a:p>
            <a:pPr algn="ctr" eaLnBrk="1" fontAlgn="auto" hangingPunct="1">
              <a:spcAft>
                <a:spcPts val="0"/>
              </a:spcAft>
              <a:defRPr/>
            </a:pPr>
            <a:r>
              <a:rPr lang="en-US" sz="4400" b="1" dirty="0">
                <a:solidFill>
                  <a:schemeClr val="tx1"/>
                </a:solidFill>
                <a:latin typeface="+mn-lt"/>
              </a:rPr>
              <a:t>Marijuana </a:t>
            </a:r>
            <a:r>
              <a:rPr lang="en-US" sz="4000" b="1" dirty="0">
                <a:solidFill>
                  <a:schemeClr val="tx1"/>
                </a:solidFill>
                <a:latin typeface="+mn-lt"/>
              </a:rPr>
              <a:t>(Cannabis/THC)  </a:t>
            </a:r>
            <a:br>
              <a:rPr lang="en-US" sz="4400" b="1" dirty="0">
                <a:solidFill>
                  <a:srgbClr val="FFFFFF"/>
                </a:solidFill>
                <a:latin typeface="+mn-lt"/>
              </a:rPr>
            </a:br>
            <a:r>
              <a:rPr lang="en-US" sz="4400" b="1" dirty="0">
                <a:solidFill>
                  <a:schemeClr val="tx1"/>
                </a:solidFill>
                <a:latin typeface="+mn-lt"/>
              </a:rPr>
              <a:t>&amp; College Success</a:t>
            </a:r>
          </a:p>
        </p:txBody>
      </p:sp>
      <p:sp>
        <p:nvSpPr>
          <p:cNvPr id="19458" name="Content Placeholder 1">
            <a:extLst>
              <a:ext uri="{FF2B5EF4-FFF2-40B4-BE49-F238E27FC236}">
                <a16:creationId xmlns:a16="http://schemas.microsoft.com/office/drawing/2014/main" id="{89665202-B004-44CE-91CD-998FED2E0F02}"/>
              </a:ext>
            </a:extLst>
          </p:cNvPr>
          <p:cNvSpPr>
            <a:spLocks noGrp="1"/>
          </p:cNvSpPr>
          <p:nvPr>
            <p:ph idx="1"/>
          </p:nvPr>
        </p:nvSpPr>
        <p:spPr>
          <a:xfrm>
            <a:off x="822960" y="1959428"/>
            <a:ext cx="7421880" cy="4136572"/>
          </a:xfrm>
          <a:noFill/>
        </p:spPr>
        <p:txBody>
          <a:bodyPr>
            <a:normAutofit fontScale="92500" lnSpcReduction="10000"/>
          </a:bodyPr>
          <a:lstStyle/>
          <a:p>
            <a:pPr marL="0" indent="0">
              <a:spcBef>
                <a:spcPts val="0"/>
              </a:spcBef>
              <a:spcAft>
                <a:spcPts val="0"/>
              </a:spcAft>
              <a:buNone/>
              <a:defRPr/>
            </a:pPr>
            <a:endParaRPr lang="en-US" altLang="en-US" sz="3200" dirty="0">
              <a:solidFill>
                <a:schemeClr val="tx1"/>
              </a:solidFill>
            </a:endParaRPr>
          </a:p>
          <a:p>
            <a:pPr marL="0" indent="0">
              <a:spcBef>
                <a:spcPts val="0"/>
              </a:spcBef>
              <a:spcAft>
                <a:spcPts val="0"/>
              </a:spcAft>
              <a:buNone/>
              <a:defRPr/>
            </a:pPr>
            <a:r>
              <a:rPr lang="en-US" altLang="en-US" sz="3200" dirty="0">
                <a:solidFill>
                  <a:schemeClr val="tx1"/>
                </a:solidFill>
              </a:rPr>
              <a:t>Students who use marijuana are </a:t>
            </a:r>
          </a:p>
          <a:p>
            <a:pPr marL="0" indent="0">
              <a:spcBef>
                <a:spcPts val="0"/>
              </a:spcBef>
              <a:spcAft>
                <a:spcPts val="0"/>
              </a:spcAft>
              <a:buNone/>
              <a:defRPr/>
            </a:pPr>
            <a:r>
              <a:rPr lang="en-US" altLang="en-US" sz="3200" b="1" dirty="0">
                <a:solidFill>
                  <a:schemeClr val="tx1"/>
                </a:solidFill>
              </a:rPr>
              <a:t>MUCH LESS LIKELY </a:t>
            </a:r>
            <a:r>
              <a:rPr lang="en-US" altLang="en-US" sz="3200" dirty="0">
                <a:solidFill>
                  <a:schemeClr val="tx1"/>
                </a:solidFill>
              </a:rPr>
              <a:t>to get a college degree. </a:t>
            </a:r>
          </a:p>
          <a:p>
            <a:pPr marL="0" indent="0">
              <a:spcBef>
                <a:spcPts val="0"/>
              </a:spcBef>
              <a:spcAft>
                <a:spcPts val="0"/>
              </a:spcAft>
              <a:buNone/>
              <a:defRPr/>
            </a:pPr>
            <a:r>
              <a:rPr lang="en-US" altLang="en-US" sz="3200" dirty="0">
                <a:solidFill>
                  <a:schemeClr val="tx1"/>
                </a:solidFill>
              </a:rPr>
              <a:t>		               				</a:t>
            </a:r>
            <a:r>
              <a:rPr lang="en-US" altLang="en-US" sz="1300" dirty="0">
                <a:solidFill>
                  <a:schemeClr val="tx1"/>
                </a:solidFill>
              </a:rPr>
              <a:t>CDC</a:t>
            </a:r>
          </a:p>
          <a:p>
            <a:pPr marL="0" indent="0">
              <a:spcBef>
                <a:spcPts val="0"/>
              </a:spcBef>
              <a:spcAft>
                <a:spcPts val="0"/>
              </a:spcAft>
              <a:buNone/>
              <a:defRPr/>
            </a:pPr>
            <a:endParaRPr lang="en-US" altLang="en-US" sz="1300" dirty="0">
              <a:solidFill>
                <a:schemeClr val="tx1"/>
              </a:solidFill>
            </a:endParaRPr>
          </a:p>
          <a:p>
            <a:pPr marL="0" indent="0">
              <a:buNone/>
              <a:defRPr/>
            </a:pPr>
            <a:r>
              <a:rPr lang="en-US" altLang="en-US" sz="3200" dirty="0">
                <a:solidFill>
                  <a:schemeClr val="tx1"/>
                </a:solidFill>
              </a:rPr>
              <a:t>Research has shown the more frequently college students use marijuana, the lower their GPA tends to be, the more they report skipping class, and there is a greater likelihood of dropping out or taking longer to graduate.</a:t>
            </a:r>
            <a:r>
              <a:rPr lang="en-US" altLang="en-US" sz="1400" dirty="0">
                <a:solidFill>
                  <a:schemeClr val="tx1"/>
                </a:solidFill>
              </a:rPr>
              <a:t> 	</a:t>
            </a:r>
            <a:r>
              <a:rPr lang="en-US" altLang="en-US" sz="1100" dirty="0">
                <a:solidFill>
                  <a:schemeClr val="tx1"/>
                </a:solidFill>
              </a:rPr>
              <a:t>	          </a:t>
            </a:r>
          </a:p>
          <a:p>
            <a:pPr marL="0" indent="0">
              <a:buNone/>
              <a:defRPr/>
            </a:pPr>
            <a:r>
              <a:rPr lang="en-US" altLang="en-US" sz="1100" dirty="0">
                <a:solidFill>
                  <a:schemeClr val="tx1"/>
                </a:solidFill>
              </a:rPr>
              <a:t>						</a:t>
            </a:r>
            <a:r>
              <a:rPr lang="en-US" altLang="en-US" sz="1300" dirty="0">
                <a:solidFill>
                  <a:schemeClr val="tx1"/>
                </a:solidFill>
              </a:rPr>
              <a:t>        Inside Higher Ed  2023</a:t>
            </a:r>
            <a:endParaRPr lang="en-US" altLang="en-US" sz="1300" b="1" dirty="0">
              <a:solidFill>
                <a:srgbClr val="FFFFFF"/>
              </a:solidFill>
            </a:endParaRPr>
          </a:p>
        </p:txBody>
      </p:sp>
    </p:spTree>
    <p:extLst>
      <p:ext uri="{BB962C8B-B14F-4D97-AF65-F5344CB8AC3E}">
        <p14:creationId xmlns:p14="http://schemas.microsoft.com/office/powerpoint/2010/main" val="8268420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A4ABD-476E-4B9A-BD3F-64A05CC5D113}"/>
              </a:ext>
            </a:extLst>
          </p:cNvPr>
          <p:cNvSpPr>
            <a:spLocks noGrp="1"/>
          </p:cNvSpPr>
          <p:nvPr>
            <p:ph type="title"/>
          </p:nvPr>
        </p:nvSpPr>
        <p:spPr>
          <a:xfrm>
            <a:off x="457200" y="802579"/>
            <a:ext cx="8801100" cy="864296"/>
          </a:xfrm>
        </p:spPr>
        <p:txBody>
          <a:bodyPr>
            <a:normAutofit/>
          </a:bodyPr>
          <a:lstStyle/>
          <a:p>
            <a:pPr>
              <a:defRPr/>
            </a:pPr>
            <a:r>
              <a:rPr sz="4400" b="1" dirty="0">
                <a:solidFill>
                  <a:schemeClr val="tx1"/>
                </a:solidFill>
                <a:latin typeface="+mn-lt"/>
              </a:rPr>
              <a:t>Financial Aid &amp; College Scholarships</a:t>
            </a:r>
          </a:p>
        </p:txBody>
      </p:sp>
      <p:sp>
        <p:nvSpPr>
          <p:cNvPr id="4" name="Content Placeholder 3">
            <a:extLst>
              <a:ext uri="{FF2B5EF4-FFF2-40B4-BE49-F238E27FC236}">
                <a16:creationId xmlns:a16="http://schemas.microsoft.com/office/drawing/2014/main" id="{70A72451-AA11-42AF-BDB9-8AB1484EED85}"/>
              </a:ext>
            </a:extLst>
          </p:cNvPr>
          <p:cNvSpPr>
            <a:spLocks noGrp="1"/>
          </p:cNvSpPr>
          <p:nvPr>
            <p:ph sz="half" idx="1"/>
          </p:nvPr>
        </p:nvSpPr>
        <p:spPr>
          <a:xfrm>
            <a:off x="457200" y="1905000"/>
            <a:ext cx="4495800" cy="4419600"/>
          </a:xfrm>
        </p:spPr>
        <p:txBody>
          <a:bodyPr>
            <a:normAutofit/>
          </a:bodyPr>
          <a:lstStyle/>
          <a:p>
            <a:pPr>
              <a:defRPr/>
            </a:pPr>
            <a:r>
              <a:rPr lang="en-US" sz="2400" dirty="0"/>
              <a:t>Colleges have different  requirements for scholarships. </a:t>
            </a:r>
          </a:p>
          <a:p>
            <a:pPr>
              <a:defRPr/>
            </a:pPr>
            <a:r>
              <a:rPr lang="en-US" sz="2400" dirty="0"/>
              <a:t>Some colleges and universities may not allow a student to apply for or keep a scholarship if he/she has a conviction for a drug offense. </a:t>
            </a:r>
          </a:p>
          <a:p>
            <a:pPr marL="0" indent="0">
              <a:buFont typeface="Wingdings 2" panose="05020102010507070707" pitchFamily="18" charset="2"/>
              <a:buNone/>
              <a:defRPr/>
            </a:pPr>
            <a:endParaRPr lang="en-US" sz="2400" dirty="0"/>
          </a:p>
          <a:p>
            <a:pPr marL="0" indent="0">
              <a:buFont typeface="Wingdings 2" panose="05020102010507070707" pitchFamily="18" charset="2"/>
              <a:buNone/>
              <a:defRPr/>
            </a:pPr>
            <a:r>
              <a:rPr lang="en-US" sz="2800" b="1" dirty="0"/>
              <a:t>Don’t risk being unable to go to the school of your choice or losing your scholarship. </a:t>
            </a:r>
            <a:br>
              <a:rPr lang="en-US" b="1" dirty="0"/>
            </a:br>
            <a:endParaRPr lang="en-US" b="1" dirty="0"/>
          </a:p>
        </p:txBody>
      </p:sp>
      <p:pic>
        <p:nvPicPr>
          <p:cNvPr id="81925" name="Picture 4">
            <a:extLst>
              <a:ext uri="{FF2B5EF4-FFF2-40B4-BE49-F238E27FC236}">
                <a16:creationId xmlns:a16="http://schemas.microsoft.com/office/drawing/2014/main" id="{E859CEBB-F996-4EB7-9523-75214AA3E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019300"/>
            <a:ext cx="35052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8161AB6-D3BD-EF6C-44CD-3B7E1D3C3C1A}"/>
              </a:ext>
            </a:extLst>
          </p:cNvPr>
          <p:cNvSpPr txBox="1"/>
          <p:nvPr/>
        </p:nvSpPr>
        <p:spPr>
          <a:xfrm>
            <a:off x="5181600" y="5867400"/>
            <a:ext cx="3810000" cy="276999"/>
          </a:xfrm>
          <a:prstGeom prst="rect">
            <a:avLst/>
          </a:prstGeom>
          <a:noFill/>
        </p:spPr>
        <p:txBody>
          <a:bodyPr wrap="square" rtlCol="0">
            <a:spAutoFit/>
          </a:bodyPr>
          <a:lstStyle/>
          <a:p>
            <a:r>
              <a:rPr lang="en-US" sz="1200" dirty="0"/>
              <a:t>			Just Think Twice, US Government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4F282EBC-5E2D-4DC0-B9CB-91DAED11469B}"/>
              </a:ext>
            </a:extLst>
          </p:cNvPr>
          <p:cNvSpPr>
            <a:spLocks noGrp="1" noChangeArrowheads="1"/>
          </p:cNvSpPr>
          <p:nvPr>
            <p:ph type="title"/>
          </p:nvPr>
        </p:nvSpPr>
        <p:spPr>
          <a:xfrm>
            <a:off x="152400" y="457201"/>
            <a:ext cx="8686800" cy="1371599"/>
          </a:xfrm>
          <a:solidFill>
            <a:schemeClr val="accent2">
              <a:lumMod val="60000"/>
              <a:lumOff val="40000"/>
            </a:schemeClr>
          </a:solidFill>
        </p:spPr>
        <p:txBody>
          <a:bodyPr vert="horz" lIns="91440" tIns="45720" rIns="91440" bIns="45720" rtlCol="0" anchor="b" anchorCtr="0">
            <a:normAutofit fontScale="90000"/>
          </a:bodyPr>
          <a:lstStyle/>
          <a:p>
            <a:pPr algn="ctr" eaLnBrk="1" fontAlgn="auto" hangingPunct="1">
              <a:spcAft>
                <a:spcPts val="0"/>
              </a:spcAft>
              <a:defRPr/>
            </a:pP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b="1" dirty="0">
                <a:latin typeface="Gulim" pitchFamily="34" charset="-127"/>
                <a:ea typeface="Gulim" pitchFamily="34" charset="-127"/>
              </a:rPr>
            </a:br>
            <a:br>
              <a:rPr lang="en-US" b="1" dirty="0">
                <a:latin typeface="Gulim" pitchFamily="34" charset="-127"/>
                <a:ea typeface="Gulim" pitchFamily="34" charset="-127"/>
              </a:rPr>
            </a:br>
            <a:br>
              <a:rPr lang="en-US" b="1" dirty="0">
                <a:latin typeface="Gulim" pitchFamily="34" charset="-127"/>
                <a:ea typeface="Gulim" pitchFamily="34" charset="-127"/>
              </a:rPr>
            </a:br>
            <a:br>
              <a:rPr lang="en-US" b="1" dirty="0">
                <a:latin typeface="Gulim" pitchFamily="34" charset="-127"/>
                <a:ea typeface="Gulim" pitchFamily="34" charset="-127"/>
              </a:rPr>
            </a:br>
            <a:br>
              <a:rPr lang="en-US" b="1" dirty="0">
                <a:latin typeface="Gulim" pitchFamily="34" charset="-127"/>
                <a:ea typeface="Gulim" pitchFamily="34" charset="-127"/>
              </a:rPr>
            </a:br>
            <a:br>
              <a:rPr lang="en-US" b="1" dirty="0">
                <a:latin typeface="Gulim" pitchFamily="34" charset="-127"/>
                <a:ea typeface="Gulim" pitchFamily="34" charset="-127"/>
              </a:rPr>
            </a:br>
            <a:br>
              <a:rPr lang="en-US" b="1" dirty="0">
                <a:latin typeface="Gulim" pitchFamily="34" charset="-127"/>
                <a:ea typeface="Gulim" pitchFamily="34" charset="-127"/>
              </a:rPr>
            </a:br>
            <a:br>
              <a:rPr lang="en-US" b="1" dirty="0">
                <a:latin typeface="Gulim" pitchFamily="34" charset="-127"/>
                <a:ea typeface="Gulim" pitchFamily="34" charset="-127"/>
              </a:rPr>
            </a:br>
            <a:br>
              <a:rPr lang="en-US" b="1" dirty="0">
                <a:latin typeface="Gulim" pitchFamily="34" charset="-127"/>
                <a:ea typeface="Gulim" pitchFamily="34" charset="-127"/>
              </a:rPr>
            </a:br>
            <a:br>
              <a:rPr lang="en-US" b="1" dirty="0">
                <a:latin typeface="Gulim" pitchFamily="34" charset="-127"/>
                <a:ea typeface="Gulim" pitchFamily="34" charset="-127"/>
              </a:rPr>
            </a:br>
            <a:br>
              <a:rPr lang="en-US" b="1" dirty="0">
                <a:latin typeface="Gulim" pitchFamily="34" charset="-127"/>
                <a:ea typeface="Gulim" pitchFamily="34" charset="-127"/>
              </a:rPr>
            </a:br>
            <a:r>
              <a:rPr lang="en-US" sz="4000" b="1" dirty="0">
                <a:solidFill>
                  <a:schemeClr val="tx1"/>
                </a:solidFill>
                <a:latin typeface="Calibri"/>
                <a:ea typeface="Gulim"/>
                <a:cs typeface="Calibri"/>
              </a:rPr>
              <a:t>National Monitoring</a:t>
            </a:r>
            <a:r>
              <a:rPr lang="en-US" sz="4000" b="1" dirty="0">
                <a:solidFill>
                  <a:schemeClr val="tx1"/>
                </a:solidFill>
                <a:latin typeface="Calibri"/>
                <a:ea typeface="Calibri" panose="020F0502020204030204" pitchFamily="34" charset="0"/>
                <a:cs typeface="Calibri"/>
              </a:rPr>
              <a:t> the Future Survey (2024)</a:t>
            </a:r>
            <a:br>
              <a:rPr lang="en-US" sz="4000" b="1" dirty="0">
                <a:latin typeface="Calibri" panose="020F0502020204030204" pitchFamily="34" charset="0"/>
                <a:ea typeface="Calibri" panose="020F0502020204030204" pitchFamily="34" charset="0"/>
                <a:cs typeface="Calibri" panose="020F0502020204030204" pitchFamily="34" charset="0"/>
              </a:rPr>
            </a:br>
            <a:r>
              <a:rPr lang="en-US" sz="4000" b="1" dirty="0">
                <a:solidFill>
                  <a:schemeClr val="tx1"/>
                </a:solidFill>
                <a:latin typeface="Calibri"/>
                <a:ea typeface="Calibri" panose="020F0502020204030204" pitchFamily="34" charset="0"/>
                <a:cs typeface="Calibri"/>
              </a:rPr>
              <a:t>University of Michigan</a:t>
            </a:r>
            <a:endParaRPr b="1" dirty="0">
              <a:latin typeface="Kristen ITC" pitchFamily="66" charset="0"/>
            </a:endParaRPr>
          </a:p>
        </p:txBody>
      </p:sp>
      <p:graphicFrame>
        <p:nvGraphicFramePr>
          <p:cNvPr id="4" name="Table 3">
            <a:extLst>
              <a:ext uri="{FF2B5EF4-FFF2-40B4-BE49-F238E27FC236}">
                <a16:creationId xmlns:a16="http://schemas.microsoft.com/office/drawing/2014/main" id="{B6820907-95FC-4EF2-B0DB-A272599EC400}"/>
              </a:ext>
            </a:extLst>
          </p:cNvPr>
          <p:cNvGraphicFramePr>
            <a:graphicFrameLocks noGrp="1"/>
          </p:cNvGraphicFramePr>
          <p:nvPr>
            <p:extLst>
              <p:ext uri="{D42A27DB-BD31-4B8C-83A1-F6EECF244321}">
                <p14:modId xmlns:p14="http://schemas.microsoft.com/office/powerpoint/2010/main" val="2153616659"/>
              </p:ext>
            </p:extLst>
          </p:nvPr>
        </p:nvGraphicFramePr>
        <p:xfrm>
          <a:off x="414068" y="2639683"/>
          <a:ext cx="4066047" cy="3767443"/>
        </p:xfrm>
        <a:graphic>
          <a:graphicData uri="http://schemas.openxmlformats.org/drawingml/2006/table">
            <a:tbl>
              <a:tblPr firstRow="1" bandRow="1">
                <a:tableStyleId>{21E4AEA4-8DFA-4A89-87EB-49C32662AFE0}</a:tableStyleId>
              </a:tblPr>
              <a:tblGrid>
                <a:gridCol w="4066047">
                  <a:extLst>
                    <a:ext uri="{9D8B030D-6E8A-4147-A177-3AD203B41FA5}">
                      <a16:colId xmlns:a16="http://schemas.microsoft.com/office/drawing/2014/main" val="20002"/>
                    </a:ext>
                  </a:extLst>
                </a:gridCol>
              </a:tblGrid>
              <a:tr h="1184033">
                <a:tc>
                  <a:txBody>
                    <a:bodyPr/>
                    <a:lstStyle/>
                    <a:p>
                      <a:pPr algn="ct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12</a:t>
                      </a:r>
                      <a:r>
                        <a:rPr lang="en-US" sz="4400" baseline="30000" dirty="0">
                          <a:solidFill>
                            <a:schemeClr val="tx1"/>
                          </a:solidFill>
                          <a:latin typeface="Calibri" panose="020F0502020204030204" pitchFamily="34" charset="0"/>
                          <a:ea typeface="Calibri" panose="020F0502020204030204" pitchFamily="34" charset="0"/>
                          <a:cs typeface="Calibri" panose="020F0502020204030204" pitchFamily="34" charset="0"/>
                        </a:rPr>
                        <a:t>th</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Graders</a:t>
                      </a:r>
                    </a:p>
                  </a:txBody>
                  <a:tcPr/>
                </a:tc>
                <a:extLst>
                  <a:ext uri="{0D108BD9-81ED-4DB2-BD59-A6C34878D82A}">
                    <a16:rowId xmlns:a16="http://schemas.microsoft.com/office/drawing/2014/main" val="10000"/>
                  </a:ext>
                </a:extLst>
              </a:tr>
              <a:tr h="2583410">
                <a:tc>
                  <a:txBody>
                    <a:bodyPr/>
                    <a:lstStyle/>
                    <a:p>
                      <a:pPr lvl="0" algn="ctr">
                        <a:buNone/>
                      </a:pPr>
                      <a:endParaRPr lang="en-US" sz="11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lvl="0" algn="ctr">
                        <a:buNone/>
                      </a:pPr>
                      <a:r>
                        <a:rPr lang="en-US" sz="3600" b="1" dirty="0">
                          <a:solidFill>
                            <a:schemeClr val="tx1"/>
                          </a:solidFill>
                          <a:latin typeface="Calibri" panose="020F0502020204030204" pitchFamily="34" charset="0"/>
                          <a:ea typeface="Calibri" panose="020F0502020204030204" pitchFamily="34" charset="0"/>
                          <a:cs typeface="Calibri" panose="020F0502020204030204" pitchFamily="34" charset="0"/>
                        </a:rPr>
                        <a:t>Over 75%</a:t>
                      </a:r>
                    </a:p>
                    <a:p>
                      <a:pPr lvl="0" algn="ctr">
                        <a:buNone/>
                      </a:pPr>
                      <a:r>
                        <a:rPr lang="en-US" sz="3600" b="1" dirty="0">
                          <a:solidFill>
                            <a:schemeClr val="tx1"/>
                          </a:solidFill>
                          <a:latin typeface="Calibri" panose="020F0502020204030204" pitchFamily="34" charset="0"/>
                          <a:ea typeface="Calibri" panose="020F0502020204030204" pitchFamily="34" charset="0"/>
                          <a:cs typeface="Calibri" panose="020F0502020204030204" pitchFamily="34" charset="0"/>
                        </a:rPr>
                        <a:t>had NEVER USED Marijuana</a:t>
                      </a:r>
                    </a:p>
                  </a:txBody>
                  <a:tcPr/>
                </a:tc>
                <a:extLst>
                  <a:ext uri="{0D108BD9-81ED-4DB2-BD59-A6C34878D82A}">
                    <a16:rowId xmlns:a16="http://schemas.microsoft.com/office/drawing/2014/main" val="10001"/>
                  </a:ext>
                </a:extLst>
              </a:tr>
            </a:tbl>
          </a:graphicData>
        </a:graphic>
      </p:graphicFrame>
      <p:pic>
        <p:nvPicPr>
          <p:cNvPr id="1026" name="Picture 2" descr="United States Map and Satellite Image">
            <a:extLst>
              <a:ext uri="{FF2B5EF4-FFF2-40B4-BE49-F238E27FC236}">
                <a16:creationId xmlns:a16="http://schemas.microsoft.com/office/drawing/2014/main" id="{037DB6F7-85C0-9D0A-CA7D-B36E72B3E7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5844" y="3124201"/>
            <a:ext cx="4067122" cy="25908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1592909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C7D1D-381F-4ED0-8415-992DA4DDDC6E}"/>
              </a:ext>
            </a:extLst>
          </p:cNvPr>
          <p:cNvSpPr>
            <a:spLocks noGrp="1"/>
          </p:cNvSpPr>
          <p:nvPr>
            <p:ph type="title"/>
          </p:nvPr>
        </p:nvSpPr>
        <p:spPr>
          <a:xfrm>
            <a:off x="179294" y="1654597"/>
            <a:ext cx="4240306" cy="4796406"/>
          </a:xfrm>
          <a:noFill/>
        </p:spPr>
        <p:txBody>
          <a:bodyPr>
            <a:noAutofit/>
          </a:bodyPr>
          <a:lstStyle/>
          <a:p>
            <a:pPr algn="ctr">
              <a:defRPr/>
            </a:pPr>
            <a:br>
              <a:rPr lang="en-US" sz="4400" b="1" dirty="0">
                <a:ln w="3200">
                  <a:solidFill>
                    <a:srgbClr val="FEFAC9">
                      <a:shade val="75000"/>
                      <a:alpha val="25000"/>
                    </a:srgbClr>
                  </a:solidFill>
                  <a:prstDash val="solid"/>
                  <a:round/>
                </a:ln>
                <a:solidFill>
                  <a:schemeClr val="tx1"/>
                </a:solidFill>
                <a:latin typeface="+mn-lt"/>
              </a:rPr>
            </a:br>
            <a:br>
              <a:rPr lang="en-US" sz="4400" b="1" dirty="0">
                <a:ln w="3200">
                  <a:solidFill>
                    <a:srgbClr val="FEFAC9">
                      <a:shade val="75000"/>
                      <a:alpha val="25000"/>
                    </a:srgbClr>
                  </a:solidFill>
                  <a:prstDash val="solid"/>
                  <a:round/>
                </a:ln>
                <a:solidFill>
                  <a:schemeClr val="tx1"/>
                </a:solidFill>
                <a:latin typeface="+mn-lt"/>
              </a:rPr>
            </a:br>
            <a:r>
              <a:rPr sz="4400" b="1" dirty="0">
                <a:ln w="3200">
                  <a:solidFill>
                    <a:srgbClr val="FEFAC9">
                      <a:shade val="75000"/>
                      <a:alpha val="25000"/>
                    </a:srgbClr>
                  </a:solidFill>
                  <a:prstDash val="solid"/>
                  <a:round/>
                </a:ln>
                <a:solidFill>
                  <a:schemeClr val="tx1"/>
                </a:solidFill>
                <a:latin typeface="+mn-lt"/>
              </a:rPr>
              <a:t>Marijuana</a:t>
            </a:r>
            <a:r>
              <a:rPr sz="5400" b="1" dirty="0">
                <a:ln w="3200">
                  <a:solidFill>
                    <a:srgbClr val="FEFAC9">
                      <a:shade val="75000"/>
                      <a:alpha val="25000"/>
                    </a:srgbClr>
                  </a:solidFill>
                  <a:prstDash val="solid"/>
                  <a:round/>
                </a:ln>
                <a:solidFill>
                  <a:schemeClr val="tx1"/>
                </a:solidFill>
                <a:latin typeface="+mn-lt"/>
              </a:rPr>
              <a:t> </a:t>
            </a:r>
            <a:r>
              <a:rPr lang="en-US" sz="4000" b="1" dirty="0">
                <a:ln w="3200">
                  <a:solidFill>
                    <a:srgbClr val="FEFAC9">
                      <a:shade val="75000"/>
                      <a:alpha val="25000"/>
                    </a:srgbClr>
                  </a:solidFill>
                  <a:prstDash val="solid"/>
                  <a:round/>
                </a:ln>
                <a:solidFill>
                  <a:schemeClr val="tx1"/>
                </a:solidFill>
                <a:latin typeface="+mn-lt"/>
              </a:rPr>
              <a:t>(Cannabis/THC)</a:t>
            </a:r>
            <a:br>
              <a:rPr lang="en-US" sz="4000" b="1" dirty="0">
                <a:ln w="3200">
                  <a:solidFill>
                    <a:srgbClr val="FEFAC9">
                      <a:shade val="75000"/>
                      <a:alpha val="25000"/>
                    </a:srgbClr>
                  </a:solidFill>
                  <a:prstDash val="solid"/>
                  <a:round/>
                </a:ln>
                <a:solidFill>
                  <a:schemeClr val="tx1"/>
                </a:solidFill>
                <a:latin typeface="+mn-lt"/>
              </a:rPr>
            </a:br>
            <a:r>
              <a:rPr sz="4400" b="1" dirty="0">
                <a:ln w="3200">
                  <a:solidFill>
                    <a:srgbClr val="FEFAC9">
                      <a:shade val="75000"/>
                      <a:alpha val="25000"/>
                    </a:srgbClr>
                  </a:solidFill>
                  <a:prstDash val="solid"/>
                  <a:round/>
                </a:ln>
                <a:solidFill>
                  <a:schemeClr val="tx1"/>
                </a:solidFill>
                <a:latin typeface="+mn-lt"/>
              </a:rPr>
              <a:t>use can </a:t>
            </a:r>
            <a:r>
              <a:rPr lang="en-US" sz="4400" b="1" dirty="0">
                <a:ln w="3200">
                  <a:solidFill>
                    <a:srgbClr val="FEFAC9">
                      <a:shade val="75000"/>
                      <a:alpha val="25000"/>
                    </a:srgbClr>
                  </a:solidFill>
                  <a:prstDash val="solid"/>
                  <a:round/>
                </a:ln>
                <a:solidFill>
                  <a:schemeClr val="tx1"/>
                </a:solidFill>
                <a:latin typeface="+mn-lt"/>
              </a:rPr>
              <a:t>slam</a:t>
            </a:r>
            <a:r>
              <a:rPr sz="4400" b="1" dirty="0">
                <a:ln w="3200">
                  <a:solidFill>
                    <a:srgbClr val="FEFAC9">
                      <a:shade val="75000"/>
                      <a:alpha val="25000"/>
                    </a:srgbClr>
                  </a:solidFill>
                  <a:prstDash val="solid"/>
                  <a:round/>
                </a:ln>
                <a:solidFill>
                  <a:schemeClr val="tx1"/>
                </a:solidFill>
                <a:latin typeface="+mn-lt"/>
              </a:rPr>
              <a:t> </a:t>
            </a:r>
            <a:br>
              <a:rPr lang="en-US" sz="4400" b="1" dirty="0">
                <a:ln w="3200">
                  <a:solidFill>
                    <a:srgbClr val="FEFAC9">
                      <a:shade val="75000"/>
                      <a:alpha val="25000"/>
                    </a:srgbClr>
                  </a:solidFill>
                  <a:prstDash val="solid"/>
                  <a:round/>
                </a:ln>
                <a:solidFill>
                  <a:schemeClr val="tx1"/>
                </a:solidFill>
                <a:latin typeface="+mn-lt"/>
              </a:rPr>
            </a:br>
            <a:r>
              <a:rPr sz="4400" b="1" dirty="0">
                <a:ln w="3200">
                  <a:solidFill>
                    <a:srgbClr val="FEFAC9">
                      <a:shade val="75000"/>
                      <a:alpha val="25000"/>
                    </a:srgbClr>
                  </a:solidFill>
                  <a:prstDash val="solid"/>
                  <a:round/>
                </a:ln>
                <a:solidFill>
                  <a:schemeClr val="tx1"/>
                </a:solidFill>
                <a:latin typeface="+mn-lt"/>
              </a:rPr>
              <a:t>the door </a:t>
            </a:r>
            <a:r>
              <a:rPr lang="en-US" sz="4400" b="1" dirty="0">
                <a:ln w="3200">
                  <a:solidFill>
                    <a:srgbClr val="FEFAC9">
                      <a:shade val="75000"/>
                      <a:alpha val="25000"/>
                    </a:srgbClr>
                  </a:solidFill>
                  <a:prstDash val="solid"/>
                  <a:round/>
                </a:ln>
                <a:solidFill>
                  <a:schemeClr val="tx1"/>
                </a:solidFill>
                <a:latin typeface="+mn-lt"/>
              </a:rPr>
              <a:t>to</a:t>
            </a:r>
            <a:r>
              <a:rPr sz="4400" b="1" dirty="0">
                <a:ln w="3200">
                  <a:solidFill>
                    <a:srgbClr val="FEFAC9">
                      <a:shade val="75000"/>
                      <a:alpha val="25000"/>
                    </a:srgbClr>
                  </a:solidFill>
                  <a:prstDash val="solid"/>
                  <a:round/>
                </a:ln>
                <a:solidFill>
                  <a:schemeClr val="tx1"/>
                </a:solidFill>
                <a:latin typeface="+mn-lt"/>
              </a:rPr>
              <a:t> </a:t>
            </a:r>
            <a:br>
              <a:rPr lang="en-US" sz="4400" b="1" dirty="0">
                <a:ln w="3200">
                  <a:solidFill>
                    <a:srgbClr val="FEFAC9">
                      <a:shade val="75000"/>
                      <a:alpha val="25000"/>
                    </a:srgbClr>
                  </a:solidFill>
                  <a:prstDash val="solid"/>
                  <a:round/>
                </a:ln>
                <a:solidFill>
                  <a:schemeClr val="tx1"/>
                </a:solidFill>
                <a:latin typeface="+mn-lt"/>
              </a:rPr>
            </a:br>
            <a:r>
              <a:rPr sz="4400" b="1" dirty="0">
                <a:ln w="3200">
                  <a:solidFill>
                    <a:srgbClr val="FEFAC9">
                      <a:shade val="75000"/>
                      <a:alpha val="25000"/>
                    </a:srgbClr>
                  </a:solidFill>
                  <a:prstDash val="solid"/>
                  <a:round/>
                </a:ln>
                <a:solidFill>
                  <a:schemeClr val="tx1"/>
                </a:solidFill>
                <a:latin typeface="+mn-lt"/>
              </a:rPr>
              <a:t>your future! </a:t>
            </a:r>
            <a:br>
              <a:rPr lang="en-US" sz="4400" b="1" dirty="0">
                <a:ln w="3200">
                  <a:solidFill>
                    <a:srgbClr val="FEFAC9">
                      <a:shade val="75000"/>
                      <a:alpha val="25000"/>
                    </a:srgbClr>
                  </a:solidFill>
                  <a:prstDash val="solid"/>
                  <a:round/>
                </a:ln>
                <a:solidFill>
                  <a:schemeClr val="tx1"/>
                </a:solidFill>
                <a:latin typeface="+mn-lt"/>
              </a:rPr>
            </a:br>
            <a:br>
              <a:rPr sz="4800" dirty="0">
                <a:ln w="3200">
                  <a:solidFill>
                    <a:srgbClr val="FEFAC9">
                      <a:shade val="75000"/>
                      <a:alpha val="25000"/>
                    </a:srgbClr>
                  </a:solidFill>
                  <a:prstDash val="solid"/>
                  <a:round/>
                </a:ln>
                <a:solidFill>
                  <a:schemeClr val="accent2">
                    <a:lumMod val="50000"/>
                  </a:schemeClr>
                </a:solidFill>
              </a:rPr>
            </a:br>
            <a:endParaRPr sz="6000" dirty="0">
              <a:solidFill>
                <a:schemeClr val="accent2">
                  <a:lumMod val="50000"/>
                </a:schemeClr>
              </a:solidFill>
            </a:endParaRPr>
          </a:p>
        </p:txBody>
      </p:sp>
      <p:pic>
        <p:nvPicPr>
          <p:cNvPr id="4" name="wood-door-slam-46791">
            <a:hlinkClick r:id="" action="ppaction://media"/>
            <a:extLst>
              <a:ext uri="{FF2B5EF4-FFF2-40B4-BE49-F238E27FC236}">
                <a16:creationId xmlns:a16="http://schemas.microsoft.com/office/drawing/2014/main" id="{5E107646-798D-EF8F-D640-2CB31E2FDF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 y="389068"/>
            <a:ext cx="609600" cy="609600"/>
          </a:xfrm>
          <a:prstGeom prst="rect">
            <a:avLst/>
          </a:prstGeom>
        </p:spPr>
      </p:pic>
      <p:pic>
        <p:nvPicPr>
          <p:cNvPr id="1026" name="Picture 2" descr="18+ Thousand Closed Door Dark Royalty ...">
            <a:extLst>
              <a:ext uri="{FF2B5EF4-FFF2-40B4-BE49-F238E27FC236}">
                <a16:creationId xmlns:a16="http://schemas.microsoft.com/office/drawing/2014/main" id="{0604804A-B0CB-65AD-7B8A-5ECCF92CB0A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979" r="25084"/>
          <a:stretch>
            <a:fillRect/>
          </a:stretch>
        </p:blipFill>
        <p:spPr bwMode="auto">
          <a:xfrm>
            <a:off x="4724402" y="1143000"/>
            <a:ext cx="3982065" cy="45720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0B1CC2-16F5-4245-91EB-B67BE76F4F16}"/>
              </a:ext>
            </a:extLst>
          </p:cNvPr>
          <p:cNvSpPr>
            <a:spLocks noGrp="1"/>
          </p:cNvSpPr>
          <p:nvPr>
            <p:ph type="title"/>
          </p:nvPr>
        </p:nvSpPr>
        <p:spPr>
          <a:xfrm>
            <a:off x="1" y="228600"/>
            <a:ext cx="2590800" cy="4800600"/>
          </a:xfrm>
        </p:spPr>
        <p:txBody>
          <a:bodyPr>
            <a:noAutofit/>
          </a:bodyPr>
          <a:lstStyle/>
          <a:p>
            <a:pPr algn="ctr">
              <a:defRPr/>
            </a:pPr>
            <a:r>
              <a:rPr lang="en-US" b="1" dirty="0">
                <a:solidFill>
                  <a:schemeClr val="accent2">
                    <a:lumMod val="50000"/>
                  </a:schemeClr>
                </a:solidFill>
                <a:latin typeface="+mn-lt"/>
              </a:rPr>
              <a:t>Group Activity</a:t>
            </a:r>
            <a:br>
              <a:rPr lang="en-US" sz="4400" b="1" dirty="0">
                <a:solidFill>
                  <a:schemeClr val="accent2">
                    <a:lumMod val="50000"/>
                  </a:schemeClr>
                </a:solidFill>
              </a:rPr>
            </a:br>
            <a:br>
              <a:rPr lang="en-US" sz="4400" b="1" dirty="0">
                <a:solidFill>
                  <a:schemeClr val="tx1"/>
                </a:solidFill>
                <a:latin typeface="+mn-lt"/>
              </a:rPr>
            </a:br>
            <a:br>
              <a:rPr lang="en-US" sz="4400" b="1" dirty="0">
                <a:solidFill>
                  <a:schemeClr val="tx1"/>
                </a:solidFill>
                <a:latin typeface="+mn-lt"/>
              </a:rPr>
            </a:br>
            <a:r>
              <a:rPr lang="en-US" sz="4400" b="1" dirty="0">
                <a:solidFill>
                  <a:schemeClr val="tx1"/>
                </a:solidFill>
                <a:latin typeface="+mn-lt"/>
              </a:rPr>
              <a:t>Marijuana </a:t>
            </a:r>
            <a:r>
              <a:rPr lang="en-US" sz="4000" b="1" dirty="0">
                <a:solidFill>
                  <a:schemeClr val="tx1"/>
                </a:solidFill>
                <a:latin typeface="+mn-lt"/>
              </a:rPr>
              <a:t>(Cannabis/THC)</a:t>
            </a:r>
            <a:br>
              <a:rPr lang="en-US" sz="4000" b="1" dirty="0">
                <a:solidFill>
                  <a:schemeClr val="tx1"/>
                </a:solidFill>
                <a:latin typeface="+mn-lt"/>
              </a:rPr>
            </a:br>
            <a:r>
              <a:rPr lang="en-US" sz="4400" b="1" dirty="0">
                <a:solidFill>
                  <a:schemeClr val="tx1"/>
                </a:solidFill>
                <a:latin typeface="+mn-lt"/>
              </a:rPr>
              <a:t>&amp; Sports</a:t>
            </a:r>
          </a:p>
        </p:txBody>
      </p:sp>
      <p:pic>
        <p:nvPicPr>
          <p:cNvPr id="6" name="Content Placeholder 4">
            <a:extLst>
              <a:ext uri="{FF2B5EF4-FFF2-40B4-BE49-F238E27FC236}">
                <a16:creationId xmlns:a16="http://schemas.microsoft.com/office/drawing/2014/main" id="{3F4A2F6E-07C1-C84D-F270-1A963AA65A01}"/>
              </a:ext>
            </a:extLst>
          </p:cNvPr>
          <p:cNvPicPr>
            <a:picLocks noChangeAspect="1"/>
          </p:cNvPicPr>
          <p:nvPr/>
        </p:nvPicPr>
        <p:blipFill rotWithShape="1">
          <a:blip r:embed="rId3"/>
          <a:srcRect t="30308"/>
          <a:stretch/>
        </p:blipFill>
        <p:spPr>
          <a:xfrm>
            <a:off x="2971800" y="914400"/>
            <a:ext cx="5579060" cy="50292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1466885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2E8F79-BCD2-4BAA-9BA4-42EF73DB859F}"/>
              </a:ext>
            </a:extLst>
          </p:cNvPr>
          <p:cNvSpPr>
            <a:spLocks noGrp="1"/>
          </p:cNvSpPr>
          <p:nvPr>
            <p:ph type="title"/>
          </p:nvPr>
        </p:nvSpPr>
        <p:spPr>
          <a:xfrm>
            <a:off x="1371600" y="685800"/>
            <a:ext cx="6248400" cy="914400"/>
          </a:xfrm>
        </p:spPr>
        <p:txBody>
          <a:bodyPr>
            <a:noAutofit/>
          </a:bodyPr>
          <a:lstStyle/>
          <a:p>
            <a:pPr algn="ctr">
              <a:defRPr/>
            </a:pPr>
            <a:r>
              <a:rPr sz="4400" b="1" dirty="0">
                <a:solidFill>
                  <a:schemeClr val="tx1"/>
                </a:solidFill>
                <a:latin typeface="+mn-lt"/>
              </a:rPr>
              <a:t>Marijuana</a:t>
            </a:r>
            <a:r>
              <a:rPr lang="en-US" sz="4400" b="1" dirty="0">
                <a:solidFill>
                  <a:schemeClr val="tx1"/>
                </a:solidFill>
                <a:latin typeface="+mn-lt"/>
              </a:rPr>
              <a:t> </a:t>
            </a:r>
            <a:r>
              <a:rPr lang="en-US" sz="4000" b="1" dirty="0">
                <a:solidFill>
                  <a:schemeClr val="tx1"/>
                </a:solidFill>
                <a:latin typeface="+mn-lt"/>
              </a:rPr>
              <a:t>(Cannabis/THC)</a:t>
            </a:r>
            <a:r>
              <a:rPr sz="4000" b="1" dirty="0">
                <a:solidFill>
                  <a:schemeClr val="tx1"/>
                </a:solidFill>
                <a:latin typeface="+mn-lt"/>
              </a:rPr>
              <a:t> </a:t>
            </a:r>
            <a:br>
              <a:rPr lang="en-US" sz="4400" b="1" dirty="0">
                <a:solidFill>
                  <a:schemeClr val="tx1"/>
                </a:solidFill>
                <a:latin typeface="+mn-lt"/>
              </a:rPr>
            </a:br>
            <a:r>
              <a:rPr sz="4400" b="1" dirty="0">
                <a:solidFill>
                  <a:schemeClr val="tx1"/>
                </a:solidFill>
                <a:latin typeface="+mn-lt"/>
              </a:rPr>
              <a:t>&amp; </a:t>
            </a:r>
            <a:r>
              <a:rPr lang="en-US" sz="4400" b="1" dirty="0">
                <a:solidFill>
                  <a:schemeClr val="tx1"/>
                </a:solidFill>
                <a:latin typeface="+mn-lt"/>
              </a:rPr>
              <a:t>Daily Life</a:t>
            </a:r>
            <a:endParaRPr sz="4400" b="1" dirty="0">
              <a:solidFill>
                <a:schemeClr val="tx1"/>
              </a:solidFill>
              <a:latin typeface="+mn-lt"/>
            </a:endParaRPr>
          </a:p>
        </p:txBody>
      </p:sp>
      <p:sp>
        <p:nvSpPr>
          <p:cNvPr id="77826" name="Content Placeholder 1">
            <a:extLst>
              <a:ext uri="{FF2B5EF4-FFF2-40B4-BE49-F238E27FC236}">
                <a16:creationId xmlns:a16="http://schemas.microsoft.com/office/drawing/2014/main" id="{312D8203-BB3D-473E-B86F-C1F7AFBE9F31}"/>
              </a:ext>
            </a:extLst>
          </p:cNvPr>
          <p:cNvSpPr>
            <a:spLocks noGrp="1"/>
          </p:cNvSpPr>
          <p:nvPr>
            <p:ph idx="1"/>
          </p:nvPr>
        </p:nvSpPr>
        <p:spPr>
          <a:xfrm>
            <a:off x="3657600" y="1447800"/>
            <a:ext cx="5334000" cy="5105400"/>
          </a:xfrm>
        </p:spPr>
        <p:txBody>
          <a:bodyPr>
            <a:normAutofit lnSpcReduction="10000"/>
          </a:bodyPr>
          <a:lstStyle/>
          <a:p>
            <a:pPr>
              <a:buFont typeface="Wingdings 2" panose="05020102010507070707" pitchFamily="18" charset="2"/>
              <a:buNone/>
            </a:pPr>
            <a:r>
              <a:rPr lang="en-US" altLang="en-US" sz="3600" b="1" dirty="0"/>
              <a:t> </a:t>
            </a:r>
          </a:p>
          <a:p>
            <a:pPr>
              <a:buFont typeface="Wingdings 2" panose="05020102010507070707" pitchFamily="18" charset="2"/>
              <a:buNone/>
            </a:pPr>
            <a:r>
              <a:rPr lang="en-US" altLang="en-US" sz="3600" b="1" dirty="0">
                <a:solidFill>
                  <a:schemeClr val="tx1"/>
                </a:solidFill>
              </a:rPr>
              <a:t> Longtime marijuana users report: </a:t>
            </a:r>
            <a:endParaRPr lang="en-US" altLang="en-US" sz="3600" dirty="0">
              <a:solidFill>
                <a:schemeClr val="tx1"/>
              </a:solidFill>
            </a:endParaRPr>
          </a:p>
          <a:p>
            <a:r>
              <a:rPr lang="en-US" altLang="en-US" sz="3200" b="1" dirty="0">
                <a:solidFill>
                  <a:schemeClr val="tx1"/>
                </a:solidFill>
              </a:rPr>
              <a:t>Less life satisfaction </a:t>
            </a:r>
          </a:p>
          <a:p>
            <a:r>
              <a:rPr lang="en-US" altLang="en-US" sz="3200" b="1" dirty="0">
                <a:solidFill>
                  <a:schemeClr val="tx1"/>
                </a:solidFill>
              </a:rPr>
              <a:t>Relationship problems</a:t>
            </a:r>
          </a:p>
          <a:p>
            <a:r>
              <a:rPr lang="en-US" altLang="en-US" sz="3200" b="1" dirty="0">
                <a:solidFill>
                  <a:schemeClr val="tx1"/>
                </a:solidFill>
              </a:rPr>
              <a:t>Reduced educational outcomes</a:t>
            </a:r>
          </a:p>
          <a:p>
            <a:r>
              <a:rPr lang="en-US" altLang="en-US" sz="3200" b="1" dirty="0">
                <a:solidFill>
                  <a:schemeClr val="tx1"/>
                </a:solidFill>
              </a:rPr>
              <a:t>Less career success</a:t>
            </a:r>
          </a:p>
          <a:p>
            <a:pPr marL="1325563" lvl="4" indent="0">
              <a:buFont typeface="Wingdings 2" panose="05020102010507070707" pitchFamily="18" charset="2"/>
              <a:buNone/>
            </a:pPr>
            <a:r>
              <a:rPr lang="en-US" altLang="en-US" sz="2600" b="1" dirty="0"/>
              <a:t>				    			</a:t>
            </a:r>
            <a:r>
              <a:rPr lang="en-US" altLang="en-US" sz="1200" dirty="0"/>
              <a:t>SAMHSA</a:t>
            </a:r>
          </a:p>
          <a:p>
            <a:endParaRPr lang="en-US" altLang="en-US" dirty="0"/>
          </a:p>
        </p:txBody>
      </p:sp>
      <p:pic>
        <p:nvPicPr>
          <p:cNvPr id="77828" name="Picture 3" descr="images (8).jpg">
            <a:extLst>
              <a:ext uri="{FF2B5EF4-FFF2-40B4-BE49-F238E27FC236}">
                <a16:creationId xmlns:a16="http://schemas.microsoft.com/office/drawing/2014/main" id="{DD140C74-0B5E-4625-BDB9-CA84610BD2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47900"/>
            <a:ext cx="2828925" cy="35052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82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82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82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782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DEB06-49A2-42A9-92D2-48FA9DE4393D}"/>
              </a:ext>
            </a:extLst>
          </p:cNvPr>
          <p:cNvSpPr>
            <a:spLocks noGrp="1"/>
          </p:cNvSpPr>
          <p:nvPr>
            <p:ph type="title"/>
          </p:nvPr>
        </p:nvSpPr>
        <p:spPr>
          <a:xfrm>
            <a:off x="228600" y="914400"/>
            <a:ext cx="8915400" cy="1371600"/>
          </a:xfrm>
        </p:spPr>
        <p:txBody>
          <a:bodyPr>
            <a:normAutofit fontScale="90000"/>
          </a:bodyPr>
          <a:lstStyle/>
          <a:p>
            <a:pPr algn="ctr">
              <a:defRPr/>
            </a:pPr>
            <a:r>
              <a:rPr altLang="en-US" sz="4900" b="1" dirty="0">
                <a:solidFill>
                  <a:schemeClr val="tx1"/>
                </a:solidFill>
                <a:latin typeface="+mn-lt"/>
              </a:rPr>
              <a:t>Marijuana </a:t>
            </a:r>
            <a:r>
              <a:rPr lang="en-US" altLang="en-US" sz="4400" b="1" dirty="0">
                <a:solidFill>
                  <a:schemeClr val="tx1"/>
                </a:solidFill>
                <a:latin typeface="+mn-lt"/>
              </a:rPr>
              <a:t>(Cannabis/THC)</a:t>
            </a:r>
            <a:br>
              <a:rPr lang="en-US" altLang="en-US" sz="4900" b="1" dirty="0">
                <a:solidFill>
                  <a:schemeClr val="tx1"/>
                </a:solidFill>
                <a:latin typeface="+mn-lt"/>
              </a:rPr>
            </a:br>
            <a:r>
              <a:rPr lang="en-US" altLang="en-US" sz="4900" b="1" dirty="0">
                <a:solidFill>
                  <a:schemeClr val="tx1"/>
                </a:solidFill>
                <a:latin typeface="+mn-lt"/>
              </a:rPr>
              <a:t>&amp; Employment in Michigan</a:t>
            </a:r>
            <a:br>
              <a:rPr altLang="en-US" sz="4800" dirty="0">
                <a:solidFill>
                  <a:srgbClr val="996633"/>
                </a:solidFill>
              </a:rPr>
            </a:br>
            <a:endParaRPr sz="4800" dirty="0">
              <a:solidFill>
                <a:srgbClr val="996633"/>
              </a:solidFill>
            </a:endParaRPr>
          </a:p>
        </p:txBody>
      </p:sp>
      <p:pic>
        <p:nvPicPr>
          <p:cNvPr id="79876" name="Content Placeholder 5">
            <a:extLst>
              <a:ext uri="{FF2B5EF4-FFF2-40B4-BE49-F238E27FC236}">
                <a16:creationId xmlns:a16="http://schemas.microsoft.com/office/drawing/2014/main" id="{AC265911-B035-413E-AA71-ACA75429D64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609600" y="2590800"/>
            <a:ext cx="2628900" cy="2438400"/>
          </a:xfrm>
          <a:prstGeom prst="rect">
            <a:avLst/>
          </a:prstGeom>
          <a:ln w="228600" cap="sq" cmpd="thickThin">
            <a:solidFill>
              <a:srgbClr val="000000"/>
            </a:solidFill>
            <a:prstDash val="solid"/>
            <a:miter lim="800000"/>
          </a:ln>
          <a:effectLst>
            <a:innerShdw blurRad="76200">
              <a:srgbClr val="000000"/>
            </a:innerShdw>
          </a:effectLst>
        </p:spPr>
      </p:pic>
      <p:sp>
        <p:nvSpPr>
          <p:cNvPr id="69635" name="Content Placeholder 3">
            <a:extLst>
              <a:ext uri="{FF2B5EF4-FFF2-40B4-BE49-F238E27FC236}">
                <a16:creationId xmlns:a16="http://schemas.microsoft.com/office/drawing/2014/main" id="{0E036248-90B1-4249-B129-92AA68F24BA8}"/>
              </a:ext>
            </a:extLst>
          </p:cNvPr>
          <p:cNvSpPr>
            <a:spLocks noGrp="1"/>
          </p:cNvSpPr>
          <p:nvPr>
            <p:ph sz="half" idx="2"/>
          </p:nvPr>
        </p:nvSpPr>
        <p:spPr>
          <a:xfrm>
            <a:off x="3962400" y="2133600"/>
            <a:ext cx="4648200" cy="4038600"/>
          </a:xfrm>
        </p:spPr>
        <p:txBody>
          <a:bodyPr>
            <a:normAutofit/>
          </a:bodyPr>
          <a:lstStyle/>
          <a:p>
            <a:pPr algn="ctr">
              <a:spcBef>
                <a:spcPts val="0"/>
              </a:spcBef>
              <a:spcAft>
                <a:spcPts val="0"/>
              </a:spcAft>
              <a:defRPr/>
            </a:pPr>
            <a:r>
              <a:rPr lang="en-US" sz="3600" b="1" dirty="0">
                <a:solidFill>
                  <a:schemeClr val="tx1"/>
                </a:solidFill>
              </a:rPr>
              <a:t>Even though marijuana use is legal for adults in Michigan, someone can be fired or not hired for a positive drug test if it violates the policy </a:t>
            </a:r>
          </a:p>
          <a:p>
            <a:pPr algn="ctr">
              <a:spcBef>
                <a:spcPts val="0"/>
              </a:spcBef>
              <a:spcAft>
                <a:spcPts val="0"/>
              </a:spcAft>
              <a:defRPr/>
            </a:pPr>
            <a:r>
              <a:rPr lang="en-US" sz="3600" b="1" dirty="0">
                <a:solidFill>
                  <a:schemeClr val="tx1"/>
                </a:solidFill>
              </a:rPr>
              <a:t>of the workplace.</a:t>
            </a:r>
            <a:endParaRPr lang="en-US" altLang="en-US" sz="1050" b="1" dirty="0">
              <a:solidFill>
                <a:schemeClr val="tx1"/>
              </a:solidFill>
            </a:endParaRPr>
          </a:p>
        </p:txBody>
      </p:sp>
      <p:sp>
        <p:nvSpPr>
          <p:cNvPr id="3" name="TextBox 2">
            <a:extLst>
              <a:ext uri="{FF2B5EF4-FFF2-40B4-BE49-F238E27FC236}">
                <a16:creationId xmlns:a16="http://schemas.microsoft.com/office/drawing/2014/main" id="{5B3ABE70-4528-FC11-69F9-2EAFCFE8DD4C}"/>
              </a:ext>
            </a:extLst>
          </p:cNvPr>
          <p:cNvSpPr txBox="1"/>
          <p:nvPr/>
        </p:nvSpPr>
        <p:spPr>
          <a:xfrm>
            <a:off x="4419600" y="6019800"/>
            <a:ext cx="5926617" cy="276999"/>
          </a:xfrm>
          <a:prstGeom prst="rect">
            <a:avLst/>
          </a:prstGeom>
          <a:noFill/>
        </p:spPr>
        <p:txBody>
          <a:bodyPr wrap="square" rtlCol="0">
            <a:spAutoFit/>
          </a:bodyPr>
          <a:lstStyle/>
          <a:p>
            <a:r>
              <a:rPr lang="en-US" sz="1200" b="1" i="0" dirty="0">
                <a:solidFill>
                  <a:srgbClr val="212529"/>
                </a:solidFill>
                <a:effectLst/>
                <a:highlight>
                  <a:srgbClr val="FDFDFF"/>
                </a:highlight>
                <a:latin typeface="Calibri" panose="020F0502020204030204" pitchFamily="34" charset="0"/>
                <a:ea typeface="Calibri" panose="020F0502020204030204" pitchFamily="34" charset="0"/>
                <a:cs typeface="Calibri" panose="020F0502020204030204" pitchFamily="34" charset="0"/>
              </a:rPr>
              <a:t>MICHIGAN REGULATION AND TAXATION OF MARIHUANA ACT</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0B6C25-CCEA-74B6-528F-50BC3B1042A0}"/>
              </a:ext>
            </a:extLst>
          </p:cNvPr>
          <p:cNvSpPr>
            <a:spLocks noGrp="1"/>
          </p:cNvSpPr>
          <p:nvPr>
            <p:ph type="title" idx="4294967295"/>
          </p:nvPr>
        </p:nvSpPr>
        <p:spPr>
          <a:xfrm>
            <a:off x="0" y="758825"/>
            <a:ext cx="3843338" cy="5260975"/>
          </a:xfrm>
        </p:spPr>
        <p:txBody>
          <a:bodyPr>
            <a:noAutofit/>
          </a:bodyPr>
          <a:lstStyle/>
          <a:p>
            <a:pPr algn="ctr"/>
            <a:r>
              <a:rPr lang="en-US" sz="4400" b="1" dirty="0">
                <a:latin typeface="+mn-lt"/>
              </a:rPr>
              <a:t>What jobs could be negatively affected by Marijuana </a:t>
            </a:r>
            <a:r>
              <a:rPr lang="en-US" sz="4000" b="1" dirty="0">
                <a:latin typeface="+mn-lt"/>
              </a:rPr>
              <a:t>(Cannabis/THC) </a:t>
            </a:r>
            <a:r>
              <a:rPr lang="en-US" sz="4400" b="1" dirty="0">
                <a:latin typeface="+mn-lt"/>
              </a:rPr>
              <a:t>use?</a:t>
            </a:r>
            <a:br>
              <a:rPr lang="en-US" sz="3600" b="1" dirty="0"/>
            </a:br>
            <a:endParaRPr lang="en-US" b="1" dirty="0"/>
          </a:p>
        </p:txBody>
      </p:sp>
      <p:pic>
        <p:nvPicPr>
          <p:cNvPr id="1026" name="Picture 2" descr="Unlocking The Meaning Of Career: An Understanding Of, 43% OFF">
            <a:extLst>
              <a:ext uri="{FF2B5EF4-FFF2-40B4-BE49-F238E27FC236}">
                <a16:creationId xmlns:a16="http://schemas.microsoft.com/office/drawing/2014/main" id="{BA849211-7FFD-023B-FDA3-308BC2D800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0393" y="1311882"/>
            <a:ext cx="3957826" cy="39578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ECB4B5F-E8B1-039D-471E-D1F8A65E1F21}"/>
              </a:ext>
            </a:extLst>
          </p:cNvPr>
          <p:cNvSpPr txBox="1"/>
          <p:nvPr/>
        </p:nvSpPr>
        <p:spPr>
          <a:xfrm>
            <a:off x="1371600" y="152400"/>
            <a:ext cx="6019800" cy="1107996"/>
          </a:xfrm>
          <a:prstGeom prst="rect">
            <a:avLst/>
          </a:prstGeom>
          <a:noFill/>
        </p:spPr>
        <p:txBody>
          <a:bodyPr wrap="square" rtlCol="0">
            <a:spAutoFit/>
          </a:bodyPr>
          <a:lstStyle/>
          <a:p>
            <a:pPr algn="ctr"/>
            <a:r>
              <a:rPr lang="en-US" sz="4800" b="1" dirty="0">
                <a:solidFill>
                  <a:schemeClr val="accent2">
                    <a:lumMod val="50000"/>
                  </a:schemeClr>
                </a:solidFill>
              </a:rPr>
              <a:t>Group Activity</a:t>
            </a:r>
          </a:p>
          <a:p>
            <a:endParaRPr lang="en-US" dirty="0"/>
          </a:p>
        </p:txBody>
      </p:sp>
    </p:spTree>
    <p:extLst>
      <p:ext uri="{BB962C8B-B14F-4D97-AF65-F5344CB8AC3E}">
        <p14:creationId xmlns:p14="http://schemas.microsoft.com/office/powerpoint/2010/main" val="39668958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1A6B1D-AA12-FC9F-879B-00BA863C821F}"/>
              </a:ext>
            </a:extLst>
          </p:cNvPr>
          <p:cNvSpPr txBox="1"/>
          <p:nvPr/>
        </p:nvSpPr>
        <p:spPr>
          <a:xfrm>
            <a:off x="381000" y="1752600"/>
            <a:ext cx="3581400" cy="4247317"/>
          </a:xfrm>
          <a:prstGeom prst="rect">
            <a:avLst/>
          </a:prstGeom>
          <a:noFill/>
        </p:spPr>
        <p:txBody>
          <a:bodyPr wrap="square">
            <a:spAutoFit/>
          </a:bodyPr>
          <a:lstStyle/>
          <a:p>
            <a:pPr algn="l"/>
            <a:endParaRPr lang="en-US" b="0" i="0" dirty="0">
              <a:solidFill>
                <a:srgbClr val="333333"/>
              </a:solidFill>
              <a:effectLst/>
              <a:highlight>
                <a:srgbClr val="F6F6F6"/>
              </a:highlight>
              <a:latin typeface="Lato" panose="020F0502020204030203" pitchFamily="34" charset="0"/>
            </a:endParaRPr>
          </a:p>
          <a:p>
            <a:pPr algn="l"/>
            <a:endParaRPr lang="en-US" dirty="0">
              <a:solidFill>
                <a:srgbClr val="333333"/>
              </a:solidFill>
              <a:highlight>
                <a:srgbClr val="F6F6F6"/>
              </a:highlight>
              <a:latin typeface="Lato" panose="020F0502020204030203" pitchFamily="34" charset="0"/>
            </a:endParaRPr>
          </a:p>
          <a:p>
            <a:pPr algn="l"/>
            <a:r>
              <a:rPr lang="en-US" b="0" i="0" dirty="0">
                <a:solidFill>
                  <a:srgbClr val="333333"/>
                </a:solidFill>
                <a:effectLst/>
                <a:highlight>
                  <a:srgbClr val="F6F6F6"/>
                </a:highlight>
                <a:latin typeface="Lato" panose="020F0502020204030203" pitchFamily="34" charset="0"/>
              </a:rPr>
              <a:t>Acupuncture</a:t>
            </a:r>
          </a:p>
          <a:p>
            <a:pPr algn="l"/>
            <a:r>
              <a:rPr lang="en-US" b="0" i="0" dirty="0">
                <a:solidFill>
                  <a:srgbClr val="333333"/>
                </a:solidFill>
                <a:effectLst/>
                <a:highlight>
                  <a:srgbClr val="F6F6F6"/>
                </a:highlight>
                <a:latin typeface="Lato" panose="020F0502020204030203" pitchFamily="34" charset="0"/>
              </a:rPr>
              <a:t>Athletic Training</a:t>
            </a:r>
          </a:p>
          <a:p>
            <a:pPr algn="l"/>
            <a:r>
              <a:rPr lang="en-US" b="0" i="0" dirty="0">
                <a:solidFill>
                  <a:srgbClr val="333333"/>
                </a:solidFill>
                <a:effectLst/>
                <a:highlight>
                  <a:srgbClr val="F6F6F6"/>
                </a:highlight>
                <a:latin typeface="Lato" panose="020F0502020204030203" pitchFamily="34" charset="0"/>
              </a:rPr>
              <a:t>Audiology</a:t>
            </a:r>
          </a:p>
          <a:p>
            <a:pPr algn="l"/>
            <a:r>
              <a:rPr lang="en-US" b="0" i="0" dirty="0">
                <a:solidFill>
                  <a:srgbClr val="333333"/>
                </a:solidFill>
                <a:effectLst/>
                <a:highlight>
                  <a:srgbClr val="F6F6F6"/>
                </a:highlight>
                <a:latin typeface="Lato" panose="020F0502020204030203" pitchFamily="34" charset="0"/>
              </a:rPr>
              <a:t>Behavior Analysts</a:t>
            </a:r>
          </a:p>
          <a:p>
            <a:pPr algn="l"/>
            <a:r>
              <a:rPr lang="en-US" b="0" i="0" dirty="0">
                <a:solidFill>
                  <a:srgbClr val="333333"/>
                </a:solidFill>
                <a:effectLst/>
                <a:highlight>
                  <a:srgbClr val="F6F6F6"/>
                </a:highlight>
                <a:latin typeface="Lato" panose="020F0502020204030203" pitchFamily="34" charset="0"/>
              </a:rPr>
              <a:t>Chiropractic</a:t>
            </a:r>
          </a:p>
          <a:p>
            <a:pPr algn="l"/>
            <a:r>
              <a:rPr lang="en-US" b="0" i="0" dirty="0">
                <a:solidFill>
                  <a:srgbClr val="333333"/>
                </a:solidFill>
                <a:effectLst/>
                <a:highlight>
                  <a:srgbClr val="F6F6F6"/>
                </a:highlight>
                <a:latin typeface="Lato" panose="020F0502020204030203" pitchFamily="34" charset="0"/>
              </a:rPr>
              <a:t>Counseling</a:t>
            </a:r>
          </a:p>
          <a:p>
            <a:pPr algn="l"/>
            <a:r>
              <a:rPr lang="en-US" b="0" i="0" dirty="0">
                <a:solidFill>
                  <a:srgbClr val="333333"/>
                </a:solidFill>
                <a:effectLst/>
                <a:highlight>
                  <a:srgbClr val="F6F6F6"/>
                </a:highlight>
                <a:latin typeface="Lato" panose="020F0502020204030203" pitchFamily="34" charset="0"/>
              </a:rPr>
              <a:t>Dentistry</a:t>
            </a:r>
          </a:p>
          <a:p>
            <a:pPr algn="l"/>
            <a:r>
              <a:rPr lang="en-US" b="0" i="0" dirty="0">
                <a:solidFill>
                  <a:srgbClr val="333333"/>
                </a:solidFill>
                <a:effectLst/>
                <a:highlight>
                  <a:srgbClr val="F6F6F6"/>
                </a:highlight>
                <a:latin typeface="Lato" panose="020F0502020204030203" pitchFamily="34" charset="0"/>
              </a:rPr>
              <a:t>Marriage and Family Therapy</a:t>
            </a:r>
          </a:p>
          <a:p>
            <a:pPr algn="l"/>
            <a:r>
              <a:rPr lang="en-US" b="0" i="0" dirty="0">
                <a:solidFill>
                  <a:srgbClr val="333333"/>
                </a:solidFill>
                <a:effectLst/>
                <a:highlight>
                  <a:srgbClr val="F6F6F6"/>
                </a:highlight>
                <a:latin typeface="Lato" panose="020F0502020204030203" pitchFamily="34" charset="0"/>
              </a:rPr>
              <a:t>Massage Therapy</a:t>
            </a:r>
          </a:p>
          <a:p>
            <a:pPr algn="l"/>
            <a:r>
              <a:rPr lang="en-US" b="0" i="0" dirty="0">
                <a:solidFill>
                  <a:srgbClr val="333333"/>
                </a:solidFill>
                <a:effectLst/>
                <a:highlight>
                  <a:srgbClr val="F6F6F6"/>
                </a:highlight>
                <a:latin typeface="Lato" panose="020F0502020204030203" pitchFamily="34" charset="0"/>
              </a:rPr>
              <a:t>Medicine</a:t>
            </a:r>
          </a:p>
          <a:p>
            <a:pPr algn="l"/>
            <a:r>
              <a:rPr lang="en-US" b="0" i="0" dirty="0">
                <a:solidFill>
                  <a:srgbClr val="333333"/>
                </a:solidFill>
                <a:effectLst/>
                <a:highlight>
                  <a:srgbClr val="F6F6F6"/>
                </a:highlight>
                <a:latin typeface="Lato" panose="020F0502020204030203" pitchFamily="34" charset="0"/>
              </a:rPr>
              <a:t>Midwifery</a:t>
            </a:r>
          </a:p>
          <a:p>
            <a:pPr algn="l"/>
            <a:r>
              <a:rPr lang="en-US" b="0" i="0" dirty="0">
                <a:solidFill>
                  <a:srgbClr val="333333"/>
                </a:solidFill>
                <a:effectLst/>
                <a:highlight>
                  <a:srgbClr val="F6F6F6"/>
                </a:highlight>
                <a:latin typeface="Lato" panose="020F0502020204030203" pitchFamily="34" charset="0"/>
              </a:rPr>
              <a:t>Nursing</a:t>
            </a:r>
            <a:endParaRPr lang="en-US" dirty="0">
              <a:solidFill>
                <a:srgbClr val="333333"/>
              </a:solidFill>
              <a:highlight>
                <a:srgbClr val="F6F6F6"/>
              </a:highlight>
              <a:latin typeface="Lato" panose="020F0502020204030203" pitchFamily="34" charset="0"/>
            </a:endParaRPr>
          </a:p>
          <a:p>
            <a:pPr algn="l"/>
            <a:r>
              <a:rPr lang="en-US" b="0" i="0" dirty="0">
                <a:solidFill>
                  <a:srgbClr val="333333"/>
                </a:solidFill>
                <a:effectLst/>
                <a:highlight>
                  <a:srgbClr val="F6F6F6"/>
                </a:highlight>
                <a:latin typeface="Lato" panose="020F0502020204030203" pitchFamily="34" charset="0"/>
              </a:rPr>
              <a:t>Nursing Home Administrator</a:t>
            </a:r>
          </a:p>
        </p:txBody>
      </p:sp>
      <p:sp>
        <p:nvSpPr>
          <p:cNvPr id="4" name="TextBox 3">
            <a:extLst>
              <a:ext uri="{FF2B5EF4-FFF2-40B4-BE49-F238E27FC236}">
                <a16:creationId xmlns:a16="http://schemas.microsoft.com/office/drawing/2014/main" id="{A4EC5B00-E2D7-F319-73E7-8A4FE86EC24F}"/>
              </a:ext>
            </a:extLst>
          </p:cNvPr>
          <p:cNvSpPr txBox="1"/>
          <p:nvPr/>
        </p:nvSpPr>
        <p:spPr>
          <a:xfrm>
            <a:off x="4724400" y="1752600"/>
            <a:ext cx="3965406" cy="4524315"/>
          </a:xfrm>
          <a:prstGeom prst="rect">
            <a:avLst/>
          </a:prstGeom>
          <a:noFill/>
        </p:spPr>
        <p:txBody>
          <a:bodyPr wrap="square" rtlCol="0">
            <a:spAutoFit/>
          </a:bodyPr>
          <a:lstStyle/>
          <a:p>
            <a:pPr algn="l"/>
            <a:endParaRPr lang="en-US" b="0" i="0" dirty="0">
              <a:solidFill>
                <a:srgbClr val="333333"/>
              </a:solidFill>
              <a:effectLst/>
              <a:highlight>
                <a:srgbClr val="F6F6F6"/>
              </a:highlight>
              <a:latin typeface="Lato" panose="020F0502020204030203" pitchFamily="34" charset="0"/>
            </a:endParaRPr>
          </a:p>
          <a:p>
            <a:pPr algn="l"/>
            <a:endParaRPr lang="en-US" dirty="0">
              <a:solidFill>
                <a:srgbClr val="333333"/>
              </a:solidFill>
              <a:highlight>
                <a:srgbClr val="F6F6F6"/>
              </a:highlight>
              <a:latin typeface="Lato" panose="020F0502020204030203" pitchFamily="34" charset="0"/>
            </a:endParaRPr>
          </a:p>
          <a:p>
            <a:pPr algn="l"/>
            <a:r>
              <a:rPr lang="en-US" b="0" i="0" dirty="0">
                <a:solidFill>
                  <a:srgbClr val="333333"/>
                </a:solidFill>
                <a:effectLst/>
                <a:highlight>
                  <a:srgbClr val="F6F6F6"/>
                </a:highlight>
                <a:latin typeface="Lato" panose="020F0502020204030203" pitchFamily="34" charset="0"/>
              </a:rPr>
              <a:t>Occupational Therapy</a:t>
            </a:r>
          </a:p>
          <a:p>
            <a:pPr algn="l"/>
            <a:r>
              <a:rPr lang="en-US" b="0" i="0" dirty="0">
                <a:solidFill>
                  <a:srgbClr val="333333"/>
                </a:solidFill>
                <a:effectLst/>
                <a:highlight>
                  <a:srgbClr val="F6F6F6"/>
                </a:highlight>
                <a:latin typeface="Lato" panose="020F0502020204030203" pitchFamily="34" charset="0"/>
              </a:rPr>
              <a:t>Optometry</a:t>
            </a:r>
          </a:p>
          <a:p>
            <a:pPr algn="l"/>
            <a:r>
              <a:rPr lang="en-US" b="0" i="0" dirty="0">
                <a:solidFill>
                  <a:srgbClr val="333333"/>
                </a:solidFill>
                <a:effectLst/>
                <a:highlight>
                  <a:srgbClr val="F6F6F6"/>
                </a:highlight>
                <a:latin typeface="Lato" panose="020F0502020204030203" pitchFamily="34" charset="0"/>
              </a:rPr>
              <a:t>Osteopathic Medicine and Surgery</a:t>
            </a:r>
          </a:p>
          <a:p>
            <a:pPr algn="l"/>
            <a:r>
              <a:rPr lang="en-US" b="0" i="0" dirty="0">
                <a:solidFill>
                  <a:srgbClr val="333333"/>
                </a:solidFill>
                <a:effectLst/>
                <a:highlight>
                  <a:srgbClr val="F6F6F6"/>
                </a:highlight>
                <a:latin typeface="Lato" panose="020F0502020204030203" pitchFamily="34" charset="0"/>
              </a:rPr>
              <a:t>Pharmacy</a:t>
            </a:r>
          </a:p>
          <a:p>
            <a:pPr algn="l"/>
            <a:r>
              <a:rPr lang="en-US" b="0" i="0" dirty="0">
                <a:solidFill>
                  <a:srgbClr val="333333"/>
                </a:solidFill>
                <a:effectLst/>
                <a:highlight>
                  <a:srgbClr val="F6F6F6"/>
                </a:highlight>
                <a:latin typeface="Lato" panose="020F0502020204030203" pitchFamily="34" charset="0"/>
              </a:rPr>
              <a:t>Physical Therapy</a:t>
            </a:r>
          </a:p>
          <a:p>
            <a:pPr algn="l"/>
            <a:r>
              <a:rPr lang="en-US" b="0" i="0" dirty="0">
                <a:solidFill>
                  <a:srgbClr val="333333"/>
                </a:solidFill>
                <a:effectLst/>
                <a:highlight>
                  <a:srgbClr val="F6F6F6"/>
                </a:highlight>
                <a:latin typeface="Lato" panose="020F0502020204030203" pitchFamily="34" charset="0"/>
              </a:rPr>
              <a:t>Physician’s Assistant</a:t>
            </a:r>
          </a:p>
          <a:p>
            <a:pPr algn="l"/>
            <a:r>
              <a:rPr lang="en-US" b="0" i="0" dirty="0">
                <a:solidFill>
                  <a:srgbClr val="333333"/>
                </a:solidFill>
                <a:effectLst/>
                <a:highlight>
                  <a:srgbClr val="F6F6F6"/>
                </a:highlight>
                <a:latin typeface="Lato" panose="020F0502020204030203" pitchFamily="34" charset="0"/>
              </a:rPr>
              <a:t>Podiatric Medicine and Surgery</a:t>
            </a:r>
          </a:p>
          <a:p>
            <a:pPr algn="l"/>
            <a:r>
              <a:rPr lang="en-US" b="0" i="0" dirty="0">
                <a:solidFill>
                  <a:srgbClr val="333333"/>
                </a:solidFill>
                <a:effectLst/>
                <a:highlight>
                  <a:srgbClr val="F6F6F6"/>
                </a:highlight>
                <a:latin typeface="Lato" panose="020F0502020204030203" pitchFamily="34" charset="0"/>
              </a:rPr>
              <a:t>Psychology</a:t>
            </a:r>
          </a:p>
          <a:p>
            <a:pPr algn="l"/>
            <a:r>
              <a:rPr lang="en-US" b="0" i="0" dirty="0">
                <a:solidFill>
                  <a:srgbClr val="333333"/>
                </a:solidFill>
                <a:effectLst/>
                <a:highlight>
                  <a:srgbClr val="F6F6F6"/>
                </a:highlight>
                <a:latin typeface="Lato" panose="020F0502020204030203" pitchFamily="34" charset="0"/>
              </a:rPr>
              <a:t>Respiratory Care</a:t>
            </a:r>
          </a:p>
          <a:p>
            <a:pPr algn="l"/>
            <a:r>
              <a:rPr lang="en-US" b="0" i="0" dirty="0">
                <a:solidFill>
                  <a:srgbClr val="333333"/>
                </a:solidFill>
                <a:effectLst/>
                <a:highlight>
                  <a:srgbClr val="F6F6F6"/>
                </a:highlight>
                <a:latin typeface="Lato" panose="020F0502020204030203" pitchFamily="34" charset="0"/>
              </a:rPr>
              <a:t>Sanitarian</a:t>
            </a:r>
          </a:p>
          <a:p>
            <a:pPr algn="l"/>
            <a:r>
              <a:rPr lang="en-US" b="0" i="0" dirty="0">
                <a:solidFill>
                  <a:srgbClr val="333333"/>
                </a:solidFill>
                <a:effectLst/>
                <a:highlight>
                  <a:srgbClr val="F6F6F6"/>
                </a:highlight>
                <a:latin typeface="Lato" panose="020F0502020204030203" pitchFamily="34" charset="0"/>
              </a:rPr>
              <a:t>Social Work</a:t>
            </a:r>
          </a:p>
          <a:p>
            <a:pPr algn="l"/>
            <a:r>
              <a:rPr lang="en-US" b="0" i="0" dirty="0">
                <a:solidFill>
                  <a:srgbClr val="333333"/>
                </a:solidFill>
                <a:effectLst/>
                <a:highlight>
                  <a:srgbClr val="F6F6F6"/>
                </a:highlight>
                <a:latin typeface="Lato" panose="020F0502020204030203" pitchFamily="34" charset="0"/>
              </a:rPr>
              <a:t>Speech-Language Pathology</a:t>
            </a:r>
          </a:p>
          <a:p>
            <a:pPr algn="l"/>
            <a:r>
              <a:rPr lang="en-US" b="0" i="0" dirty="0">
                <a:solidFill>
                  <a:srgbClr val="333333"/>
                </a:solidFill>
                <a:effectLst/>
                <a:highlight>
                  <a:srgbClr val="F6F6F6"/>
                </a:highlight>
                <a:latin typeface="Lato" panose="020F0502020204030203" pitchFamily="34" charset="0"/>
              </a:rPr>
              <a:t>Veterinary Medicine</a:t>
            </a:r>
          </a:p>
          <a:p>
            <a:endParaRPr lang="en-US" dirty="0"/>
          </a:p>
        </p:txBody>
      </p:sp>
      <p:sp>
        <p:nvSpPr>
          <p:cNvPr id="2" name="Title 1">
            <a:extLst>
              <a:ext uri="{FF2B5EF4-FFF2-40B4-BE49-F238E27FC236}">
                <a16:creationId xmlns:a16="http://schemas.microsoft.com/office/drawing/2014/main" id="{8DE05169-AA1B-AB76-4AE4-D37EC6901F40}"/>
              </a:ext>
            </a:extLst>
          </p:cNvPr>
          <p:cNvSpPr>
            <a:spLocks noGrp="1"/>
          </p:cNvSpPr>
          <p:nvPr>
            <p:ph type="title"/>
          </p:nvPr>
        </p:nvSpPr>
        <p:spPr>
          <a:xfrm>
            <a:off x="381000" y="286604"/>
            <a:ext cx="8308806" cy="1465996"/>
          </a:xfrm>
          <a:solidFill>
            <a:schemeClr val="bg1"/>
          </a:solidFill>
        </p:spPr>
        <p:txBody>
          <a:bodyPr>
            <a:noAutofit/>
          </a:bodyPr>
          <a:lstStyle/>
          <a:p>
            <a:pPr algn="ctr"/>
            <a:r>
              <a:rPr lang="en-US" sz="3200" b="1" dirty="0">
                <a:latin typeface="+mn-lt"/>
              </a:rPr>
              <a:t>MICHIGAN: People who work in these areas risk losing their state license if it is found that marijuana use negatively affects their job.</a:t>
            </a:r>
          </a:p>
        </p:txBody>
      </p:sp>
      <p:sp>
        <p:nvSpPr>
          <p:cNvPr id="5" name="TextBox 4">
            <a:extLst>
              <a:ext uri="{FF2B5EF4-FFF2-40B4-BE49-F238E27FC236}">
                <a16:creationId xmlns:a16="http://schemas.microsoft.com/office/drawing/2014/main" id="{7CDD6366-D84C-5B6B-E0FA-1BE6CC1E35BC}"/>
              </a:ext>
            </a:extLst>
          </p:cNvPr>
          <p:cNvSpPr txBox="1"/>
          <p:nvPr/>
        </p:nvSpPr>
        <p:spPr>
          <a:xfrm>
            <a:off x="5638800" y="6386730"/>
            <a:ext cx="3079838" cy="276999"/>
          </a:xfrm>
          <a:prstGeom prst="rect">
            <a:avLst/>
          </a:prstGeom>
          <a:noFill/>
        </p:spPr>
        <p:txBody>
          <a:bodyPr wrap="square" rtlCol="0">
            <a:spAutoFit/>
          </a:bodyPr>
          <a:lstStyle/>
          <a:p>
            <a:r>
              <a:rPr lang="en-US" sz="1200" dirty="0">
                <a:solidFill>
                  <a:schemeClr val="bg1">
                    <a:lumMod val="95000"/>
                  </a:schemeClr>
                </a:solidFill>
              </a:rPr>
              <a:t>Michigan License and Regulatory Affairs</a:t>
            </a:r>
          </a:p>
        </p:txBody>
      </p:sp>
    </p:spTree>
    <p:extLst>
      <p:ext uri="{BB962C8B-B14F-4D97-AF65-F5344CB8AC3E}">
        <p14:creationId xmlns:p14="http://schemas.microsoft.com/office/powerpoint/2010/main" val="1967178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6D46CE-76AE-8C8B-4F7A-0622D2ABDD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53A859-1228-BF1E-9658-84D386C18FAA}"/>
              </a:ext>
            </a:extLst>
          </p:cNvPr>
          <p:cNvSpPr>
            <a:spLocks noGrp="1"/>
          </p:cNvSpPr>
          <p:nvPr>
            <p:ph type="title"/>
          </p:nvPr>
        </p:nvSpPr>
        <p:spPr>
          <a:xfrm>
            <a:off x="381000" y="286604"/>
            <a:ext cx="8308806" cy="1389796"/>
          </a:xfrm>
          <a:solidFill>
            <a:schemeClr val="bg1"/>
          </a:solidFill>
        </p:spPr>
        <p:txBody>
          <a:bodyPr>
            <a:noAutofit/>
          </a:bodyPr>
          <a:lstStyle/>
          <a:p>
            <a:pPr algn="ctr"/>
            <a:r>
              <a:rPr lang="en-US" sz="3200" b="1" dirty="0">
                <a:latin typeface="+mn-lt"/>
              </a:rPr>
              <a:t>People who work in these areas </a:t>
            </a:r>
            <a:br>
              <a:rPr lang="en-US" sz="3200" b="1" dirty="0">
                <a:latin typeface="+mn-lt"/>
              </a:rPr>
            </a:br>
            <a:r>
              <a:rPr lang="en-US" sz="3200" b="1" dirty="0">
                <a:latin typeface="+mn-lt"/>
              </a:rPr>
              <a:t>also risk their job if they use marijuana.</a:t>
            </a:r>
          </a:p>
        </p:txBody>
      </p:sp>
      <p:pic>
        <p:nvPicPr>
          <p:cNvPr id="9" name="Picture 8">
            <a:extLst>
              <a:ext uri="{FF2B5EF4-FFF2-40B4-BE49-F238E27FC236}">
                <a16:creationId xmlns:a16="http://schemas.microsoft.com/office/drawing/2014/main" id="{30774DF7-5AEE-42EF-D470-FFFE07418D68}"/>
              </a:ext>
            </a:extLst>
          </p:cNvPr>
          <p:cNvPicPr>
            <a:picLocks noChangeAspect="1"/>
          </p:cNvPicPr>
          <p:nvPr/>
        </p:nvPicPr>
        <p:blipFill>
          <a:blip r:embed="rId3"/>
          <a:stretch>
            <a:fillRect/>
          </a:stretch>
        </p:blipFill>
        <p:spPr>
          <a:xfrm>
            <a:off x="228600" y="4191000"/>
            <a:ext cx="1676400" cy="1853445"/>
          </a:xfrm>
          <a:prstGeom prst="rect">
            <a:avLst/>
          </a:prstGeom>
        </p:spPr>
      </p:pic>
      <p:sp>
        <p:nvSpPr>
          <p:cNvPr id="7" name="TextBox 6">
            <a:extLst>
              <a:ext uri="{FF2B5EF4-FFF2-40B4-BE49-F238E27FC236}">
                <a16:creationId xmlns:a16="http://schemas.microsoft.com/office/drawing/2014/main" id="{C2E57CC7-2EF4-2402-7CB5-9444A30A0438}"/>
              </a:ext>
            </a:extLst>
          </p:cNvPr>
          <p:cNvSpPr txBox="1"/>
          <p:nvPr/>
        </p:nvSpPr>
        <p:spPr>
          <a:xfrm>
            <a:off x="2209800" y="1981200"/>
            <a:ext cx="6858000" cy="4832092"/>
          </a:xfrm>
          <a:prstGeom prst="rect">
            <a:avLst/>
          </a:prstGeom>
          <a:noFill/>
        </p:spPr>
        <p:txBody>
          <a:bodyPr wrap="square">
            <a:spAutoFit/>
          </a:bodyPr>
          <a:lstStyle/>
          <a:p>
            <a:pPr marL="457200" indent="-457200">
              <a:buFont typeface="Arial" panose="020B0604020202020204" pitchFamily="34" charset="0"/>
              <a:buChar char="•"/>
            </a:pPr>
            <a:r>
              <a:rPr lang="en-US" sz="2800" b="1" dirty="0">
                <a:solidFill>
                  <a:srgbClr val="000000"/>
                </a:solidFill>
              </a:rPr>
              <a:t>ALL Federal Employees </a:t>
            </a:r>
            <a:endParaRPr lang="en-US" sz="2800" b="1" i="0" dirty="0">
              <a:solidFill>
                <a:srgbClr val="000000"/>
              </a:solidFill>
              <a:effectLst/>
            </a:endParaRPr>
          </a:p>
          <a:p>
            <a:pPr marL="457200" indent="-457200" algn="l">
              <a:buFont typeface="Arial" panose="020B0604020202020204" pitchFamily="34" charset="0"/>
              <a:buChar char="•"/>
            </a:pPr>
            <a:r>
              <a:rPr lang="en-US" sz="2800" b="1" i="0" dirty="0">
                <a:solidFill>
                  <a:srgbClr val="000000"/>
                </a:solidFill>
                <a:effectLst/>
              </a:rPr>
              <a:t>Michigan Department of Transportation:</a:t>
            </a:r>
          </a:p>
          <a:p>
            <a:pPr algn="l"/>
            <a:r>
              <a:rPr lang="en-US" sz="2800" b="0" i="0" dirty="0">
                <a:solidFill>
                  <a:srgbClr val="000000"/>
                </a:solidFill>
                <a:effectLst/>
              </a:rPr>
              <a:t>	Truck drivers, pilots, school bus drivers, 	train engineers, aircraft maintenance 	personnel, and others.</a:t>
            </a:r>
          </a:p>
          <a:p>
            <a:pPr marL="457200" indent="-457200" algn="l">
              <a:buFont typeface="Arial" panose="020B0604020202020204" pitchFamily="34" charset="0"/>
              <a:buChar char="•"/>
            </a:pPr>
            <a:r>
              <a:rPr lang="en-US" sz="2800" b="1" dirty="0">
                <a:solidFill>
                  <a:srgbClr val="000000"/>
                </a:solidFill>
              </a:rPr>
              <a:t>Those needing a commercial driver’s license</a:t>
            </a:r>
            <a:endParaRPr lang="en-US" sz="2800" b="1" i="0" dirty="0">
              <a:solidFill>
                <a:srgbClr val="000000"/>
              </a:solidFill>
              <a:effectLst/>
            </a:endParaRPr>
          </a:p>
          <a:p>
            <a:pPr marL="457200" indent="-457200" algn="l">
              <a:buFont typeface="Arial" panose="020B0604020202020204" pitchFamily="34" charset="0"/>
              <a:buChar char="•"/>
            </a:pPr>
            <a:r>
              <a:rPr lang="en-US" sz="2800" b="1" i="0" dirty="0">
                <a:solidFill>
                  <a:srgbClr val="000000"/>
                </a:solidFill>
                <a:effectLst/>
              </a:rPr>
              <a:t>Michigan Law </a:t>
            </a:r>
            <a:r>
              <a:rPr lang="en-US" sz="2800" b="1" dirty="0">
                <a:solidFill>
                  <a:srgbClr val="000000"/>
                </a:solidFill>
              </a:rPr>
              <a:t>E</a:t>
            </a:r>
            <a:r>
              <a:rPr lang="en-US" sz="2800" b="1" i="0" dirty="0">
                <a:solidFill>
                  <a:srgbClr val="000000"/>
                </a:solidFill>
                <a:effectLst/>
              </a:rPr>
              <a:t>nforcement:</a:t>
            </a:r>
          </a:p>
          <a:p>
            <a:r>
              <a:rPr lang="en-US" sz="2800" dirty="0">
                <a:solidFill>
                  <a:srgbClr val="000000"/>
                </a:solidFill>
              </a:rPr>
              <a:t>	Local police, </a:t>
            </a:r>
            <a:r>
              <a:rPr lang="en-US" sz="2800" b="0" i="0" dirty="0">
                <a:solidFill>
                  <a:srgbClr val="000000"/>
                </a:solidFill>
                <a:effectLst/>
              </a:rPr>
              <a:t>state troopers, </a:t>
            </a:r>
            <a:r>
              <a:rPr lang="en-US" sz="2800" dirty="0">
                <a:solidFill>
                  <a:srgbClr val="000000"/>
                </a:solidFill>
              </a:rPr>
              <a:t>corrections 	officers</a:t>
            </a:r>
          </a:p>
          <a:p>
            <a:endParaRPr lang="en-US" sz="2800" b="0" i="0" dirty="0">
              <a:solidFill>
                <a:srgbClr val="000000"/>
              </a:solidFill>
              <a:effectLst/>
            </a:endParaRPr>
          </a:p>
        </p:txBody>
      </p:sp>
    </p:spTree>
    <p:extLst>
      <p:ext uri="{BB962C8B-B14F-4D97-AF65-F5344CB8AC3E}">
        <p14:creationId xmlns:p14="http://schemas.microsoft.com/office/powerpoint/2010/main" val="2872229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AC6DB8-1507-45BC-88EB-34BF6CF6B3CC}"/>
              </a:ext>
            </a:extLst>
          </p:cNvPr>
          <p:cNvSpPr>
            <a:spLocks noGrp="1"/>
          </p:cNvSpPr>
          <p:nvPr>
            <p:ph idx="1"/>
          </p:nvPr>
        </p:nvSpPr>
        <p:spPr>
          <a:xfrm>
            <a:off x="3594118" y="1371599"/>
            <a:ext cx="5421974" cy="4953001"/>
          </a:xfrm>
          <a:solidFill>
            <a:schemeClr val="bg1"/>
          </a:solidFill>
        </p:spPr>
        <p:txBody>
          <a:bodyPr>
            <a:normAutofit/>
          </a:bodyPr>
          <a:lstStyle/>
          <a:p>
            <a:pPr algn="ctr">
              <a:spcBef>
                <a:spcPts val="0"/>
              </a:spcBef>
              <a:spcAft>
                <a:spcPts val="0"/>
              </a:spcAft>
              <a:defRPr/>
            </a:pPr>
            <a:r>
              <a:rPr lang="en-US" sz="2800" b="1" dirty="0">
                <a:solidFill>
                  <a:schemeClr val="tx1"/>
                </a:solidFill>
                <a:highlight>
                  <a:srgbClr val="FFFFFF"/>
                </a:highlight>
              </a:rPr>
              <a:t>Marijuana is involved in many fatal car crashes in Michigan.</a:t>
            </a:r>
            <a:r>
              <a:rPr lang="en-US" sz="2800" dirty="0">
                <a:solidFill>
                  <a:schemeClr val="tx1"/>
                </a:solidFill>
                <a:highlight>
                  <a:srgbClr val="FFFFFF"/>
                </a:highlight>
              </a:rPr>
              <a:t>	</a:t>
            </a:r>
          </a:p>
          <a:p>
            <a:pPr algn="ctr">
              <a:spcBef>
                <a:spcPts val="0"/>
              </a:spcBef>
              <a:spcAft>
                <a:spcPts val="0"/>
              </a:spcAft>
              <a:defRPr/>
            </a:pPr>
            <a:endParaRPr lang="en-US" sz="2800" dirty="0">
              <a:solidFill>
                <a:schemeClr val="tx1"/>
              </a:solidFill>
              <a:highlight>
                <a:srgbClr val="FFFFFF"/>
              </a:highlight>
            </a:endParaRPr>
          </a:p>
          <a:p>
            <a:pPr algn="ctr">
              <a:spcBef>
                <a:spcPts val="0"/>
              </a:spcBef>
              <a:spcAft>
                <a:spcPts val="0"/>
              </a:spcAft>
              <a:defRPr/>
            </a:pPr>
            <a:r>
              <a:rPr lang="en-US" sz="2800" b="1" dirty="0">
                <a:solidFill>
                  <a:schemeClr val="tx1"/>
                </a:solidFill>
                <a:highlight>
                  <a:srgbClr val="FFFFFF"/>
                </a:highlight>
              </a:rPr>
              <a:t>People who drive under the influence of marijuana can experience dangerous effects, including: </a:t>
            </a:r>
          </a:p>
          <a:p>
            <a:pPr algn="ctr">
              <a:spcBef>
                <a:spcPts val="0"/>
              </a:spcBef>
              <a:spcAft>
                <a:spcPts val="0"/>
              </a:spcAft>
              <a:defRPr/>
            </a:pPr>
            <a:endParaRPr lang="en-US" sz="1200" b="1" dirty="0">
              <a:solidFill>
                <a:schemeClr val="tx1"/>
              </a:solidFill>
              <a:highlight>
                <a:srgbClr val="FFFFFF"/>
              </a:highlight>
            </a:endParaRPr>
          </a:p>
          <a:p>
            <a:pPr marL="0" indent="0" algn="ctr">
              <a:spcBef>
                <a:spcPts val="0"/>
              </a:spcBef>
              <a:spcAft>
                <a:spcPts val="0"/>
              </a:spcAft>
              <a:buNone/>
              <a:defRPr/>
            </a:pPr>
            <a:r>
              <a:rPr lang="en-US" sz="2400" dirty="0">
                <a:solidFill>
                  <a:schemeClr val="tx1"/>
                </a:solidFill>
                <a:highlight>
                  <a:srgbClr val="FFFFFF"/>
                </a:highlight>
              </a:rPr>
              <a:t> Slower reaction time </a:t>
            </a:r>
          </a:p>
          <a:p>
            <a:pPr marL="0" indent="0" algn="ctr">
              <a:spcBef>
                <a:spcPts val="0"/>
              </a:spcBef>
              <a:spcAft>
                <a:spcPts val="0"/>
              </a:spcAft>
              <a:buNone/>
              <a:defRPr/>
            </a:pPr>
            <a:r>
              <a:rPr lang="en-US" sz="2400" dirty="0">
                <a:solidFill>
                  <a:schemeClr val="tx1"/>
                </a:solidFill>
                <a:highlight>
                  <a:srgbClr val="FFFFFF"/>
                </a:highlight>
              </a:rPr>
              <a:t>Lane weaving</a:t>
            </a:r>
          </a:p>
          <a:p>
            <a:pPr marL="0" indent="0" algn="ctr">
              <a:spcBef>
                <a:spcPts val="0"/>
              </a:spcBef>
              <a:spcAft>
                <a:spcPts val="0"/>
              </a:spcAft>
              <a:buNone/>
              <a:defRPr/>
            </a:pPr>
            <a:r>
              <a:rPr lang="en-US" sz="2400" dirty="0">
                <a:solidFill>
                  <a:schemeClr val="tx1"/>
                </a:solidFill>
                <a:highlight>
                  <a:srgbClr val="FFFFFF"/>
                </a:highlight>
              </a:rPr>
              <a:t>Decreased coordination</a:t>
            </a:r>
          </a:p>
          <a:p>
            <a:pPr marL="0" indent="0" algn="ctr">
              <a:spcBef>
                <a:spcPts val="0"/>
              </a:spcBef>
              <a:spcAft>
                <a:spcPts val="0"/>
              </a:spcAft>
              <a:buNone/>
              <a:defRPr/>
            </a:pPr>
            <a:r>
              <a:rPr lang="en-US" sz="2400" dirty="0">
                <a:solidFill>
                  <a:schemeClr val="tx1"/>
                </a:solidFill>
                <a:highlight>
                  <a:srgbClr val="FFFFFF"/>
                </a:highlight>
              </a:rPr>
              <a:t>Difficulty reacting to signals </a:t>
            </a:r>
          </a:p>
          <a:p>
            <a:pPr marL="0" indent="0" algn="ctr">
              <a:spcBef>
                <a:spcPts val="0"/>
              </a:spcBef>
              <a:spcAft>
                <a:spcPts val="0"/>
              </a:spcAft>
              <a:buNone/>
              <a:defRPr/>
            </a:pPr>
            <a:r>
              <a:rPr lang="en-US" sz="2400" dirty="0">
                <a:solidFill>
                  <a:schemeClr val="tx1"/>
                </a:solidFill>
                <a:highlight>
                  <a:srgbClr val="FFFFFF"/>
                </a:highlight>
              </a:rPr>
              <a:t>and sounds on the road</a:t>
            </a:r>
            <a:endParaRPr lang="en-US" dirty="0">
              <a:solidFill>
                <a:schemeClr val="tx1"/>
              </a:solidFill>
              <a:highlight>
                <a:srgbClr val="FFFFFF"/>
              </a:highlight>
              <a:latin typeface="Source Sans Pro" panose="020B0503030403020204" pitchFamily="34" charset="0"/>
            </a:endParaRPr>
          </a:p>
        </p:txBody>
      </p:sp>
      <p:pic>
        <p:nvPicPr>
          <p:cNvPr id="88068" name="Picture 7">
            <a:extLst>
              <a:ext uri="{FF2B5EF4-FFF2-40B4-BE49-F238E27FC236}">
                <a16:creationId xmlns:a16="http://schemas.microsoft.com/office/drawing/2014/main" id="{77077109-F2E8-4621-8D26-5BEB5751F9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009" r="28659" b="-1"/>
          <a:stretch/>
        </p:blipFill>
        <p:spPr bwMode="auto">
          <a:xfrm>
            <a:off x="20" y="-12128"/>
            <a:ext cx="3490702" cy="687012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06FE4650-7854-44FF-B089-63C4360976BE}"/>
              </a:ext>
            </a:extLst>
          </p:cNvPr>
          <p:cNvSpPr>
            <a:spLocks noGrp="1"/>
          </p:cNvSpPr>
          <p:nvPr>
            <p:ph type="title"/>
          </p:nvPr>
        </p:nvSpPr>
        <p:spPr>
          <a:xfrm>
            <a:off x="127908" y="191869"/>
            <a:ext cx="8888184" cy="798731"/>
          </a:xfrm>
          <a:solidFill>
            <a:schemeClr val="bg1"/>
          </a:solidFill>
        </p:spPr>
        <p:txBody>
          <a:bodyPr>
            <a:noAutofit/>
          </a:bodyPr>
          <a:lstStyle/>
          <a:p>
            <a:pPr algn="ctr" eaLnBrk="1" fontAlgn="auto" hangingPunct="1">
              <a:spcAft>
                <a:spcPts val="0"/>
              </a:spcAft>
              <a:defRPr/>
            </a:pPr>
            <a:r>
              <a:rPr lang="en-US" sz="4400" b="1" dirty="0">
                <a:solidFill>
                  <a:schemeClr val="tx1"/>
                </a:solidFill>
                <a:latin typeface="+mn-lt"/>
              </a:rPr>
              <a:t>Marijuana </a:t>
            </a:r>
            <a:r>
              <a:rPr lang="en-US" sz="4000" b="1" dirty="0">
                <a:ln w="3200">
                  <a:solidFill>
                    <a:srgbClr val="FEFAC9">
                      <a:shade val="75000"/>
                      <a:alpha val="25000"/>
                    </a:srgbClr>
                  </a:solidFill>
                  <a:prstDash val="solid"/>
                  <a:round/>
                </a:ln>
                <a:solidFill>
                  <a:schemeClr val="tx1"/>
                </a:solidFill>
                <a:latin typeface="+mn-lt"/>
              </a:rPr>
              <a:t>(Cannabis/ THC) </a:t>
            </a:r>
            <a:r>
              <a:rPr lang="en-US" sz="4400" b="1" dirty="0">
                <a:solidFill>
                  <a:schemeClr val="tx1"/>
                </a:solidFill>
                <a:latin typeface="+mn-lt"/>
              </a:rPr>
              <a:t>&amp; Driving</a:t>
            </a:r>
          </a:p>
        </p:txBody>
      </p:sp>
      <p:sp>
        <p:nvSpPr>
          <p:cNvPr id="4" name="TextBox 3">
            <a:extLst>
              <a:ext uri="{FF2B5EF4-FFF2-40B4-BE49-F238E27FC236}">
                <a16:creationId xmlns:a16="http://schemas.microsoft.com/office/drawing/2014/main" id="{89C8DC0C-070E-028D-488B-F8BBBA317988}"/>
              </a:ext>
            </a:extLst>
          </p:cNvPr>
          <p:cNvSpPr txBox="1"/>
          <p:nvPr/>
        </p:nvSpPr>
        <p:spPr>
          <a:xfrm>
            <a:off x="85170" y="6019800"/>
            <a:ext cx="3115230" cy="461665"/>
          </a:xfrm>
          <a:prstGeom prst="rect">
            <a:avLst/>
          </a:prstGeom>
          <a:noFill/>
        </p:spPr>
        <p:txBody>
          <a:bodyPr wrap="square" rtlCol="0">
            <a:spAutoFit/>
          </a:bodyPr>
          <a:lstStyle/>
          <a:p>
            <a:r>
              <a:rPr lang="en-US" sz="1200" dirty="0">
                <a:highlight>
                  <a:srgbClr val="FFFFFF"/>
                </a:highlight>
              </a:rPr>
              <a:t>University of Michigan 2025</a:t>
            </a:r>
          </a:p>
          <a:p>
            <a:r>
              <a:rPr lang="en-US" sz="1200" dirty="0">
                <a:highlight>
                  <a:srgbClr val="FFFFFF"/>
                </a:highlight>
              </a:rPr>
              <a:t>SAMHSA</a:t>
            </a:r>
            <a:endParaRPr lang="en-US" sz="12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6000" r="-6000"/>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981200"/>
            <a:ext cx="5105400" cy="4724400"/>
          </a:xfrm>
        </p:spPr>
        <p:txBody>
          <a:bodyPr>
            <a:normAutofit/>
          </a:bodyPr>
          <a:lstStyle/>
          <a:p>
            <a:pPr marL="0" indent="0" algn="ctr">
              <a:buNone/>
              <a:defRPr/>
            </a:pPr>
            <a:r>
              <a:rPr lang="en-US" sz="3500" dirty="0">
                <a:solidFill>
                  <a:srgbClr val="1C1D1F"/>
                </a:solidFill>
                <a:latin typeface="Calibri" panose="020F0502020204030204" pitchFamily="34" charset="0"/>
                <a:ea typeface="+mn-lt"/>
                <a:cs typeface="Calibri" panose="020F0502020204030204" pitchFamily="34" charset="0"/>
              </a:rPr>
              <a:t>Driving under the influence (DUI) laws do not just apply to alcohol. Driving under the influence of all other drugs, including marijuana, is dangerous and illegal.</a:t>
            </a:r>
            <a:endParaRPr lang="en-US" sz="3500" dirty="0">
              <a:solidFill>
                <a:srgbClr val="1C1D1F"/>
              </a:solidFill>
              <a:latin typeface="Calibri" panose="020F0502020204030204" pitchFamily="34" charset="0"/>
              <a:ea typeface="Calibri"/>
              <a:cs typeface="Calibri" panose="020F0502020204030204" pitchFamily="34" charset="0"/>
            </a:endParaRPr>
          </a:p>
          <a:p>
            <a:pPr marL="0" indent="0">
              <a:buNone/>
              <a:defRPr/>
            </a:pPr>
            <a:r>
              <a:rPr lang="en-US" sz="2400" dirty="0">
                <a:latin typeface="Franklin Gothic Medium"/>
              </a:rPr>
              <a:t>	</a:t>
            </a:r>
            <a:r>
              <a:rPr lang="en-US" sz="2400" dirty="0"/>
              <a:t>									 </a:t>
            </a:r>
            <a:endParaRPr lang="en-US" sz="500" dirty="0">
              <a:solidFill>
                <a:schemeClr val="accent3"/>
              </a:solidFill>
            </a:endParaRPr>
          </a:p>
        </p:txBody>
      </p:sp>
      <p:sp>
        <p:nvSpPr>
          <p:cNvPr id="3" name="Title 2"/>
          <p:cNvSpPr>
            <a:spLocks noGrp="1"/>
          </p:cNvSpPr>
          <p:nvPr>
            <p:ph type="title"/>
          </p:nvPr>
        </p:nvSpPr>
        <p:spPr>
          <a:xfrm>
            <a:off x="0" y="0"/>
            <a:ext cx="9144000" cy="1524000"/>
          </a:xfrm>
        </p:spPr>
        <p:txBody>
          <a:bodyPr>
            <a:noAutofit/>
          </a:bodyPr>
          <a:lstStyle/>
          <a:p>
            <a:pPr algn="ctr" eaLnBrk="1" fontAlgn="auto" hangingPunct="1">
              <a:spcAft>
                <a:spcPts val="0"/>
              </a:spcAft>
              <a:defRPr/>
            </a:pPr>
            <a:r>
              <a:rPr sz="4400" b="1" dirty="0">
                <a:solidFill>
                  <a:schemeClr val="tx1"/>
                </a:solidFill>
                <a:latin typeface="Calibri" panose="020F0502020204030204" pitchFamily="34" charset="0"/>
                <a:ea typeface="Calibri" panose="020F0502020204030204" pitchFamily="34" charset="0"/>
                <a:cs typeface="Calibri" panose="020F0502020204030204" pitchFamily="34" charset="0"/>
              </a:rPr>
              <a:t>Marijuana </a:t>
            </a:r>
            <a:r>
              <a:rPr sz="4000" b="1" dirty="0">
                <a:solidFill>
                  <a:schemeClr val="tx1"/>
                </a:solidFill>
                <a:latin typeface="Calibri" panose="020F0502020204030204" pitchFamily="34" charset="0"/>
                <a:ea typeface="Calibri" panose="020F0502020204030204" pitchFamily="34" charset="0"/>
                <a:cs typeface="Calibri" panose="020F0502020204030204" pitchFamily="34" charset="0"/>
              </a:rPr>
              <a:t>(THC/Cannabis)    </a:t>
            </a:r>
            <a:br>
              <a:rPr sz="4400" b="1" dirty="0">
                <a:solidFill>
                  <a:schemeClr val="tx1"/>
                </a:solidFill>
                <a:latin typeface="Calibri" panose="020F0502020204030204" pitchFamily="34" charset="0"/>
                <a:ea typeface="Calibri" panose="020F0502020204030204" pitchFamily="34" charset="0"/>
                <a:cs typeface="Calibri" panose="020F0502020204030204" pitchFamily="34" charset="0"/>
              </a:rPr>
            </a:br>
            <a:r>
              <a:rPr sz="4400" b="1" dirty="0">
                <a:solidFill>
                  <a:schemeClr val="tx1"/>
                </a:solidFill>
                <a:latin typeface="Calibri" panose="020F0502020204030204" pitchFamily="34" charset="0"/>
                <a:ea typeface="Calibri" panose="020F0502020204030204" pitchFamily="34" charset="0"/>
                <a:cs typeface="Calibri" panose="020F0502020204030204" pitchFamily="34" charset="0"/>
              </a:rPr>
              <a:t>&amp; Driving</a:t>
            </a:r>
          </a:p>
        </p:txBody>
      </p:sp>
      <p:sp>
        <p:nvSpPr>
          <p:cNvPr id="4" name="TextBox 3">
            <a:extLst>
              <a:ext uri="{FF2B5EF4-FFF2-40B4-BE49-F238E27FC236}">
                <a16:creationId xmlns:a16="http://schemas.microsoft.com/office/drawing/2014/main" id="{9DE0E609-8CEB-A265-2934-B4BA6ED88B01}"/>
              </a:ext>
            </a:extLst>
          </p:cNvPr>
          <p:cNvSpPr txBox="1"/>
          <p:nvPr/>
        </p:nvSpPr>
        <p:spPr>
          <a:xfrm>
            <a:off x="5125926" y="6222413"/>
            <a:ext cx="364897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eaLnBrk="0" fontAlgn="base" hangingPunct="0">
              <a:spcBef>
                <a:spcPct val="0"/>
              </a:spcBef>
              <a:spcAft>
                <a:spcPct val="0"/>
              </a:spcAft>
              <a:defRPr/>
            </a:pPr>
            <a:r>
              <a:rPr lang="en-US" sz="1200" dirty="0">
                <a:latin typeface="Calibri" panose="020F0502020204030204" pitchFamily="34" charset="0"/>
                <a:cs typeface="Calibri" panose="020F0502020204030204" pitchFamily="34" charset="0"/>
              </a:rPr>
              <a:t>4200 Cannabis and Driving Brochure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Calibri"/>
              <a:cs typeface="Arial" panose="020B0604020202020204" pitchFamily="34" charset="0"/>
            </a:endParaRPr>
          </a:p>
        </p:txBody>
      </p:sp>
      <p:sp>
        <p:nvSpPr>
          <p:cNvPr id="6" name="TextBox 5">
            <a:extLst>
              <a:ext uri="{FF2B5EF4-FFF2-40B4-BE49-F238E27FC236}">
                <a16:creationId xmlns:a16="http://schemas.microsoft.com/office/drawing/2014/main" id="{DDB92D3D-30EA-46F5-E52A-E6493C6D9C8F}"/>
              </a:ext>
            </a:extLst>
          </p:cNvPr>
          <p:cNvSpPr txBox="1"/>
          <p:nvPr/>
        </p:nvSpPr>
        <p:spPr>
          <a:xfrm>
            <a:off x="6248400" y="2514600"/>
            <a:ext cx="2743200" cy="267765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indent="0" algn="ctr">
              <a:buNone/>
              <a:defRPr/>
            </a:pPr>
            <a:r>
              <a:rPr lang="en-US" sz="28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Did you know?</a:t>
            </a:r>
          </a:p>
          <a:p>
            <a:pPr marL="0" indent="0" algn="ctr">
              <a:buNone/>
              <a:defRPr/>
            </a:pPr>
            <a:r>
              <a:rPr lang="en-US" sz="28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It is illegal </a:t>
            </a:r>
          </a:p>
          <a:p>
            <a:pPr marL="0" indent="0" algn="ctr">
              <a:buNone/>
              <a:defRPr/>
            </a:pPr>
            <a:r>
              <a:rPr lang="en-US" sz="28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for marijuana </a:t>
            </a:r>
          </a:p>
          <a:p>
            <a:pPr marL="0" indent="0" algn="ctr">
              <a:buNone/>
              <a:defRPr/>
            </a:pPr>
            <a:r>
              <a:rPr lang="en-US" sz="28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to be used </a:t>
            </a:r>
          </a:p>
          <a:p>
            <a:pPr marL="0" indent="0" algn="ctr">
              <a:buNone/>
              <a:defRPr/>
            </a:pPr>
            <a:r>
              <a:rPr lang="en-US" sz="28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by passengers </a:t>
            </a:r>
          </a:p>
          <a:p>
            <a:pPr marL="0" indent="0" algn="ctr">
              <a:buNone/>
              <a:defRPr/>
            </a:pPr>
            <a:r>
              <a:rPr lang="en-US" sz="28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in a car.</a:t>
            </a:r>
            <a:endParaRPr lang="en-US" sz="28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mn-lt"/>
              <a:cs typeface="Calibri" panose="020F050202020403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AB45-6C49-47DA-BD31-E06E0A062C4A}"/>
              </a:ext>
            </a:extLst>
          </p:cNvPr>
          <p:cNvSpPr>
            <a:spLocks noGrp="1"/>
          </p:cNvSpPr>
          <p:nvPr>
            <p:ph type="title"/>
          </p:nvPr>
        </p:nvSpPr>
        <p:spPr>
          <a:xfrm>
            <a:off x="419100" y="134513"/>
            <a:ext cx="8305800" cy="1676399"/>
          </a:xfrm>
        </p:spPr>
        <p:txBody>
          <a:bodyPr vert="horz" lIns="91440" tIns="45720" rIns="91440" bIns="45720" rtlCol="0" anchor="b">
            <a:normAutofit/>
          </a:bodyPr>
          <a:lstStyle/>
          <a:p>
            <a:pPr algn="ctr">
              <a:defRPr/>
            </a:pPr>
            <a:r>
              <a:rPr lang="en-US" sz="3000" b="1" dirty="0">
                <a:ln w="3200">
                  <a:solidFill>
                    <a:srgbClr val="FEFAC9">
                      <a:shade val="75000"/>
                      <a:alpha val="25000"/>
                    </a:srgbClr>
                  </a:solidFill>
                  <a:prstDash val="solid"/>
                  <a:round/>
                </a:ln>
                <a:solidFill>
                  <a:schemeClr val="tx1"/>
                </a:solidFill>
                <a:latin typeface="+mn-lt"/>
              </a:rPr>
              <a:t>Even though commercial marijuana is legal for adults (21+) in Michigan, there are serious consequences for ANYONE that DRIVES UNDER THE INFLUENCE of Marijuana </a:t>
            </a:r>
            <a:r>
              <a:rPr lang="en-US" sz="2800" b="1" dirty="0">
                <a:ln w="3200">
                  <a:solidFill>
                    <a:srgbClr val="FEFAC9">
                      <a:shade val="75000"/>
                      <a:alpha val="25000"/>
                    </a:srgbClr>
                  </a:solidFill>
                  <a:prstDash val="solid"/>
                  <a:round/>
                </a:ln>
                <a:solidFill>
                  <a:schemeClr val="tx1"/>
                </a:solidFill>
                <a:latin typeface="+mn-lt"/>
              </a:rPr>
              <a:t>(Cannabis/THC).</a:t>
            </a:r>
            <a:endParaRPr lang="en-US" sz="3000" b="1" dirty="0">
              <a:solidFill>
                <a:schemeClr val="tx1"/>
              </a:solidFill>
              <a:latin typeface="+mn-lt"/>
            </a:endParaRPr>
          </a:p>
        </p:txBody>
      </p:sp>
      <p:pic>
        <p:nvPicPr>
          <p:cNvPr id="90117" name="Content Placeholder 3" descr="john q.jpg">
            <a:extLst>
              <a:ext uri="{FF2B5EF4-FFF2-40B4-BE49-F238E27FC236}">
                <a16:creationId xmlns:a16="http://schemas.microsoft.com/office/drawing/2014/main" id="{6C483247-77CE-4D16-A7DE-63A37474E6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188986" y="1828800"/>
            <a:ext cx="2470690" cy="3850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94ABC32-F49D-4369-9FB1-867F0F1A8004}"/>
              </a:ext>
            </a:extLst>
          </p:cNvPr>
          <p:cNvSpPr txBox="1"/>
          <p:nvPr/>
        </p:nvSpPr>
        <p:spPr>
          <a:xfrm>
            <a:off x="484324" y="1905000"/>
            <a:ext cx="5359830" cy="4339650"/>
          </a:xfrm>
          <a:prstGeom prst="rect">
            <a:avLst/>
          </a:prstGeom>
          <a:noFill/>
          <a:ln w="34925">
            <a:solidFill>
              <a:schemeClr val="bg1">
                <a:lumMod val="65000"/>
              </a:schemeClr>
            </a:solidFill>
            <a:prstDash val="sysDot"/>
          </a:ln>
        </p:spPr>
        <p:txBody>
          <a:bodyPr wrap="square" rtlCol="0">
            <a:spAutoFit/>
          </a:bodyPr>
          <a:lstStyle/>
          <a:p>
            <a:pPr fontAlgn="base"/>
            <a:r>
              <a:rPr lang="en-US" sz="2400" b="1" dirty="0"/>
              <a:t>The penalties are the same as those imposed for operating under the influence of alcohol. These penalties can include: </a:t>
            </a:r>
          </a:p>
          <a:p>
            <a:pPr fontAlgn="base"/>
            <a:endParaRPr lang="en-US" sz="1600" b="1" dirty="0"/>
          </a:p>
          <a:p>
            <a:pPr marL="342900" indent="-342900" fontAlgn="base">
              <a:buFont typeface="Arial" panose="020B0604020202020204" pitchFamily="34" charset="0"/>
              <a:buChar char="•"/>
            </a:pPr>
            <a:r>
              <a:rPr lang="en-US" sz="2400" b="1" dirty="0"/>
              <a:t>Up to 93 days in jail </a:t>
            </a:r>
          </a:p>
          <a:p>
            <a:pPr marL="342900" indent="-342900" fontAlgn="base">
              <a:buFont typeface="Arial" panose="020B0604020202020204" pitchFamily="34" charset="0"/>
              <a:buChar char="•"/>
            </a:pPr>
            <a:r>
              <a:rPr lang="en-US" sz="2400" b="1" dirty="0"/>
              <a:t>Up to a $500 fine </a:t>
            </a:r>
          </a:p>
          <a:p>
            <a:pPr marL="342900" indent="-342900" fontAlgn="base">
              <a:buFont typeface="Arial" panose="020B0604020202020204" pitchFamily="34" charset="0"/>
              <a:buChar char="•"/>
            </a:pPr>
            <a:r>
              <a:rPr lang="en-US" sz="2400" b="1" dirty="0"/>
              <a:t>License suspension </a:t>
            </a:r>
          </a:p>
          <a:p>
            <a:pPr marL="342900" indent="-342900" fontAlgn="base">
              <a:buFont typeface="Arial" panose="020B0604020202020204" pitchFamily="34" charset="0"/>
              <a:buChar char="•"/>
            </a:pPr>
            <a:r>
              <a:rPr lang="en-US" sz="2400" b="1" dirty="0"/>
              <a:t>Six points on a person’s driving record</a:t>
            </a:r>
          </a:p>
          <a:p>
            <a:pPr fontAlgn="base"/>
            <a:endParaRPr lang="en-US" sz="1600" b="1" dirty="0"/>
          </a:p>
          <a:p>
            <a:pPr fontAlgn="base"/>
            <a:r>
              <a:rPr lang="en-US" sz="2400" b="1" dirty="0"/>
              <a:t>There are even greater penalties if a driver has minors in the vehicle.</a:t>
            </a:r>
          </a:p>
        </p:txBody>
      </p:sp>
      <p:sp>
        <p:nvSpPr>
          <p:cNvPr id="3" name="TextBox 2">
            <a:extLst>
              <a:ext uri="{FF2B5EF4-FFF2-40B4-BE49-F238E27FC236}">
                <a16:creationId xmlns:a16="http://schemas.microsoft.com/office/drawing/2014/main" id="{8C5E4DCC-0850-C650-3720-66F66373107F}"/>
              </a:ext>
            </a:extLst>
          </p:cNvPr>
          <p:cNvSpPr txBox="1"/>
          <p:nvPr/>
        </p:nvSpPr>
        <p:spPr>
          <a:xfrm>
            <a:off x="6096000" y="5867401"/>
            <a:ext cx="2895600" cy="461665"/>
          </a:xfrm>
          <a:prstGeom prst="rect">
            <a:avLst/>
          </a:prstGeom>
          <a:noFill/>
        </p:spPr>
        <p:txBody>
          <a:bodyPr wrap="square" rtlCol="0">
            <a:spAutoFit/>
          </a:bodyPr>
          <a:lstStyle/>
          <a:p>
            <a:endParaRPr lang="en-US" sz="1200" dirty="0"/>
          </a:p>
          <a:p>
            <a:r>
              <a:rPr lang="en-US" sz="1200" dirty="0"/>
              <a:t>4200 Cannabis and Driving Brochure</a:t>
            </a:r>
          </a:p>
        </p:txBody>
      </p:sp>
    </p:spTree>
    <p:extLst>
      <p:ext uri="{BB962C8B-B14F-4D97-AF65-F5344CB8AC3E}">
        <p14:creationId xmlns:p14="http://schemas.microsoft.com/office/powerpoint/2010/main" val="3373567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52A87-6594-B998-8321-DE574034B7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315698-857A-9F27-C6B1-3CDA0A076BD3}"/>
              </a:ext>
            </a:extLst>
          </p:cNvPr>
          <p:cNvSpPr>
            <a:spLocks noGrp="1"/>
          </p:cNvSpPr>
          <p:nvPr>
            <p:ph type="title"/>
          </p:nvPr>
        </p:nvSpPr>
        <p:spPr/>
        <p:txBody>
          <a:bodyPr>
            <a:normAutofit/>
          </a:bodyPr>
          <a:lstStyle/>
          <a:p>
            <a:pPr algn="ctr"/>
            <a:r>
              <a:rPr lang="en-US" b="1" dirty="0">
                <a:solidFill>
                  <a:schemeClr val="accent2">
                    <a:lumMod val="50000"/>
                  </a:schemeClr>
                </a:solidFill>
                <a:latin typeface="+mn-lt"/>
              </a:rPr>
              <a:t>Group Activity</a:t>
            </a:r>
          </a:p>
        </p:txBody>
      </p:sp>
      <p:sp>
        <p:nvSpPr>
          <p:cNvPr id="3" name="Content Placeholder 2">
            <a:extLst>
              <a:ext uri="{FF2B5EF4-FFF2-40B4-BE49-F238E27FC236}">
                <a16:creationId xmlns:a16="http://schemas.microsoft.com/office/drawing/2014/main" id="{9106B3C7-EB77-D499-0D97-AD5F6D4DF0A3}"/>
              </a:ext>
            </a:extLst>
          </p:cNvPr>
          <p:cNvSpPr>
            <a:spLocks noGrp="1"/>
          </p:cNvSpPr>
          <p:nvPr>
            <p:ph idx="1"/>
          </p:nvPr>
        </p:nvSpPr>
        <p:spPr>
          <a:xfrm>
            <a:off x="3479799" y="2057400"/>
            <a:ext cx="4886961" cy="3811694"/>
          </a:xfrm>
        </p:spPr>
        <p:txBody>
          <a:bodyPr>
            <a:normAutofit/>
          </a:bodyPr>
          <a:lstStyle/>
          <a:p>
            <a:pPr marL="0" indent="0" algn="ctr">
              <a:buNone/>
              <a:defRPr/>
            </a:pPr>
            <a:r>
              <a:rPr lang="en-US" sz="3600" b="1" dirty="0">
                <a:solidFill>
                  <a:schemeClr val="tx1"/>
                </a:solidFill>
              </a:rPr>
              <a:t>Why Do Some Teens Use Marijuana </a:t>
            </a:r>
            <a:r>
              <a:rPr lang="en-US" sz="2800" b="1" dirty="0">
                <a:solidFill>
                  <a:schemeClr val="tx1"/>
                </a:solidFill>
              </a:rPr>
              <a:t>(Cannabis/THC)</a:t>
            </a:r>
            <a:r>
              <a:rPr lang="en-US" sz="3600" b="1" dirty="0">
                <a:solidFill>
                  <a:schemeClr val="tx1"/>
                </a:solidFill>
              </a:rPr>
              <a:t>?</a:t>
            </a:r>
            <a:endParaRPr lang="en-US" dirty="0"/>
          </a:p>
        </p:txBody>
      </p:sp>
      <p:pic>
        <p:nvPicPr>
          <p:cNvPr id="4" name="Picture 2" descr="Free I Wonder Cliparts, Download Free Clip Art, Free Clip Art on Clipart  Library">
            <a:extLst>
              <a:ext uri="{FF2B5EF4-FFF2-40B4-BE49-F238E27FC236}">
                <a16:creationId xmlns:a16="http://schemas.microsoft.com/office/drawing/2014/main" id="{EC022F7A-B356-6A80-81EF-4EA04C8D61F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2960" y="2267602"/>
            <a:ext cx="2321247" cy="3179624"/>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a:extLst>
              <a:ext uri="{FF2B5EF4-FFF2-40B4-BE49-F238E27FC236}">
                <a16:creationId xmlns:a16="http://schemas.microsoft.com/office/drawing/2014/main" id="{656BFA03-08E3-8B1D-6FDA-0A6F3195663C}"/>
              </a:ext>
            </a:extLst>
          </p:cNvPr>
          <p:cNvPicPr>
            <a:picLocks noChangeAspect="1"/>
          </p:cNvPicPr>
          <p:nvPr/>
        </p:nvPicPr>
        <p:blipFill>
          <a:blip r:embed="rId4"/>
          <a:stretch>
            <a:fillRect/>
          </a:stretch>
        </p:blipFill>
        <p:spPr>
          <a:xfrm>
            <a:off x="4572000" y="3657600"/>
            <a:ext cx="2476031" cy="233403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0913457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4BDD0E-47FE-4908-935D-7B2990D1004E}"/>
              </a:ext>
            </a:extLst>
          </p:cNvPr>
          <p:cNvSpPr>
            <a:spLocks noGrp="1"/>
          </p:cNvSpPr>
          <p:nvPr>
            <p:ph type="title"/>
          </p:nvPr>
        </p:nvSpPr>
        <p:spPr>
          <a:xfrm>
            <a:off x="-228600" y="150813"/>
            <a:ext cx="9601200" cy="1296987"/>
          </a:xfrm>
        </p:spPr>
        <p:txBody>
          <a:bodyPr>
            <a:normAutofit fontScale="90000"/>
          </a:bodyPr>
          <a:lstStyle/>
          <a:p>
            <a:pPr algn="ctr" eaLnBrk="1" fontAlgn="auto" hangingPunct="1">
              <a:spcAft>
                <a:spcPts val="0"/>
              </a:spcAft>
              <a:defRPr/>
            </a:pPr>
            <a:r>
              <a:rPr sz="4900" b="1" dirty="0">
                <a:solidFill>
                  <a:schemeClr val="tx1"/>
                </a:solidFill>
                <a:latin typeface="+mn-lt"/>
              </a:rPr>
              <a:t>Marijuana</a:t>
            </a:r>
            <a:r>
              <a:rPr lang="en-US" b="1" dirty="0">
                <a:solidFill>
                  <a:schemeClr val="tx1"/>
                </a:solidFill>
                <a:latin typeface="+mn-lt"/>
              </a:rPr>
              <a:t> </a:t>
            </a:r>
            <a:r>
              <a:rPr lang="en-US" sz="4400" b="1" dirty="0">
                <a:solidFill>
                  <a:schemeClr val="tx1"/>
                </a:solidFill>
                <a:latin typeface="+mn-lt"/>
              </a:rPr>
              <a:t>(Cannabis/THC)</a:t>
            </a:r>
            <a:r>
              <a:rPr sz="4400" b="1" dirty="0">
                <a:solidFill>
                  <a:schemeClr val="tx1"/>
                </a:solidFill>
                <a:latin typeface="+mn-lt"/>
              </a:rPr>
              <a:t> </a:t>
            </a:r>
            <a:r>
              <a:rPr sz="4900" b="1" dirty="0">
                <a:solidFill>
                  <a:schemeClr val="tx1"/>
                </a:solidFill>
                <a:latin typeface="+mn-lt"/>
              </a:rPr>
              <a:t>is </a:t>
            </a:r>
            <a:br>
              <a:rPr lang="en-US" sz="4900" b="1" dirty="0">
                <a:solidFill>
                  <a:schemeClr val="tx1"/>
                </a:solidFill>
                <a:latin typeface="+mn-lt"/>
              </a:rPr>
            </a:br>
            <a:r>
              <a:rPr sz="4900" b="1" dirty="0">
                <a:solidFill>
                  <a:schemeClr val="tx1"/>
                </a:solidFill>
                <a:latin typeface="+mn-lt"/>
              </a:rPr>
              <a:t>NOT</a:t>
            </a:r>
            <a:r>
              <a:rPr lang="en-US" sz="4900" b="1" dirty="0">
                <a:solidFill>
                  <a:schemeClr val="tx1"/>
                </a:solidFill>
                <a:latin typeface="+mn-lt"/>
              </a:rPr>
              <a:t> </a:t>
            </a:r>
            <a:r>
              <a:rPr sz="4900" b="1" dirty="0">
                <a:solidFill>
                  <a:schemeClr val="tx1"/>
                </a:solidFill>
                <a:latin typeface="+mn-lt"/>
              </a:rPr>
              <a:t>Medicine</a:t>
            </a:r>
            <a:endParaRPr b="1" dirty="0">
              <a:solidFill>
                <a:schemeClr val="tx1"/>
              </a:solidFill>
              <a:latin typeface="+mn-lt"/>
            </a:endParaRPr>
          </a:p>
        </p:txBody>
      </p:sp>
      <p:sp>
        <p:nvSpPr>
          <p:cNvPr id="4" name="TextBox 3">
            <a:extLst>
              <a:ext uri="{FF2B5EF4-FFF2-40B4-BE49-F238E27FC236}">
                <a16:creationId xmlns:a16="http://schemas.microsoft.com/office/drawing/2014/main" id="{87A07EC9-C32A-3A4A-8AF9-EB3610E573F3}"/>
              </a:ext>
            </a:extLst>
          </p:cNvPr>
          <p:cNvSpPr txBox="1"/>
          <p:nvPr/>
        </p:nvSpPr>
        <p:spPr>
          <a:xfrm>
            <a:off x="3733800" y="1905000"/>
            <a:ext cx="5105400" cy="4401205"/>
          </a:xfrm>
          <a:prstGeom prst="rect">
            <a:avLst/>
          </a:prstGeom>
          <a:noFill/>
        </p:spPr>
        <p:txBody>
          <a:bodyPr wrap="square">
            <a:spAutoFit/>
          </a:bodyPr>
          <a:lstStyle/>
          <a:p>
            <a:pPr algn="ctr">
              <a:defRPr/>
            </a:pPr>
            <a:r>
              <a:rPr lang="en-US" sz="2800" b="1" dirty="0"/>
              <a:t>Some people use marijuana believing it helps with a medical condition. The FDA warns that the use of any form of marijuana, aside from the products they have tested (e.g. Marinol, Sativex, </a:t>
            </a:r>
            <a:r>
              <a:rPr lang="en-US" sz="2800" b="1" dirty="0" err="1"/>
              <a:t>Epidiolex</a:t>
            </a:r>
            <a:r>
              <a:rPr lang="en-US" sz="2800" b="1" dirty="0"/>
              <a:t>), can result in unintended consequences and serious </a:t>
            </a:r>
          </a:p>
          <a:p>
            <a:pPr algn="ctr">
              <a:defRPr/>
            </a:pPr>
            <a:r>
              <a:rPr lang="en-US" sz="2800" b="1" dirty="0"/>
              <a:t>safety risks.</a:t>
            </a:r>
            <a:endParaRPr lang="en-US" sz="2400" b="1" dirty="0"/>
          </a:p>
        </p:txBody>
      </p:sp>
      <p:pic>
        <p:nvPicPr>
          <p:cNvPr id="5" name="Picture 5" descr="did you know?">
            <a:extLst>
              <a:ext uri="{FF2B5EF4-FFF2-40B4-BE49-F238E27FC236}">
                <a16:creationId xmlns:a16="http://schemas.microsoft.com/office/drawing/2014/main" id="{0C230270-3689-9181-BC14-7AA1B8A5EF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09800"/>
            <a:ext cx="3000375" cy="3774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579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29821A-272C-4FB1-96CD-DC1C1473A950}"/>
              </a:ext>
            </a:extLst>
          </p:cNvPr>
          <p:cNvSpPr>
            <a:spLocks noGrp="1"/>
          </p:cNvSpPr>
          <p:nvPr>
            <p:ph type="title"/>
          </p:nvPr>
        </p:nvSpPr>
        <p:spPr>
          <a:xfrm>
            <a:off x="533400" y="317500"/>
            <a:ext cx="7467600" cy="1524000"/>
          </a:xfrm>
        </p:spPr>
        <p:txBody>
          <a:bodyPr/>
          <a:lstStyle/>
          <a:p>
            <a:pPr algn="ctr" eaLnBrk="1" hangingPunct="1">
              <a:defRPr/>
            </a:pPr>
            <a:r>
              <a:rPr b="1" dirty="0">
                <a:solidFill>
                  <a:schemeClr val="tx1"/>
                </a:solidFill>
                <a:latin typeface="+mn-lt"/>
              </a:rPr>
              <a:t>Some Facts about Michigan’s </a:t>
            </a:r>
            <a:br>
              <a:rPr b="1" dirty="0">
                <a:solidFill>
                  <a:schemeClr val="tx1"/>
                </a:solidFill>
                <a:latin typeface="+mn-lt"/>
              </a:rPr>
            </a:br>
            <a:r>
              <a:rPr b="1" dirty="0">
                <a:solidFill>
                  <a:schemeClr val="tx1"/>
                </a:solidFill>
                <a:latin typeface="+mn-lt"/>
              </a:rPr>
              <a:t>Medical Marihuana Act</a:t>
            </a:r>
            <a:endParaRPr dirty="0">
              <a:solidFill>
                <a:schemeClr val="tx1"/>
              </a:solidFill>
              <a:latin typeface="+mn-lt"/>
            </a:endParaRPr>
          </a:p>
        </p:txBody>
      </p:sp>
      <p:sp>
        <p:nvSpPr>
          <p:cNvPr id="2" name="Content Placeholder 1">
            <a:extLst>
              <a:ext uri="{FF2B5EF4-FFF2-40B4-BE49-F238E27FC236}">
                <a16:creationId xmlns:a16="http://schemas.microsoft.com/office/drawing/2014/main" id="{4B3313C2-7998-494F-8103-8A8DC3E4519C}"/>
              </a:ext>
            </a:extLst>
          </p:cNvPr>
          <p:cNvSpPr>
            <a:spLocks noGrp="1"/>
          </p:cNvSpPr>
          <p:nvPr>
            <p:ph idx="1"/>
          </p:nvPr>
        </p:nvSpPr>
        <p:spPr>
          <a:xfrm>
            <a:off x="381000" y="1841500"/>
            <a:ext cx="8534400" cy="4610100"/>
          </a:xfrm>
        </p:spPr>
        <p:txBody>
          <a:bodyPr>
            <a:normAutofit lnSpcReduction="10000"/>
          </a:bodyPr>
          <a:lstStyle/>
          <a:p>
            <a:pPr marL="640080" lvl="1" indent="-274320" algn="ctr" eaLnBrk="1" fontAlgn="auto" hangingPunct="1">
              <a:spcAft>
                <a:spcPts val="0"/>
              </a:spcAft>
              <a:buClr>
                <a:schemeClr val="accent2">
                  <a:shade val="75000"/>
                </a:schemeClr>
              </a:buClr>
              <a:buFont typeface="Wingdings 2" panose="05020102010507070707" pitchFamily="18" charset="2"/>
              <a:buNone/>
              <a:defRPr/>
            </a:pPr>
            <a:r>
              <a:rPr lang="en-US" sz="3200" b="1" dirty="0">
                <a:solidFill>
                  <a:schemeClr val="tx1"/>
                </a:solidFill>
              </a:rPr>
              <a:t>Using ANY marijuana, including medical, </a:t>
            </a:r>
          </a:p>
          <a:p>
            <a:pPr marL="640080" lvl="1" indent="-274320" algn="ctr" eaLnBrk="1" fontAlgn="auto" hangingPunct="1">
              <a:spcAft>
                <a:spcPts val="0"/>
              </a:spcAft>
              <a:buClr>
                <a:schemeClr val="accent2">
                  <a:shade val="75000"/>
                </a:schemeClr>
              </a:buClr>
              <a:buFont typeface="Wingdings 2" panose="05020102010507070707" pitchFamily="18" charset="2"/>
              <a:buNone/>
              <a:defRPr/>
            </a:pPr>
            <a:r>
              <a:rPr lang="en-US" sz="3200" b="1" dirty="0">
                <a:solidFill>
                  <a:schemeClr val="tx1"/>
                </a:solidFill>
              </a:rPr>
              <a:t>is </a:t>
            </a:r>
            <a:r>
              <a:rPr lang="en-US" sz="3600" b="1" i="1" u="sng" dirty="0">
                <a:solidFill>
                  <a:srgbClr val="FF0000"/>
                </a:solidFill>
              </a:rPr>
              <a:t>NOT</a:t>
            </a:r>
            <a:r>
              <a:rPr lang="en-US" sz="3600" b="1" dirty="0">
                <a:solidFill>
                  <a:srgbClr val="FF0000"/>
                </a:solidFill>
              </a:rPr>
              <a:t> </a:t>
            </a:r>
            <a:r>
              <a:rPr lang="en-US" sz="3200" b="1" dirty="0">
                <a:solidFill>
                  <a:schemeClr val="tx1"/>
                </a:solidFill>
              </a:rPr>
              <a:t>allowed:</a:t>
            </a:r>
          </a:p>
          <a:p>
            <a:pPr marL="640080" lvl="1" indent="-274320" eaLnBrk="1" fontAlgn="auto" hangingPunct="1">
              <a:spcAft>
                <a:spcPts val="0"/>
              </a:spcAft>
              <a:buClr>
                <a:schemeClr val="accent2">
                  <a:shade val="75000"/>
                </a:schemeClr>
              </a:buClr>
              <a:buFont typeface="Wingdings 2" panose="05020102010507070707" pitchFamily="18" charset="2"/>
              <a:buNone/>
              <a:defRPr/>
            </a:pPr>
            <a:endParaRPr lang="en-US" sz="1400" b="1" dirty="0">
              <a:solidFill>
                <a:schemeClr val="tx1"/>
              </a:solidFill>
            </a:endParaRPr>
          </a:p>
          <a:p>
            <a:pPr marL="365760" lvl="1" indent="0" eaLnBrk="1" fontAlgn="auto" hangingPunct="1">
              <a:spcAft>
                <a:spcPts val="0"/>
              </a:spcAft>
              <a:buClr>
                <a:schemeClr val="accent2">
                  <a:shade val="75000"/>
                </a:schemeClr>
              </a:buClr>
              <a:buNone/>
              <a:defRPr/>
            </a:pPr>
            <a:r>
              <a:rPr lang="en-US" sz="2800" dirty="0">
                <a:solidFill>
                  <a:schemeClr val="tx1"/>
                </a:solidFill>
              </a:rPr>
              <a:t>While operating a car or any other motor vehicle, aircraft, or motorboat</a:t>
            </a:r>
          </a:p>
          <a:p>
            <a:pPr marL="365760" lvl="1" indent="0" eaLnBrk="1" fontAlgn="auto" hangingPunct="1">
              <a:spcAft>
                <a:spcPts val="0"/>
              </a:spcAft>
              <a:buClr>
                <a:schemeClr val="accent2">
                  <a:shade val="75000"/>
                </a:schemeClr>
              </a:buClr>
              <a:buNone/>
              <a:defRPr/>
            </a:pPr>
            <a:endParaRPr lang="en-US" dirty="0">
              <a:solidFill>
                <a:schemeClr val="tx1"/>
              </a:solidFill>
            </a:endParaRPr>
          </a:p>
          <a:p>
            <a:pPr marL="365760" lvl="1" indent="0" eaLnBrk="1" fontAlgn="auto" hangingPunct="1">
              <a:spcAft>
                <a:spcPts val="0"/>
              </a:spcAft>
              <a:buClr>
                <a:schemeClr val="accent2">
                  <a:shade val="75000"/>
                </a:schemeClr>
              </a:buClr>
              <a:buNone/>
              <a:defRPr/>
            </a:pPr>
            <a:r>
              <a:rPr lang="en-US" sz="2800" dirty="0">
                <a:solidFill>
                  <a:schemeClr val="tx1"/>
                </a:solidFill>
              </a:rPr>
              <a:t>In a public place or on any form of public transportation, including a school bus</a:t>
            </a:r>
          </a:p>
          <a:p>
            <a:pPr marL="365760" lvl="1" indent="0" eaLnBrk="1" fontAlgn="auto" hangingPunct="1">
              <a:spcAft>
                <a:spcPts val="0"/>
              </a:spcAft>
              <a:buClr>
                <a:schemeClr val="accent2">
                  <a:shade val="75000"/>
                </a:schemeClr>
              </a:buClr>
              <a:buNone/>
              <a:defRPr/>
            </a:pPr>
            <a:endParaRPr lang="en-US" sz="1400" dirty="0">
              <a:solidFill>
                <a:schemeClr val="tx1"/>
              </a:solidFill>
            </a:endParaRPr>
          </a:p>
          <a:p>
            <a:pPr marL="365760" lvl="1" indent="0" eaLnBrk="1" fontAlgn="auto" hangingPunct="1">
              <a:spcAft>
                <a:spcPts val="0"/>
              </a:spcAft>
              <a:buClr>
                <a:schemeClr val="accent2">
                  <a:shade val="75000"/>
                </a:schemeClr>
              </a:buClr>
              <a:buNone/>
              <a:defRPr/>
            </a:pPr>
            <a:r>
              <a:rPr lang="en-US" sz="2800" dirty="0">
                <a:solidFill>
                  <a:schemeClr val="tx1"/>
                </a:solidFill>
              </a:rPr>
              <a:t>In schools</a:t>
            </a:r>
          </a:p>
          <a:p>
            <a:pPr marL="365760" lvl="1" indent="0" eaLnBrk="1" fontAlgn="auto" hangingPunct="1">
              <a:spcAft>
                <a:spcPts val="0"/>
              </a:spcAft>
              <a:buClr>
                <a:schemeClr val="accent2">
                  <a:shade val="75000"/>
                </a:schemeClr>
              </a:buClr>
              <a:buNone/>
              <a:defRPr/>
            </a:pPr>
            <a:endParaRPr lang="en-US" sz="1100" dirty="0">
              <a:solidFill>
                <a:schemeClr val="tx1"/>
              </a:solidFill>
            </a:endParaRPr>
          </a:p>
          <a:p>
            <a:pPr marL="365760" lvl="1" indent="0" eaLnBrk="1" fontAlgn="auto" hangingPunct="1">
              <a:spcAft>
                <a:spcPts val="0"/>
              </a:spcAft>
              <a:buClr>
                <a:schemeClr val="accent2">
                  <a:shade val="75000"/>
                </a:schemeClr>
              </a:buClr>
              <a:buNone/>
              <a:defRPr/>
            </a:pPr>
            <a:r>
              <a:rPr lang="en-US" sz="2800" dirty="0">
                <a:solidFill>
                  <a:schemeClr val="tx1"/>
                </a:solidFill>
              </a:rPr>
              <a:t>In a correctional facility</a:t>
            </a:r>
            <a:r>
              <a:rPr lang="en-US" sz="1100" dirty="0"/>
              <a:t>					</a:t>
            </a:r>
          </a:p>
          <a:p>
            <a:pPr eaLnBrk="1" hangingPunct="1">
              <a:buFont typeface="Wingdings 2" panose="05020102010507070707" pitchFamily="18" charset="2"/>
              <a:buNone/>
              <a:defRPr/>
            </a:pPr>
            <a:r>
              <a:rPr lang="en-US" sz="1100" dirty="0"/>
              <a:t>							</a:t>
            </a:r>
          </a:p>
          <a:p>
            <a:pPr eaLnBrk="1" hangingPunct="1">
              <a:buFont typeface="Wingdings 2" panose="05020102010507070707" pitchFamily="18" charset="2"/>
              <a:buNone/>
              <a:defRPr/>
            </a:pPr>
            <a:r>
              <a:rPr lang="en-US" sz="1100" dirty="0"/>
              <a:t>							</a:t>
            </a:r>
            <a:r>
              <a:rPr lang="en-US" sz="1300" dirty="0"/>
              <a:t>Michigan Medical Marihuana Act 2008</a:t>
            </a:r>
            <a:endParaRPr lang="en-US" sz="1200" dirty="0"/>
          </a:p>
        </p:txBody>
      </p:sp>
      <p:pic>
        <p:nvPicPr>
          <p:cNvPr id="94212" name="Picture 2" descr="C:\Users\Jamie\AppData\Local\Microsoft\Windows\Temporary Internet Files\Content.IE5\3KHTXBND\MC900027393[1].wmf">
            <a:extLst>
              <a:ext uri="{FF2B5EF4-FFF2-40B4-BE49-F238E27FC236}">
                <a16:creationId xmlns:a16="http://schemas.microsoft.com/office/drawing/2014/main" id="{664CE8EB-64FF-4C5D-8435-53CD247F2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343400"/>
            <a:ext cx="1371600" cy="166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38288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CC15F-4DF2-A124-E407-2F254E9BF31F}"/>
              </a:ext>
            </a:extLst>
          </p:cNvPr>
          <p:cNvSpPr>
            <a:spLocks noGrp="1"/>
          </p:cNvSpPr>
          <p:nvPr>
            <p:ph type="title"/>
          </p:nvPr>
        </p:nvSpPr>
        <p:spPr>
          <a:xfrm>
            <a:off x="822960" y="286605"/>
            <a:ext cx="7543800" cy="1084996"/>
          </a:xfrm>
        </p:spPr>
        <p:txBody>
          <a:bodyPr>
            <a:normAutofit/>
          </a:bodyPr>
          <a:lstStyle/>
          <a:p>
            <a:pPr algn="ctr"/>
            <a:r>
              <a:rPr lang="en-US" sz="4400" b="1" dirty="0">
                <a:solidFill>
                  <a:schemeClr val="tx1"/>
                </a:solidFill>
                <a:latin typeface="+mn-lt"/>
              </a:rPr>
              <a:t>What about CBD?</a:t>
            </a:r>
          </a:p>
        </p:txBody>
      </p:sp>
      <p:sp>
        <p:nvSpPr>
          <p:cNvPr id="3" name="Content Placeholder 2">
            <a:extLst>
              <a:ext uri="{FF2B5EF4-FFF2-40B4-BE49-F238E27FC236}">
                <a16:creationId xmlns:a16="http://schemas.microsoft.com/office/drawing/2014/main" id="{94528D27-916A-5055-EC76-10B478E0BF1F}"/>
              </a:ext>
            </a:extLst>
          </p:cNvPr>
          <p:cNvSpPr>
            <a:spLocks noGrp="1"/>
          </p:cNvSpPr>
          <p:nvPr>
            <p:ph idx="1"/>
          </p:nvPr>
        </p:nvSpPr>
        <p:spPr>
          <a:xfrm>
            <a:off x="4038600" y="1981200"/>
            <a:ext cx="4495800" cy="3887894"/>
          </a:xfrm>
        </p:spPr>
        <p:txBody>
          <a:bodyPr>
            <a:normAutofit lnSpcReduction="10000"/>
          </a:bodyPr>
          <a:lstStyle/>
          <a:p>
            <a:pPr algn="ctr"/>
            <a:r>
              <a:rPr lang="en-US" sz="3200" dirty="0"/>
              <a:t>CBD products are widely marketed, claiming many different uses. </a:t>
            </a:r>
          </a:p>
          <a:p>
            <a:pPr algn="ctr"/>
            <a:r>
              <a:rPr lang="en-US" sz="3200" b="0" i="0" dirty="0">
                <a:solidFill>
                  <a:srgbClr val="2E2925"/>
                </a:solidFill>
                <a:effectLst/>
                <a:highlight>
                  <a:srgbClr val="FFFFFF"/>
                </a:highlight>
              </a:rPr>
              <a:t>CBD products found in stores are </a:t>
            </a:r>
            <a:r>
              <a:rPr lang="en-US" sz="3200" dirty="0">
                <a:solidFill>
                  <a:srgbClr val="2E2925"/>
                </a:solidFill>
                <a:highlight>
                  <a:srgbClr val="FFFFFF"/>
                </a:highlight>
              </a:rPr>
              <a:t>NOT </a:t>
            </a:r>
            <a:r>
              <a:rPr lang="en-US" sz="3200" b="0" i="0" dirty="0">
                <a:solidFill>
                  <a:srgbClr val="2E2925"/>
                </a:solidFill>
                <a:effectLst/>
                <a:highlight>
                  <a:srgbClr val="FFFFFF"/>
                </a:highlight>
              </a:rPr>
              <a:t>approved by the U.S. Food and Drug Administration as treatment for any medical conditions. </a:t>
            </a:r>
            <a:endParaRPr lang="en-US" sz="3200" dirty="0"/>
          </a:p>
          <a:p>
            <a:endParaRPr lang="en-US" dirty="0"/>
          </a:p>
          <a:p>
            <a:endParaRPr lang="en-US" dirty="0"/>
          </a:p>
          <a:p>
            <a:endParaRPr lang="en-US" dirty="0"/>
          </a:p>
          <a:p>
            <a:endParaRPr lang="en-US" dirty="0"/>
          </a:p>
          <a:p>
            <a:endParaRPr lang="en-US" dirty="0"/>
          </a:p>
        </p:txBody>
      </p:sp>
      <p:pic>
        <p:nvPicPr>
          <p:cNvPr id="4" name="Picture 2" descr="Free I Wonder Cliparts, Download Free Clip Art, Free Clip Art on Clipart  Library">
            <a:extLst>
              <a:ext uri="{FF2B5EF4-FFF2-40B4-BE49-F238E27FC236}">
                <a16:creationId xmlns:a16="http://schemas.microsoft.com/office/drawing/2014/main" id="{6E410AE2-402C-BCAD-1248-D1C07E6541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211176"/>
            <a:ext cx="2687803" cy="36817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CB1E3BA-45B0-8EDE-97DE-822ECF011350}"/>
              </a:ext>
            </a:extLst>
          </p:cNvPr>
          <p:cNvSpPr txBox="1"/>
          <p:nvPr/>
        </p:nvSpPr>
        <p:spPr>
          <a:xfrm>
            <a:off x="5257800" y="5869094"/>
            <a:ext cx="3636797" cy="276999"/>
          </a:xfrm>
          <a:prstGeom prst="rect">
            <a:avLst/>
          </a:prstGeom>
          <a:noFill/>
        </p:spPr>
        <p:txBody>
          <a:bodyPr wrap="square" rtlCol="0">
            <a:spAutoFit/>
          </a:bodyPr>
          <a:lstStyle/>
          <a:p>
            <a:r>
              <a:rPr lang="en-US" sz="1200" dirty="0"/>
              <a:t>American Academy of Child and Adolescent Psychiatry</a:t>
            </a:r>
          </a:p>
        </p:txBody>
      </p:sp>
    </p:spTree>
    <p:extLst>
      <p:ext uri="{BB962C8B-B14F-4D97-AF65-F5344CB8AC3E}">
        <p14:creationId xmlns:p14="http://schemas.microsoft.com/office/powerpoint/2010/main" val="6417044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66DB04-C180-4CF0-BC34-043BC343B774}"/>
              </a:ext>
            </a:extLst>
          </p:cNvPr>
          <p:cNvSpPr>
            <a:spLocks noGrp="1"/>
          </p:cNvSpPr>
          <p:nvPr>
            <p:ph type="title"/>
          </p:nvPr>
        </p:nvSpPr>
        <p:spPr>
          <a:xfrm>
            <a:off x="361658" y="304800"/>
            <a:ext cx="8546123" cy="1295400"/>
          </a:xfrm>
        </p:spPr>
        <p:txBody>
          <a:bodyPr anchor="ctr">
            <a:normAutofit fontScale="90000"/>
          </a:bodyPr>
          <a:lstStyle/>
          <a:p>
            <a:pPr algn="ctr">
              <a:defRPr/>
            </a:pPr>
            <a:r>
              <a:rPr lang="en-US" sz="4900" b="1" dirty="0">
                <a:solidFill>
                  <a:schemeClr val="tx1"/>
                </a:solidFill>
                <a:latin typeface="+mn-lt"/>
              </a:rPr>
              <a:t>Marijuana</a:t>
            </a:r>
            <a:r>
              <a:rPr lang="en-US" sz="4400" b="1" dirty="0">
                <a:solidFill>
                  <a:schemeClr val="tx1"/>
                </a:solidFill>
                <a:latin typeface="+mn-lt"/>
              </a:rPr>
              <a:t> (Cannabis/THC) </a:t>
            </a:r>
            <a:r>
              <a:rPr lang="en-US" sz="4900" b="1" dirty="0">
                <a:solidFill>
                  <a:schemeClr val="tx1"/>
                </a:solidFill>
                <a:latin typeface="+mn-lt"/>
              </a:rPr>
              <a:t>Matters: </a:t>
            </a:r>
            <a:br>
              <a:rPr lang="en-US" sz="4900" b="1" dirty="0">
                <a:solidFill>
                  <a:schemeClr val="tx1"/>
                </a:solidFill>
                <a:latin typeface="+mn-lt"/>
              </a:rPr>
            </a:br>
            <a:r>
              <a:rPr lang="en-US" sz="4900" b="1" dirty="0">
                <a:solidFill>
                  <a:schemeClr val="tx1"/>
                </a:solidFill>
                <a:latin typeface="+mn-lt"/>
              </a:rPr>
              <a:t>Let’s Sum It Up!</a:t>
            </a:r>
            <a:endParaRPr lang="en-US" sz="4400" b="1" dirty="0">
              <a:solidFill>
                <a:schemeClr val="tx1"/>
              </a:solidFill>
              <a:latin typeface="+mn-lt"/>
            </a:endParaRPr>
          </a:p>
        </p:txBody>
      </p:sp>
      <p:sp>
        <p:nvSpPr>
          <p:cNvPr id="96258" name="Content Placeholder 1">
            <a:extLst>
              <a:ext uri="{FF2B5EF4-FFF2-40B4-BE49-F238E27FC236}">
                <a16:creationId xmlns:a16="http://schemas.microsoft.com/office/drawing/2014/main" id="{22CA66AE-D433-4132-A5F7-A22026B355A5}"/>
              </a:ext>
            </a:extLst>
          </p:cNvPr>
          <p:cNvSpPr>
            <a:spLocks noGrp="1"/>
          </p:cNvSpPr>
          <p:nvPr>
            <p:ph idx="1"/>
          </p:nvPr>
        </p:nvSpPr>
        <p:spPr>
          <a:xfrm>
            <a:off x="3657600" y="1981200"/>
            <a:ext cx="5117123" cy="4572000"/>
          </a:xfrm>
        </p:spPr>
        <p:txBody>
          <a:bodyPr anchor="ctr">
            <a:normAutofit fontScale="92500" lnSpcReduction="20000"/>
          </a:bodyPr>
          <a:lstStyle/>
          <a:p>
            <a:pPr marL="0" indent="0" algn="ctr">
              <a:lnSpc>
                <a:spcPct val="120000"/>
              </a:lnSpc>
              <a:spcBef>
                <a:spcPts val="0"/>
              </a:spcBef>
              <a:spcAft>
                <a:spcPts val="0"/>
              </a:spcAft>
              <a:defRPr/>
            </a:pPr>
            <a:r>
              <a:rPr lang="en-US" altLang="en-US" sz="3000" dirty="0">
                <a:solidFill>
                  <a:schemeClr val="tx1"/>
                </a:solidFill>
              </a:rPr>
              <a:t>Any time someone uses drugs, they risk serious and unpredictable </a:t>
            </a:r>
            <a:r>
              <a:rPr lang="en-US" altLang="en-US" sz="3000" b="1" dirty="0">
                <a:solidFill>
                  <a:schemeClr val="tx1"/>
                </a:solidFill>
              </a:rPr>
              <a:t>physical and emotional damage</a:t>
            </a:r>
            <a:r>
              <a:rPr lang="en-US" altLang="en-US" sz="3000" dirty="0">
                <a:solidFill>
                  <a:schemeClr val="tx1"/>
                </a:solidFill>
              </a:rPr>
              <a:t>.</a:t>
            </a:r>
          </a:p>
          <a:p>
            <a:pPr algn="ctr">
              <a:defRPr/>
            </a:pPr>
            <a:endParaRPr lang="en-US" altLang="en-US" sz="1700" dirty="0">
              <a:solidFill>
                <a:schemeClr val="tx1"/>
              </a:solidFill>
            </a:endParaRPr>
          </a:p>
          <a:p>
            <a:pPr marL="0" indent="0" algn="ctr">
              <a:lnSpc>
                <a:spcPct val="110000"/>
              </a:lnSpc>
              <a:spcBef>
                <a:spcPts val="0"/>
              </a:spcBef>
              <a:spcAft>
                <a:spcPts val="0"/>
              </a:spcAft>
              <a:defRPr/>
            </a:pPr>
            <a:r>
              <a:rPr lang="en-US" altLang="en-US" sz="3000" dirty="0">
                <a:solidFill>
                  <a:schemeClr val="tx1"/>
                </a:solidFill>
              </a:rPr>
              <a:t>Drug use, including use of marijuana, can have </a:t>
            </a:r>
            <a:r>
              <a:rPr lang="en-US" altLang="en-US" sz="3000" b="1" dirty="0">
                <a:solidFill>
                  <a:schemeClr val="tx1"/>
                </a:solidFill>
              </a:rPr>
              <a:t>significant negative effects </a:t>
            </a:r>
            <a:r>
              <a:rPr lang="en-US" altLang="en-US" sz="3000" dirty="0">
                <a:solidFill>
                  <a:schemeClr val="tx1"/>
                </a:solidFill>
              </a:rPr>
              <a:t>on family </a:t>
            </a:r>
            <a:r>
              <a:rPr lang="en-US" altLang="en-US" sz="3000" b="1" dirty="0">
                <a:solidFill>
                  <a:schemeClr val="tx1"/>
                </a:solidFill>
              </a:rPr>
              <a:t>relationships</a:t>
            </a:r>
            <a:r>
              <a:rPr lang="en-US" altLang="en-US" sz="3000" dirty="0">
                <a:solidFill>
                  <a:schemeClr val="tx1"/>
                </a:solidFill>
              </a:rPr>
              <a:t>, </a:t>
            </a:r>
            <a:r>
              <a:rPr lang="en-US" altLang="en-US" sz="3000" b="1" dirty="0">
                <a:solidFill>
                  <a:schemeClr val="tx1"/>
                </a:solidFill>
              </a:rPr>
              <a:t>mental health</a:t>
            </a:r>
            <a:r>
              <a:rPr lang="en-US" altLang="en-US" sz="3000" dirty="0">
                <a:solidFill>
                  <a:schemeClr val="tx1"/>
                </a:solidFill>
              </a:rPr>
              <a:t>, </a:t>
            </a:r>
            <a:r>
              <a:rPr lang="en-US" altLang="en-US" sz="3000" b="1" dirty="0">
                <a:solidFill>
                  <a:schemeClr val="tx1"/>
                </a:solidFill>
              </a:rPr>
              <a:t>friendships</a:t>
            </a:r>
            <a:r>
              <a:rPr lang="en-US" altLang="en-US" sz="3000" dirty="0">
                <a:solidFill>
                  <a:schemeClr val="tx1"/>
                </a:solidFill>
              </a:rPr>
              <a:t>, </a:t>
            </a:r>
            <a:r>
              <a:rPr lang="en-US" altLang="en-US" sz="3000" b="1" dirty="0">
                <a:solidFill>
                  <a:schemeClr val="tx1"/>
                </a:solidFill>
              </a:rPr>
              <a:t>school, </a:t>
            </a:r>
          </a:p>
          <a:p>
            <a:pPr marL="0" indent="0" algn="ctr">
              <a:lnSpc>
                <a:spcPct val="110000"/>
              </a:lnSpc>
              <a:spcBef>
                <a:spcPts val="0"/>
              </a:spcBef>
              <a:spcAft>
                <a:spcPts val="0"/>
              </a:spcAft>
              <a:defRPr/>
            </a:pPr>
            <a:r>
              <a:rPr lang="en-US" altLang="en-US" sz="3000" b="1" dirty="0">
                <a:solidFill>
                  <a:schemeClr val="tx1"/>
                </a:solidFill>
              </a:rPr>
              <a:t>athletic</a:t>
            </a:r>
            <a:r>
              <a:rPr lang="en-US" altLang="en-US" sz="3000" dirty="0">
                <a:solidFill>
                  <a:schemeClr val="tx1"/>
                </a:solidFill>
              </a:rPr>
              <a:t> </a:t>
            </a:r>
            <a:r>
              <a:rPr lang="en-US" altLang="en-US" sz="3000" b="1" dirty="0">
                <a:solidFill>
                  <a:schemeClr val="tx1"/>
                </a:solidFill>
              </a:rPr>
              <a:t>performance</a:t>
            </a:r>
            <a:r>
              <a:rPr lang="en-US" altLang="en-US" sz="3000" dirty="0">
                <a:solidFill>
                  <a:schemeClr val="tx1"/>
                </a:solidFill>
              </a:rPr>
              <a:t>, </a:t>
            </a:r>
          </a:p>
          <a:p>
            <a:pPr marL="0" indent="0" algn="ctr">
              <a:lnSpc>
                <a:spcPct val="110000"/>
              </a:lnSpc>
              <a:spcBef>
                <a:spcPts val="0"/>
              </a:spcBef>
              <a:spcAft>
                <a:spcPts val="0"/>
              </a:spcAft>
              <a:defRPr/>
            </a:pPr>
            <a:r>
              <a:rPr lang="en-US" altLang="en-US" sz="3000" dirty="0">
                <a:solidFill>
                  <a:schemeClr val="tx1"/>
                </a:solidFill>
              </a:rPr>
              <a:t>and someone’s </a:t>
            </a:r>
            <a:r>
              <a:rPr lang="en-US" altLang="en-US" sz="3000" b="1" dirty="0">
                <a:solidFill>
                  <a:schemeClr val="tx1"/>
                </a:solidFill>
              </a:rPr>
              <a:t>future</a:t>
            </a:r>
            <a:r>
              <a:rPr lang="en-US" altLang="en-US" sz="3000" dirty="0">
                <a:solidFill>
                  <a:schemeClr val="tx1"/>
                </a:solidFill>
              </a:rPr>
              <a:t>.</a:t>
            </a:r>
          </a:p>
          <a:p>
            <a:pPr>
              <a:buFont typeface="Wingdings 2" panose="05020102010507070707" pitchFamily="18" charset="2"/>
              <a:buNone/>
              <a:defRPr/>
            </a:pPr>
            <a:endParaRPr lang="en-US" altLang="en-US" dirty="0"/>
          </a:p>
        </p:txBody>
      </p:sp>
      <p:pic>
        <p:nvPicPr>
          <p:cNvPr id="4" name="Picture 3">
            <a:extLst>
              <a:ext uri="{FF2B5EF4-FFF2-40B4-BE49-F238E27FC236}">
                <a16:creationId xmlns:a16="http://schemas.microsoft.com/office/drawing/2014/main" id="{4F6A0A93-1E37-A1AB-C731-6573801E3146}"/>
              </a:ext>
            </a:extLst>
          </p:cNvPr>
          <p:cNvPicPr>
            <a:picLocks noChangeAspect="1"/>
          </p:cNvPicPr>
          <p:nvPr/>
        </p:nvPicPr>
        <p:blipFill>
          <a:blip r:embed="rId3"/>
          <a:srcRect l="5604" r="12245"/>
          <a:stretch>
            <a:fillRect/>
          </a:stretch>
        </p:blipFill>
        <p:spPr>
          <a:xfrm>
            <a:off x="361658" y="2209800"/>
            <a:ext cx="3067342" cy="32385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1381249-A270-0CD9-9F55-0023283E870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151DB7C-2061-837D-1950-B6A4E15EF848}"/>
              </a:ext>
            </a:extLst>
          </p:cNvPr>
          <p:cNvSpPr>
            <a:spLocks noGrp="1"/>
          </p:cNvSpPr>
          <p:nvPr>
            <p:ph type="title"/>
          </p:nvPr>
        </p:nvSpPr>
        <p:spPr>
          <a:xfrm>
            <a:off x="361658" y="304800"/>
            <a:ext cx="8546123" cy="1295400"/>
          </a:xfrm>
        </p:spPr>
        <p:txBody>
          <a:bodyPr anchor="ctr">
            <a:normAutofit fontScale="90000"/>
          </a:bodyPr>
          <a:lstStyle/>
          <a:p>
            <a:pPr algn="ctr">
              <a:defRPr/>
            </a:pPr>
            <a:r>
              <a:rPr lang="en-US" sz="4900" b="1" dirty="0">
                <a:solidFill>
                  <a:schemeClr val="tx1"/>
                </a:solidFill>
                <a:latin typeface="+mn-lt"/>
              </a:rPr>
              <a:t>Marijuana</a:t>
            </a:r>
            <a:r>
              <a:rPr lang="en-US" sz="4400" b="1" dirty="0">
                <a:solidFill>
                  <a:schemeClr val="tx1"/>
                </a:solidFill>
                <a:latin typeface="+mn-lt"/>
              </a:rPr>
              <a:t> (Cannabis/THC) </a:t>
            </a:r>
            <a:r>
              <a:rPr lang="en-US" sz="4900" b="1" dirty="0">
                <a:solidFill>
                  <a:schemeClr val="tx1"/>
                </a:solidFill>
                <a:latin typeface="+mn-lt"/>
              </a:rPr>
              <a:t>Matters: </a:t>
            </a:r>
            <a:br>
              <a:rPr lang="en-US" sz="4900" b="1" dirty="0">
                <a:solidFill>
                  <a:schemeClr val="tx1"/>
                </a:solidFill>
                <a:latin typeface="+mn-lt"/>
              </a:rPr>
            </a:br>
            <a:r>
              <a:rPr lang="en-US" sz="4900" b="1" dirty="0">
                <a:solidFill>
                  <a:schemeClr val="tx1"/>
                </a:solidFill>
                <a:latin typeface="+mn-lt"/>
              </a:rPr>
              <a:t>Let’s Sum It Up!</a:t>
            </a:r>
            <a:endParaRPr lang="en-US" sz="4400" b="1" dirty="0">
              <a:solidFill>
                <a:schemeClr val="tx1"/>
              </a:solidFill>
              <a:latin typeface="+mn-lt"/>
            </a:endParaRPr>
          </a:p>
        </p:txBody>
      </p:sp>
      <p:sp>
        <p:nvSpPr>
          <p:cNvPr id="96258" name="Content Placeholder 1">
            <a:extLst>
              <a:ext uri="{FF2B5EF4-FFF2-40B4-BE49-F238E27FC236}">
                <a16:creationId xmlns:a16="http://schemas.microsoft.com/office/drawing/2014/main" id="{98B1A2C4-5E51-4C66-D734-B43DF9B9E5B8}"/>
              </a:ext>
            </a:extLst>
          </p:cNvPr>
          <p:cNvSpPr>
            <a:spLocks noGrp="1"/>
          </p:cNvSpPr>
          <p:nvPr>
            <p:ph idx="1"/>
          </p:nvPr>
        </p:nvSpPr>
        <p:spPr>
          <a:xfrm>
            <a:off x="457201" y="1981200"/>
            <a:ext cx="4648199" cy="4572000"/>
          </a:xfrm>
        </p:spPr>
        <p:txBody>
          <a:bodyPr anchor="ctr">
            <a:normAutofit/>
          </a:bodyPr>
          <a:lstStyle/>
          <a:p>
            <a:pPr algn="ctr">
              <a:defRPr/>
            </a:pPr>
            <a:r>
              <a:rPr lang="en-US" altLang="en-US" sz="3000" dirty="0">
                <a:solidFill>
                  <a:schemeClr val="tx1"/>
                </a:solidFill>
              </a:rPr>
              <a:t>It’s important to find ways to manage feelings, deal with stress, and have fun </a:t>
            </a:r>
            <a:r>
              <a:rPr lang="en-US" altLang="en-US" sz="3000" b="1" dirty="0">
                <a:solidFill>
                  <a:schemeClr val="tx1"/>
                </a:solidFill>
              </a:rPr>
              <a:t>without using drugs.</a:t>
            </a:r>
          </a:p>
          <a:p>
            <a:pPr algn="ctr">
              <a:defRPr/>
            </a:pPr>
            <a:endParaRPr lang="en-US" altLang="en-US" sz="2600" dirty="0">
              <a:solidFill>
                <a:schemeClr val="tx1"/>
              </a:solidFill>
            </a:endParaRPr>
          </a:p>
          <a:p>
            <a:pPr marL="0" indent="0" algn="ctr">
              <a:buFont typeface="Wingdings 2" panose="05020102010507070707" pitchFamily="18" charset="2"/>
              <a:buNone/>
              <a:defRPr/>
            </a:pPr>
            <a:r>
              <a:rPr lang="en-US" altLang="en-US" sz="3000" b="1" dirty="0">
                <a:solidFill>
                  <a:schemeClr val="tx1"/>
                </a:solidFill>
              </a:rPr>
              <a:t>MOST TEENS DO NOT USE MARIJUANA, ALCOHOL, VAPE, OR OTHER DRUGS.</a:t>
            </a:r>
          </a:p>
          <a:p>
            <a:pPr>
              <a:buFont typeface="Wingdings 2" panose="05020102010507070707" pitchFamily="18" charset="2"/>
              <a:buNone/>
              <a:defRPr/>
            </a:pPr>
            <a:endParaRPr lang="en-US" altLang="en-US" dirty="0"/>
          </a:p>
        </p:txBody>
      </p:sp>
      <p:pic>
        <p:nvPicPr>
          <p:cNvPr id="6" name="Picture 5">
            <a:extLst>
              <a:ext uri="{FF2B5EF4-FFF2-40B4-BE49-F238E27FC236}">
                <a16:creationId xmlns:a16="http://schemas.microsoft.com/office/drawing/2014/main" id="{E4A4489E-F41E-2AD7-0261-89AFF4B3DE03}"/>
              </a:ext>
            </a:extLst>
          </p:cNvPr>
          <p:cNvPicPr>
            <a:picLocks noChangeAspect="1"/>
          </p:cNvPicPr>
          <p:nvPr/>
        </p:nvPicPr>
        <p:blipFill>
          <a:blip r:embed="rId3"/>
          <a:stretch>
            <a:fillRect/>
          </a:stretch>
        </p:blipFill>
        <p:spPr>
          <a:xfrm>
            <a:off x="5539306" y="2819400"/>
            <a:ext cx="3316686" cy="2438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88874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FB6A94-9E34-40AA-9BAA-57CC1946D2AC}"/>
              </a:ext>
            </a:extLst>
          </p:cNvPr>
          <p:cNvSpPr>
            <a:spLocks noGrp="1"/>
          </p:cNvSpPr>
          <p:nvPr>
            <p:ph type="title"/>
          </p:nvPr>
        </p:nvSpPr>
        <p:spPr/>
        <p:txBody>
          <a:bodyPr>
            <a:normAutofit/>
          </a:bodyPr>
          <a:lstStyle/>
          <a:p>
            <a:pPr algn="ctr">
              <a:defRPr/>
            </a:pPr>
            <a:r>
              <a:rPr sz="5400" b="1" dirty="0">
                <a:solidFill>
                  <a:schemeClr val="tx1"/>
                </a:solidFill>
                <a:latin typeface="+mn-lt"/>
              </a:rPr>
              <a:t>Get The Facts…</a:t>
            </a:r>
          </a:p>
        </p:txBody>
      </p:sp>
      <p:sp>
        <p:nvSpPr>
          <p:cNvPr id="98306" name="Content Placeholder 1">
            <a:extLst>
              <a:ext uri="{FF2B5EF4-FFF2-40B4-BE49-F238E27FC236}">
                <a16:creationId xmlns:a16="http://schemas.microsoft.com/office/drawing/2014/main" id="{E54630C9-F029-4223-8C58-1B8AB7989F0C}"/>
              </a:ext>
            </a:extLst>
          </p:cNvPr>
          <p:cNvSpPr>
            <a:spLocks noGrp="1"/>
          </p:cNvSpPr>
          <p:nvPr>
            <p:ph idx="1"/>
          </p:nvPr>
        </p:nvSpPr>
        <p:spPr>
          <a:xfrm>
            <a:off x="822959" y="1845734"/>
            <a:ext cx="7543801" cy="745066"/>
          </a:xfrm>
        </p:spPr>
        <p:txBody>
          <a:bodyPr>
            <a:normAutofit/>
          </a:bodyPr>
          <a:lstStyle/>
          <a:p>
            <a:pPr marL="0" indent="0" algn="ctr">
              <a:buFont typeface="Wingdings 2" panose="05020102010507070707" pitchFamily="18" charset="2"/>
              <a:buNone/>
              <a:defRPr/>
            </a:pPr>
            <a:r>
              <a:rPr lang="en-US" sz="3600" b="1" dirty="0">
                <a:solidFill>
                  <a:schemeClr val="tx1"/>
                </a:solidFill>
              </a:rPr>
              <a:t>For more research-based information</a:t>
            </a:r>
            <a:r>
              <a:rPr lang="en-US" sz="3600" dirty="0">
                <a:solidFill>
                  <a:schemeClr val="tx1"/>
                </a:solidFill>
              </a:rPr>
              <a:t>:</a:t>
            </a:r>
          </a:p>
          <a:p>
            <a:pPr marL="0" indent="0" algn="ctr">
              <a:buFont typeface="Wingdings 2" panose="05020102010507070707" pitchFamily="18" charset="2"/>
              <a:buNone/>
              <a:defRPr/>
            </a:pPr>
            <a:endParaRPr lang="en-US" sz="3200" dirty="0">
              <a:solidFill>
                <a:schemeClr val="tx1"/>
              </a:solidFill>
            </a:endParaRPr>
          </a:p>
          <a:p>
            <a:pPr>
              <a:defRPr/>
            </a:pPr>
            <a:endParaRPr lang="en-US" altLang="en-US" dirty="0"/>
          </a:p>
        </p:txBody>
      </p:sp>
      <p:sp>
        <p:nvSpPr>
          <p:cNvPr id="2" name="TextBox 1">
            <a:extLst>
              <a:ext uri="{FF2B5EF4-FFF2-40B4-BE49-F238E27FC236}">
                <a16:creationId xmlns:a16="http://schemas.microsoft.com/office/drawing/2014/main" id="{B10C08E0-8867-4E46-AE54-A58E429728B0}"/>
              </a:ext>
            </a:extLst>
          </p:cNvPr>
          <p:cNvSpPr txBox="1"/>
          <p:nvPr/>
        </p:nvSpPr>
        <p:spPr>
          <a:xfrm>
            <a:off x="152400" y="3005317"/>
            <a:ext cx="4114800" cy="3816429"/>
          </a:xfrm>
          <a:prstGeom prst="rect">
            <a:avLst/>
          </a:prstGeom>
          <a:noFill/>
        </p:spPr>
        <p:txBody>
          <a:bodyPr wrap="square" rtlCol="0">
            <a:spAutoFit/>
          </a:bodyPr>
          <a:lstStyle/>
          <a:p>
            <a:pPr algn="ctr">
              <a:defRPr/>
            </a:pPr>
            <a:r>
              <a:rPr lang="en-US" sz="2800" dirty="0">
                <a:hlinkClick r:id="rId3"/>
              </a:rPr>
              <a:t>www.cvcoalition.org</a:t>
            </a:r>
          </a:p>
          <a:p>
            <a:pPr algn="ctr">
              <a:defRPr/>
            </a:pPr>
            <a:r>
              <a:rPr lang="en-US" sz="2800" dirty="0">
                <a:hlinkClick r:id="rId3"/>
              </a:rPr>
              <a:t>www.drugabuse.gov</a:t>
            </a:r>
            <a:r>
              <a:rPr lang="en-US" sz="2800" dirty="0"/>
              <a:t>  </a:t>
            </a:r>
          </a:p>
          <a:p>
            <a:pPr algn="ctr">
              <a:defRPr/>
            </a:pPr>
            <a:r>
              <a:rPr lang="en-US" sz="2800" dirty="0">
                <a:hlinkClick r:id="rId4"/>
              </a:rPr>
              <a:t>www.teens.drugabuse.gov</a:t>
            </a:r>
            <a:endParaRPr lang="en-US" sz="2800" dirty="0"/>
          </a:p>
          <a:p>
            <a:pPr algn="ctr">
              <a:defRPr/>
            </a:pPr>
            <a:r>
              <a:rPr lang="en-US" sz="2800" dirty="0">
                <a:hlinkClick r:id="rId5"/>
              </a:rPr>
              <a:t>www.cadca.org</a:t>
            </a:r>
            <a:r>
              <a:rPr lang="en-US" sz="2800" dirty="0"/>
              <a:t> </a:t>
            </a:r>
          </a:p>
          <a:p>
            <a:pPr algn="ctr">
              <a:defRPr/>
            </a:pPr>
            <a:r>
              <a:rPr lang="en-US" sz="2800" dirty="0">
                <a:hlinkClick r:id="rId6"/>
              </a:rPr>
              <a:t>www.nimh.nih.gov</a:t>
            </a:r>
            <a:r>
              <a:rPr lang="en-US" sz="2800" dirty="0"/>
              <a:t>  </a:t>
            </a:r>
          </a:p>
          <a:p>
            <a:pPr algn="ctr">
              <a:defRPr/>
            </a:pPr>
            <a:r>
              <a:rPr lang="en-US" sz="2800" dirty="0">
                <a:hlinkClick r:id="rId7"/>
              </a:rPr>
              <a:t>www.niaaa.nih.gov</a:t>
            </a:r>
            <a:r>
              <a:rPr lang="en-US" sz="2800" dirty="0"/>
              <a:t> </a:t>
            </a:r>
          </a:p>
          <a:p>
            <a:pPr algn="ctr">
              <a:defRPr/>
            </a:pPr>
            <a:r>
              <a:rPr lang="en-US" sz="2800" dirty="0">
                <a:hlinkClick r:id="rId8"/>
              </a:rPr>
              <a:t>www.fda.gov</a:t>
            </a:r>
            <a:endParaRPr lang="en-US" sz="2800" dirty="0"/>
          </a:p>
          <a:p>
            <a:pPr algn="ctr">
              <a:defRPr/>
            </a:pPr>
            <a:r>
              <a:rPr lang="en-US" sz="2800" dirty="0"/>
              <a:t> </a:t>
            </a:r>
          </a:p>
          <a:p>
            <a:pPr algn="ctr">
              <a:defRPr/>
            </a:pPr>
            <a:endParaRPr lang="en-US" dirty="0"/>
          </a:p>
        </p:txBody>
      </p:sp>
      <p:pic>
        <p:nvPicPr>
          <p:cNvPr id="1026" name="Picture 2" descr="ENIL – European Network on Independent Living | Introducing ENIL's  Independent Living Research Network - ENIL - European Network on  Independent Living">
            <a:extLst>
              <a:ext uri="{FF2B5EF4-FFF2-40B4-BE49-F238E27FC236}">
                <a16:creationId xmlns:a16="http://schemas.microsoft.com/office/drawing/2014/main" id="{EB382198-FC88-4681-BA1C-C5F535F64C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2" y="3131817"/>
            <a:ext cx="3904462" cy="26485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19C71-BB60-B4B2-1668-EF4FC0BC2FE2}"/>
              </a:ext>
            </a:extLst>
          </p:cNvPr>
          <p:cNvSpPr>
            <a:spLocks noGrp="1"/>
          </p:cNvSpPr>
          <p:nvPr>
            <p:ph type="title"/>
          </p:nvPr>
        </p:nvSpPr>
        <p:spPr/>
        <p:txBody>
          <a:bodyPr/>
          <a:lstStyle/>
          <a:p>
            <a:pPr algn="ctr"/>
            <a:r>
              <a:rPr lang="en-US" b="1" dirty="0">
                <a:latin typeface="+mn-lt"/>
              </a:rPr>
              <a:t>Information Provided By:</a:t>
            </a:r>
          </a:p>
        </p:txBody>
      </p:sp>
      <p:pic>
        <p:nvPicPr>
          <p:cNvPr id="1026" name="Picture 2" descr="Chippewa Valley Coalition for Youth and Families Home">
            <a:extLst>
              <a:ext uri="{FF2B5EF4-FFF2-40B4-BE49-F238E27FC236}">
                <a16:creationId xmlns:a16="http://schemas.microsoft.com/office/drawing/2014/main" id="{2B8F9806-7560-0076-B1CE-527F4A676A9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64329" y="2209800"/>
            <a:ext cx="6543367" cy="2514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738346A-E90A-D02E-73C9-3B444F08CE66}"/>
              </a:ext>
            </a:extLst>
          </p:cNvPr>
          <p:cNvSpPr txBox="1"/>
          <p:nvPr/>
        </p:nvSpPr>
        <p:spPr>
          <a:xfrm>
            <a:off x="2438400" y="5105400"/>
            <a:ext cx="5562600" cy="1323439"/>
          </a:xfrm>
          <a:prstGeom prst="rect">
            <a:avLst/>
          </a:prstGeom>
          <a:noFill/>
        </p:spPr>
        <p:txBody>
          <a:bodyPr wrap="square" rtlCol="0">
            <a:spAutoFit/>
          </a:bodyPr>
          <a:lstStyle/>
          <a:p>
            <a:r>
              <a:rPr lang="en-US" sz="4000" dirty="0">
                <a:hlinkClick r:id="rId4"/>
              </a:rPr>
              <a:t>www.cvcoalition.org</a:t>
            </a:r>
            <a:endParaRPr lang="en-US" sz="4000" dirty="0"/>
          </a:p>
          <a:p>
            <a:endParaRPr lang="en-US" sz="4000" dirty="0"/>
          </a:p>
        </p:txBody>
      </p:sp>
    </p:spTree>
    <p:extLst>
      <p:ext uri="{BB962C8B-B14F-4D97-AF65-F5344CB8AC3E}">
        <p14:creationId xmlns:p14="http://schemas.microsoft.com/office/powerpoint/2010/main" val="4187317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65AED6-9311-4E27-BA01-4DED2170513C}"/>
              </a:ext>
            </a:extLst>
          </p:cNvPr>
          <p:cNvSpPr>
            <a:spLocks noGrp="1"/>
          </p:cNvSpPr>
          <p:nvPr>
            <p:ph type="title"/>
          </p:nvPr>
        </p:nvSpPr>
        <p:spPr>
          <a:xfrm>
            <a:off x="266700" y="714375"/>
            <a:ext cx="8610600" cy="914400"/>
          </a:xfrm>
        </p:spPr>
        <p:txBody>
          <a:bodyPr>
            <a:noAutofit/>
          </a:bodyPr>
          <a:lstStyle/>
          <a:p>
            <a:pPr algn="ctr" eaLnBrk="1" fontAlgn="auto" hangingPunct="1">
              <a:spcAft>
                <a:spcPts val="0"/>
              </a:spcAft>
              <a:defRPr/>
            </a:pPr>
            <a:r>
              <a:rPr sz="4800" b="1" dirty="0">
                <a:solidFill>
                  <a:schemeClr val="tx1"/>
                </a:solidFill>
                <a:latin typeface="+mn-lt"/>
              </a:rPr>
              <a:t>Why Do </a:t>
            </a:r>
            <a:r>
              <a:rPr lang="en-US" sz="4800" b="1" dirty="0">
                <a:solidFill>
                  <a:schemeClr val="tx1"/>
                </a:solidFill>
                <a:latin typeface="+mn-lt"/>
              </a:rPr>
              <a:t>Some </a:t>
            </a:r>
            <a:r>
              <a:rPr sz="4800" b="1" dirty="0">
                <a:solidFill>
                  <a:schemeClr val="tx1"/>
                </a:solidFill>
                <a:latin typeface="+mn-lt"/>
              </a:rPr>
              <a:t>Teens </a:t>
            </a:r>
            <a:r>
              <a:rPr lang="en-US" sz="4800" b="1" dirty="0">
                <a:solidFill>
                  <a:schemeClr val="tx1"/>
                </a:solidFill>
                <a:latin typeface="+mn-lt"/>
              </a:rPr>
              <a:t>Use</a:t>
            </a:r>
            <a:r>
              <a:rPr sz="4800" b="1" dirty="0">
                <a:solidFill>
                  <a:schemeClr val="tx1"/>
                </a:solidFill>
                <a:latin typeface="+mn-lt"/>
              </a:rPr>
              <a:t> Marijuana</a:t>
            </a:r>
            <a:r>
              <a:rPr lang="en-US" sz="4800" b="1" dirty="0">
                <a:solidFill>
                  <a:schemeClr val="tx1"/>
                </a:solidFill>
                <a:latin typeface="+mn-lt"/>
              </a:rPr>
              <a:t> </a:t>
            </a:r>
            <a:r>
              <a:rPr lang="en-US" sz="4000" b="1" dirty="0">
                <a:solidFill>
                  <a:schemeClr val="tx1"/>
                </a:solidFill>
                <a:latin typeface="+mn-lt"/>
              </a:rPr>
              <a:t>(Cannabis/THC)</a:t>
            </a:r>
            <a:r>
              <a:rPr sz="4800" b="1" dirty="0">
                <a:solidFill>
                  <a:schemeClr val="tx1"/>
                </a:solidFill>
                <a:latin typeface="+mn-lt"/>
              </a:rPr>
              <a:t>?</a:t>
            </a:r>
          </a:p>
        </p:txBody>
      </p:sp>
      <p:sp>
        <p:nvSpPr>
          <p:cNvPr id="2" name="Content Placeholder 1">
            <a:extLst>
              <a:ext uri="{FF2B5EF4-FFF2-40B4-BE49-F238E27FC236}">
                <a16:creationId xmlns:a16="http://schemas.microsoft.com/office/drawing/2014/main" id="{C05AA2D3-E932-4B2E-AB44-E90108BAE224}"/>
              </a:ext>
            </a:extLst>
          </p:cNvPr>
          <p:cNvSpPr>
            <a:spLocks noGrp="1"/>
          </p:cNvSpPr>
          <p:nvPr>
            <p:ph idx="1"/>
          </p:nvPr>
        </p:nvSpPr>
        <p:spPr>
          <a:xfrm>
            <a:off x="381000" y="1981200"/>
            <a:ext cx="8305800" cy="4724400"/>
          </a:xfrm>
        </p:spPr>
        <p:txBody>
          <a:bodyPr>
            <a:normAutofit lnSpcReduction="10000"/>
          </a:bodyPr>
          <a:lstStyle/>
          <a:p>
            <a:pPr eaLnBrk="1" hangingPunct="1">
              <a:buFont typeface="Wingdings 2" panose="05020102010507070707" pitchFamily="18" charset="2"/>
              <a:buNone/>
            </a:pPr>
            <a:r>
              <a:rPr lang="en-US" altLang="en-US" sz="2400" b="1" dirty="0">
                <a:solidFill>
                  <a:srgbClr val="00B0F0"/>
                </a:solidFill>
              </a:rPr>
              <a:t>				</a:t>
            </a:r>
            <a:r>
              <a:rPr lang="en-US" altLang="en-US" sz="2400" b="1" dirty="0">
                <a:solidFill>
                  <a:schemeClr val="accent1">
                    <a:lumMod val="75000"/>
                  </a:schemeClr>
                </a:solidFill>
              </a:rPr>
              <a:t>Pressure from friends</a:t>
            </a:r>
          </a:p>
          <a:p>
            <a:pPr eaLnBrk="1" hangingPunct="1">
              <a:buFont typeface="Wingdings 2" panose="05020102010507070707" pitchFamily="18" charset="2"/>
              <a:buNone/>
            </a:pPr>
            <a:r>
              <a:rPr lang="en-US" altLang="en-US" sz="2400" b="1" dirty="0"/>
              <a:t>			</a:t>
            </a:r>
            <a:r>
              <a:rPr lang="en-US" altLang="en-US" sz="2400" b="1" dirty="0">
                <a:solidFill>
                  <a:schemeClr val="tx1"/>
                </a:solidFill>
              </a:rPr>
              <a:t>Boredom</a:t>
            </a:r>
          </a:p>
          <a:p>
            <a:pPr algn="ctr" eaLnBrk="1" hangingPunct="1">
              <a:buFont typeface="Wingdings 2" panose="05020102010507070707" pitchFamily="18" charset="2"/>
              <a:buNone/>
            </a:pPr>
            <a:r>
              <a:rPr lang="en-US" altLang="en-US" sz="2400" b="1" dirty="0"/>
              <a:t>					</a:t>
            </a:r>
            <a:r>
              <a:rPr lang="en-US" altLang="en-US" sz="2400" b="1" dirty="0">
                <a:solidFill>
                  <a:schemeClr val="accent1">
                    <a:lumMod val="75000"/>
                  </a:schemeClr>
                </a:solidFill>
              </a:rPr>
              <a:t>Influence of media</a:t>
            </a:r>
          </a:p>
          <a:p>
            <a:pPr eaLnBrk="1" hangingPunct="1">
              <a:buFont typeface="Wingdings 2" panose="05020102010507070707" pitchFamily="18" charset="2"/>
              <a:buNone/>
            </a:pPr>
            <a:r>
              <a:rPr lang="en-US" altLang="en-US" sz="2400" b="1" dirty="0"/>
              <a:t>		Insecurity/To “fit in”</a:t>
            </a:r>
          </a:p>
          <a:p>
            <a:pPr eaLnBrk="1" hangingPunct="1">
              <a:buFont typeface="Wingdings 2" panose="05020102010507070707" pitchFamily="18" charset="2"/>
              <a:buNone/>
            </a:pPr>
            <a:r>
              <a:rPr lang="en-US" altLang="en-US" sz="2400" b="1" dirty="0"/>
              <a:t>					</a:t>
            </a:r>
            <a:r>
              <a:rPr lang="en-US" altLang="en-US" sz="2400" b="1" dirty="0">
                <a:solidFill>
                  <a:schemeClr val="bg1">
                    <a:lumMod val="50000"/>
                  </a:schemeClr>
                </a:solidFill>
              </a:rPr>
              <a:t>To rebel</a:t>
            </a:r>
            <a:r>
              <a:rPr lang="en-US" altLang="en-US" sz="2400" b="1" dirty="0"/>
              <a:t>		</a:t>
            </a:r>
          </a:p>
          <a:p>
            <a:pPr eaLnBrk="1" hangingPunct="1">
              <a:buFont typeface="Wingdings 2" panose="05020102010507070707" pitchFamily="18" charset="2"/>
              <a:buNone/>
            </a:pPr>
            <a:r>
              <a:rPr lang="en-US" altLang="en-US" sz="2400" b="1" dirty="0"/>
              <a:t>						</a:t>
            </a:r>
          </a:p>
          <a:p>
            <a:pPr eaLnBrk="1" hangingPunct="1">
              <a:buFont typeface="Wingdings 2" panose="05020102010507070707" pitchFamily="18" charset="2"/>
              <a:buNone/>
            </a:pPr>
            <a:r>
              <a:rPr lang="en-US" altLang="en-US" sz="2400" b="1" dirty="0">
                <a:solidFill>
                  <a:srgbClr val="FFFF00"/>
                </a:solidFill>
              </a:rPr>
              <a:t>					</a:t>
            </a:r>
            <a:r>
              <a:rPr lang="en-US" altLang="en-US" sz="2400" b="1" dirty="0">
                <a:solidFill>
                  <a:srgbClr val="996633"/>
                </a:solidFill>
              </a:rPr>
              <a:t>To deal with uncomfortable feelings</a:t>
            </a:r>
          </a:p>
          <a:p>
            <a:pPr eaLnBrk="1" hangingPunct="1">
              <a:buFont typeface="Wingdings 2" panose="05020102010507070707" pitchFamily="18" charset="2"/>
              <a:buNone/>
            </a:pPr>
            <a:r>
              <a:rPr lang="en-US" altLang="en-US" sz="2400" b="1" dirty="0"/>
              <a:t>		</a:t>
            </a:r>
            <a:r>
              <a:rPr lang="en-US" altLang="en-US" sz="2400" b="1" dirty="0">
                <a:solidFill>
                  <a:schemeClr val="tx1"/>
                </a:solidFill>
              </a:rPr>
              <a:t>Curiosity</a:t>
            </a:r>
            <a:r>
              <a:rPr lang="en-US" altLang="en-US" sz="2400" b="1" dirty="0"/>
              <a:t>									      Misinformation </a:t>
            </a:r>
            <a:r>
              <a:rPr lang="en-US" altLang="en-US" sz="2400" dirty="0"/>
              <a:t>(</a:t>
            </a:r>
            <a:r>
              <a:rPr lang="en-US" altLang="en-US" sz="2400" b="1" dirty="0">
                <a:solidFill>
                  <a:schemeClr val="bg1">
                    <a:lumMod val="50000"/>
                  </a:schemeClr>
                </a:solidFill>
              </a:rPr>
              <a:t>Believe it’s safe)</a:t>
            </a:r>
          </a:p>
          <a:p>
            <a:pPr eaLnBrk="1" hangingPunct="1">
              <a:buFont typeface="Wingdings 2" panose="05020102010507070707" pitchFamily="18" charset="2"/>
              <a:buNone/>
            </a:pPr>
            <a:r>
              <a:rPr lang="en-US" altLang="en-US" sz="2400" b="1" dirty="0"/>
              <a:t>							</a:t>
            </a:r>
            <a:endParaRPr lang="en-US" altLang="en-US" sz="2400" b="1" dirty="0">
              <a:solidFill>
                <a:srgbClr val="002060"/>
              </a:solidFill>
            </a:endParaRPr>
          </a:p>
        </p:txBody>
      </p:sp>
      <p:pic>
        <p:nvPicPr>
          <p:cNvPr id="3074" name="Picture 2" descr="Free I Wonder Cliparts, Download Free Clip Art, Free Clip Art on Clipart  Library">
            <a:extLst>
              <a:ext uri="{FF2B5EF4-FFF2-40B4-BE49-F238E27FC236}">
                <a16:creationId xmlns:a16="http://schemas.microsoft.com/office/drawing/2014/main" id="{64D3A00C-0CEA-49CA-B97B-D96D0F8B4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276600"/>
            <a:ext cx="1371600" cy="15573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3C28C49-E6A5-84E7-5B85-14320DB26AAC}"/>
              </a:ext>
            </a:extLst>
          </p:cNvPr>
          <p:cNvSpPr txBox="1"/>
          <p:nvPr/>
        </p:nvSpPr>
        <p:spPr>
          <a:xfrm>
            <a:off x="6172200" y="6019800"/>
            <a:ext cx="2971800" cy="276999"/>
          </a:xfrm>
          <a:prstGeom prst="rect">
            <a:avLst/>
          </a:prstGeom>
          <a:noFill/>
        </p:spPr>
        <p:txBody>
          <a:bodyPr wrap="square" rtlCol="0">
            <a:spAutoFit/>
          </a:bodyPr>
          <a:lstStyle/>
          <a:p>
            <a:r>
              <a:rPr lang="en-US" sz="1200" dirty="0"/>
              <a:t>                   Partnership to End Addiction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5"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checkerboard(down)">
                                      <p:cBhvr>
                                        <p:cTn id="27" dur="1000"/>
                                        <p:tgtEl>
                                          <p:spTgt spid="2">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2" fill="hold" nodeType="clickEffect">
                                  <p:stCondLst>
                                    <p:cond delay="0"/>
                                  </p:stCondLst>
                                  <p:childTnLst>
                                    <p:set>
                                      <p:cBhvr>
                                        <p:cTn id="39" dur="1" fill="hold">
                                          <p:stCondLst>
                                            <p:cond delay="0"/>
                                          </p:stCondLst>
                                        </p:cTn>
                                        <p:tgtEl>
                                          <p:spTgt spid="2">
                                            <p:txEl>
                                              <p:pRg st="8" end="8"/>
                                            </p:txEl>
                                          </p:spTgt>
                                        </p:tgtEl>
                                        <p:attrNameLst>
                                          <p:attrName>style.visibility</p:attrName>
                                        </p:attrNameLst>
                                      </p:cBhvr>
                                      <p:to>
                                        <p:strVal val="visible"/>
                                      </p:to>
                                    </p:set>
                                    <p:anim calcmode="lin" valueType="num">
                                      <p:cBhvr additive="base">
                                        <p:cTn id="40" dur="1000" fill="hold"/>
                                        <p:tgtEl>
                                          <p:spTgt spid="2">
                                            <p:txEl>
                                              <p:pRg st="8" end="8"/>
                                            </p:txEl>
                                          </p:spTgt>
                                        </p:tgtEl>
                                        <p:attrNameLst>
                                          <p:attrName>ppt_x</p:attrName>
                                        </p:attrNameLst>
                                      </p:cBhvr>
                                      <p:tavLst>
                                        <p:tav tm="0">
                                          <p:val>
                                            <p:strVal val="1+#ppt_w/2"/>
                                          </p:val>
                                        </p:tav>
                                        <p:tav tm="100000">
                                          <p:val>
                                            <p:strVal val="#ppt_x"/>
                                          </p:val>
                                        </p:tav>
                                      </p:tavLst>
                                    </p:anim>
                                    <p:anim calcmode="lin" valueType="num">
                                      <p:cBhvr additive="base">
                                        <p:cTn id="41" dur="10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A6F79-323C-9AE9-0DD9-E2FD0FE992C1}"/>
              </a:ext>
            </a:extLst>
          </p:cNvPr>
          <p:cNvSpPr>
            <a:spLocks noGrp="1"/>
          </p:cNvSpPr>
          <p:nvPr>
            <p:ph type="title"/>
          </p:nvPr>
        </p:nvSpPr>
        <p:spPr>
          <a:xfrm>
            <a:off x="76200" y="1828800"/>
            <a:ext cx="1828800" cy="3733800"/>
          </a:xfrm>
        </p:spPr>
        <p:txBody>
          <a:bodyPr>
            <a:normAutofit/>
          </a:bodyPr>
          <a:lstStyle/>
          <a:p>
            <a:pPr algn="ctr"/>
            <a:r>
              <a:rPr lang="en-US" sz="2800" b="1" spc="0" dirty="0">
                <a:ln w="22225">
                  <a:solidFill>
                    <a:schemeClr val="accent2"/>
                  </a:solidFill>
                  <a:prstDash val="solid"/>
                </a:ln>
                <a:solidFill>
                  <a:schemeClr val="accent2">
                    <a:lumMod val="40000"/>
                    <a:lumOff val="60000"/>
                  </a:schemeClr>
                </a:solidFill>
                <a:latin typeface="+mn-lt"/>
              </a:rPr>
              <a:t>I</a:t>
            </a:r>
            <a:r>
              <a:rPr lang="en-US" sz="3200" b="1" spc="0" dirty="0">
                <a:ln w="22225">
                  <a:solidFill>
                    <a:schemeClr val="accent2"/>
                  </a:solidFill>
                  <a:prstDash val="solid"/>
                </a:ln>
                <a:solidFill>
                  <a:schemeClr val="accent2">
                    <a:lumMod val="40000"/>
                    <a:lumOff val="60000"/>
                  </a:schemeClr>
                </a:solidFill>
              </a:rPr>
              <a:t>mportant</a:t>
            </a:r>
            <a:r>
              <a:rPr lang="en-US" sz="3200" dirty="0"/>
              <a:t>  </a:t>
            </a:r>
            <a:r>
              <a:rPr lang="en-US" sz="3200" b="1" spc="0" dirty="0">
                <a:ln w="22225">
                  <a:solidFill>
                    <a:schemeClr val="accent2"/>
                  </a:solidFill>
                  <a:prstDash val="solid"/>
                </a:ln>
                <a:solidFill>
                  <a:schemeClr val="accent2">
                    <a:lumMod val="40000"/>
                    <a:lumOff val="60000"/>
                  </a:schemeClr>
                </a:solidFill>
              </a:rPr>
              <a:t>lessons can be learned from the history of tobacco.</a:t>
            </a:r>
            <a:br>
              <a:rPr lang="en-US" sz="1400" b="1" spc="0" dirty="0">
                <a:ln w="22225">
                  <a:solidFill>
                    <a:schemeClr val="accent2"/>
                  </a:solidFill>
                  <a:prstDash val="solid"/>
                </a:ln>
                <a:solidFill>
                  <a:schemeClr val="accent2">
                    <a:lumMod val="40000"/>
                    <a:lumOff val="60000"/>
                  </a:schemeClr>
                </a:solidFill>
              </a:rPr>
            </a:br>
            <a:endParaRPr lang="en-US" sz="3600" dirty="0"/>
          </a:p>
        </p:txBody>
      </p:sp>
      <p:sp>
        <p:nvSpPr>
          <p:cNvPr id="3" name="Content Placeholder 2">
            <a:extLst>
              <a:ext uri="{FF2B5EF4-FFF2-40B4-BE49-F238E27FC236}">
                <a16:creationId xmlns:a16="http://schemas.microsoft.com/office/drawing/2014/main" id="{8AC5F9F7-28F1-C4EE-9D15-67C46F4B7B9B}"/>
              </a:ext>
            </a:extLst>
          </p:cNvPr>
          <p:cNvSpPr>
            <a:spLocks noGrp="1"/>
          </p:cNvSpPr>
          <p:nvPr>
            <p:ph idx="1"/>
          </p:nvPr>
        </p:nvSpPr>
        <p:spPr>
          <a:xfrm>
            <a:off x="1905000" y="286604"/>
            <a:ext cx="7162800" cy="5961796"/>
          </a:xfrm>
        </p:spPr>
        <p:txBody>
          <a:bodyPr>
            <a:normAutofit/>
          </a:bodyPr>
          <a:lstStyle/>
          <a:p>
            <a:pPr algn="ctr"/>
            <a:r>
              <a:rPr lang="en-US" sz="4000" b="1" dirty="0"/>
              <a:t>For a long time, people believed smoking cigarettes was safe.</a:t>
            </a:r>
          </a:p>
          <a:p>
            <a:pPr marL="0" indent="0">
              <a:buNone/>
            </a:pPr>
            <a:r>
              <a:rPr lang="en-US" dirty="0"/>
              <a:t> </a:t>
            </a:r>
          </a:p>
          <a:p>
            <a:pPr marL="0" indent="0">
              <a:buNone/>
            </a:pPr>
            <a:r>
              <a:rPr lang="en-US" dirty="0"/>
              <a:t>  Many years ago, tobacco was used as a medicine for some illnesses.</a:t>
            </a:r>
          </a:p>
          <a:p>
            <a:r>
              <a:rPr lang="en-US" dirty="0"/>
              <a:t>Research began to link cancer to burned tobacco.</a:t>
            </a:r>
          </a:p>
          <a:p>
            <a:r>
              <a:rPr lang="en-US" dirty="0"/>
              <a:t>Tobacco companies tried to hide the dangers from the public.</a:t>
            </a:r>
          </a:p>
          <a:p>
            <a:r>
              <a:rPr lang="en-US" dirty="0"/>
              <a:t>Tobacco use caused millions of deaths before the public were made aware.</a:t>
            </a:r>
          </a:p>
          <a:p>
            <a:r>
              <a:rPr lang="en-US" dirty="0"/>
              <a:t>In 1998, the tobacco industry was fined $206 billion for the damage.</a:t>
            </a:r>
          </a:p>
          <a:p>
            <a:pPr algn="ctr">
              <a:spcBef>
                <a:spcPts val="0"/>
              </a:spcBef>
              <a:spcAft>
                <a:spcPts val="0"/>
              </a:spcAft>
            </a:pPr>
            <a:endParaRPr lang="en-US" sz="1100" b="1" dirty="0"/>
          </a:p>
          <a:p>
            <a:pPr algn="ctr">
              <a:spcBef>
                <a:spcPts val="0"/>
              </a:spcBef>
              <a:spcAft>
                <a:spcPts val="0"/>
              </a:spcAft>
            </a:pPr>
            <a:r>
              <a:rPr lang="en-US" sz="2400" b="1" dirty="0"/>
              <a:t>It took decades for the public to learn </a:t>
            </a:r>
          </a:p>
          <a:p>
            <a:pPr algn="ctr">
              <a:spcBef>
                <a:spcPts val="0"/>
              </a:spcBef>
              <a:spcAft>
                <a:spcPts val="0"/>
              </a:spcAft>
            </a:pPr>
            <a:r>
              <a:rPr lang="en-US" sz="2400" b="1" dirty="0"/>
              <a:t>about the dangers of tobacco.  </a:t>
            </a:r>
          </a:p>
          <a:p>
            <a:pPr algn="ctr">
              <a:spcBef>
                <a:spcPts val="0"/>
              </a:spcBef>
              <a:spcAft>
                <a:spcPts val="0"/>
              </a:spcAft>
            </a:pPr>
            <a:r>
              <a:rPr lang="en-US" sz="2400" b="1" dirty="0"/>
              <a:t>How long will it take to understand </a:t>
            </a:r>
          </a:p>
          <a:p>
            <a:pPr algn="ctr">
              <a:spcBef>
                <a:spcPts val="0"/>
              </a:spcBef>
              <a:spcAft>
                <a:spcPts val="0"/>
              </a:spcAft>
            </a:pPr>
            <a:r>
              <a:rPr lang="en-US" sz="2400" b="1" dirty="0"/>
              <a:t>the dangers of marijuana?</a:t>
            </a:r>
          </a:p>
        </p:txBody>
      </p:sp>
      <p:sp>
        <p:nvSpPr>
          <p:cNvPr id="4" name="TextBox 3">
            <a:extLst>
              <a:ext uri="{FF2B5EF4-FFF2-40B4-BE49-F238E27FC236}">
                <a16:creationId xmlns:a16="http://schemas.microsoft.com/office/drawing/2014/main" id="{470A0492-B366-7E2A-CE8E-307B15CF1615}"/>
              </a:ext>
            </a:extLst>
          </p:cNvPr>
          <p:cNvSpPr txBox="1"/>
          <p:nvPr/>
        </p:nvSpPr>
        <p:spPr>
          <a:xfrm>
            <a:off x="6934200" y="6019800"/>
            <a:ext cx="1600200" cy="553998"/>
          </a:xfrm>
          <a:prstGeom prst="rect">
            <a:avLst/>
          </a:prstGeom>
          <a:noFill/>
        </p:spPr>
        <p:txBody>
          <a:bodyPr wrap="square" rtlCol="0">
            <a:spAutoFit/>
          </a:bodyPr>
          <a:lstStyle/>
          <a:p>
            <a:r>
              <a:rPr lang="en-US" sz="1200" dirty="0"/>
              <a:t>    Scholastic Magazine</a:t>
            </a:r>
          </a:p>
          <a:p>
            <a:endParaRPr lang="en-US" dirty="0"/>
          </a:p>
        </p:txBody>
      </p:sp>
    </p:spTree>
    <p:extLst>
      <p:ext uri="{BB962C8B-B14F-4D97-AF65-F5344CB8AC3E}">
        <p14:creationId xmlns:p14="http://schemas.microsoft.com/office/powerpoint/2010/main" val="2618948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0B1AB-615A-207D-3D83-EE277280EFF4}"/>
              </a:ext>
            </a:extLst>
          </p:cNvPr>
          <p:cNvSpPr>
            <a:spLocks noGrp="1"/>
          </p:cNvSpPr>
          <p:nvPr>
            <p:ph type="title"/>
          </p:nvPr>
        </p:nvSpPr>
        <p:spPr>
          <a:xfrm>
            <a:off x="822960" y="286605"/>
            <a:ext cx="7543800" cy="1016170"/>
          </a:xfrm>
        </p:spPr>
        <p:txBody>
          <a:bodyPr/>
          <a:lstStyle/>
          <a:p>
            <a:pPr algn="ctr"/>
            <a:r>
              <a:rPr lang="en-US" b="1" dirty="0">
                <a:latin typeface="+mn-lt"/>
              </a:rPr>
              <a:t>Timeline for Tobacco</a:t>
            </a:r>
          </a:p>
        </p:txBody>
      </p:sp>
      <p:pic>
        <p:nvPicPr>
          <p:cNvPr id="5" name="Content Placeholder 4">
            <a:extLst>
              <a:ext uri="{FF2B5EF4-FFF2-40B4-BE49-F238E27FC236}">
                <a16:creationId xmlns:a16="http://schemas.microsoft.com/office/drawing/2014/main" id="{0AB6F522-01A9-4A61-FCD9-F80A0AA0A74B}"/>
              </a:ext>
            </a:extLst>
          </p:cNvPr>
          <p:cNvPicPr>
            <a:picLocks noGrp="1" noChangeAspect="1"/>
          </p:cNvPicPr>
          <p:nvPr>
            <p:ph idx="1"/>
          </p:nvPr>
        </p:nvPicPr>
        <p:blipFill rotWithShape="1">
          <a:blip r:embed="rId3"/>
          <a:srcRect l="5793" t="23450" r="3586" b="8406"/>
          <a:stretch/>
        </p:blipFill>
        <p:spPr>
          <a:xfrm>
            <a:off x="594360" y="1347243"/>
            <a:ext cx="7940040" cy="2286001"/>
          </a:xfrm>
          <a:prstGeom prst="rect">
            <a:avLst/>
          </a:prstGeom>
          <a:ln w="127000" cap="sq">
            <a:solidFill>
              <a:schemeClr val="accent2"/>
            </a:solidFill>
            <a:miter lim="800000"/>
          </a:ln>
          <a:effectLst>
            <a:outerShdw blurRad="57150" dist="50800" dir="2700000" algn="tl" rotWithShape="0">
              <a:srgbClr val="000000">
                <a:alpha val="40000"/>
              </a:srgbClr>
            </a:outerShdw>
          </a:effectLst>
        </p:spPr>
      </p:pic>
      <p:pic>
        <p:nvPicPr>
          <p:cNvPr id="7" name="Picture 6">
            <a:extLst>
              <a:ext uri="{FF2B5EF4-FFF2-40B4-BE49-F238E27FC236}">
                <a16:creationId xmlns:a16="http://schemas.microsoft.com/office/drawing/2014/main" id="{2CAE9558-9325-21F4-A526-27ED50594383}"/>
              </a:ext>
            </a:extLst>
          </p:cNvPr>
          <p:cNvPicPr>
            <a:picLocks noChangeAspect="1"/>
          </p:cNvPicPr>
          <p:nvPr/>
        </p:nvPicPr>
        <p:blipFill rotWithShape="1">
          <a:blip r:embed="rId4"/>
          <a:srcRect l="1924" t="12074" r="3457" b="9043"/>
          <a:stretch/>
        </p:blipFill>
        <p:spPr>
          <a:xfrm>
            <a:off x="594360" y="3886201"/>
            <a:ext cx="7940040" cy="2133600"/>
          </a:xfrm>
          <a:prstGeom prst="rect">
            <a:avLst/>
          </a:prstGeom>
          <a:ln w="127000" cap="sq">
            <a:solidFill>
              <a:schemeClr val="accent2"/>
            </a:solidFill>
            <a:miter lim="800000"/>
          </a:ln>
          <a:effectLst>
            <a:outerShdw blurRad="57150" dist="50800" dir="2700000" algn="tl" rotWithShape="0">
              <a:srgbClr val="000000">
                <a:alpha val="40000"/>
              </a:srgbClr>
            </a:outerShdw>
          </a:effectLst>
        </p:spPr>
      </p:pic>
      <p:sp>
        <p:nvSpPr>
          <p:cNvPr id="3" name="TextBox 2">
            <a:extLst>
              <a:ext uri="{FF2B5EF4-FFF2-40B4-BE49-F238E27FC236}">
                <a16:creationId xmlns:a16="http://schemas.microsoft.com/office/drawing/2014/main" id="{CDE11BA7-A6CB-1EFF-0615-D816C6276400}"/>
              </a:ext>
            </a:extLst>
          </p:cNvPr>
          <p:cNvSpPr txBox="1"/>
          <p:nvPr/>
        </p:nvSpPr>
        <p:spPr>
          <a:xfrm>
            <a:off x="7162800" y="6432895"/>
            <a:ext cx="1524000" cy="276999"/>
          </a:xfrm>
          <a:prstGeom prst="rect">
            <a:avLst/>
          </a:prstGeom>
          <a:noFill/>
        </p:spPr>
        <p:txBody>
          <a:bodyPr wrap="square" rtlCol="0">
            <a:spAutoFit/>
          </a:bodyPr>
          <a:lstStyle/>
          <a:p>
            <a:r>
              <a:rPr lang="en-US" sz="1200" dirty="0"/>
              <a:t>Scholastic Magazine</a:t>
            </a:r>
          </a:p>
        </p:txBody>
      </p:sp>
    </p:spTree>
    <p:extLst>
      <p:ext uri="{BB962C8B-B14F-4D97-AF65-F5344CB8AC3E}">
        <p14:creationId xmlns:p14="http://schemas.microsoft.com/office/powerpoint/2010/main" val="1583059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786985-DCA4-4D36-AC5A-2C72544BD9F0}"/>
              </a:ext>
            </a:extLst>
          </p:cNvPr>
          <p:cNvSpPr>
            <a:spLocks noGrp="1"/>
          </p:cNvSpPr>
          <p:nvPr>
            <p:ph type="title"/>
          </p:nvPr>
        </p:nvSpPr>
        <p:spPr>
          <a:xfrm>
            <a:off x="381000" y="152401"/>
            <a:ext cx="8382000" cy="1524000"/>
          </a:xfrm>
        </p:spPr>
        <p:txBody>
          <a:bodyPr>
            <a:noAutofit/>
          </a:bodyPr>
          <a:lstStyle/>
          <a:p>
            <a:pPr algn="ctr" eaLnBrk="1" fontAlgn="auto" hangingPunct="1">
              <a:spcAft>
                <a:spcPts val="0"/>
              </a:spcAft>
              <a:defRPr/>
            </a:pPr>
            <a:r>
              <a:rPr sz="5400" b="1" dirty="0">
                <a:solidFill>
                  <a:schemeClr val="tx2"/>
                </a:solidFill>
                <a:latin typeface="+mn-lt"/>
              </a:rPr>
              <a:t>Marijuana</a:t>
            </a:r>
            <a:r>
              <a:rPr lang="en-US" sz="5400" b="1" dirty="0">
                <a:solidFill>
                  <a:schemeClr val="tx2"/>
                </a:solidFill>
                <a:latin typeface="+mn-lt"/>
              </a:rPr>
              <a:t> </a:t>
            </a:r>
            <a:r>
              <a:rPr lang="en-US" sz="4000" b="1" dirty="0">
                <a:solidFill>
                  <a:schemeClr val="tx2"/>
                </a:solidFill>
                <a:latin typeface="+mn-lt"/>
              </a:rPr>
              <a:t>(Cannabis/THC)</a:t>
            </a:r>
            <a:r>
              <a:rPr sz="4000" b="1" dirty="0">
                <a:solidFill>
                  <a:schemeClr val="tx2"/>
                </a:solidFill>
                <a:latin typeface="+mn-lt"/>
              </a:rPr>
              <a:t> </a:t>
            </a:r>
            <a:br>
              <a:rPr lang="en-US" sz="4000" b="1" dirty="0">
                <a:solidFill>
                  <a:schemeClr val="tx2"/>
                </a:solidFill>
                <a:latin typeface="+mn-lt"/>
              </a:rPr>
            </a:br>
            <a:r>
              <a:rPr sz="5400" b="1" dirty="0">
                <a:solidFill>
                  <a:schemeClr val="tx2"/>
                </a:solidFill>
                <a:latin typeface="+mn-lt"/>
              </a:rPr>
              <a:t>is N</a:t>
            </a:r>
            <a:r>
              <a:rPr lang="en-US" sz="5400" b="1" dirty="0">
                <a:solidFill>
                  <a:schemeClr val="tx2"/>
                </a:solidFill>
                <a:latin typeface="+mn-lt"/>
              </a:rPr>
              <a:t>OT</a:t>
            </a:r>
            <a:r>
              <a:rPr sz="5400" b="1" dirty="0">
                <a:solidFill>
                  <a:schemeClr val="tx2"/>
                </a:solidFill>
                <a:latin typeface="+mn-lt"/>
              </a:rPr>
              <a:t> Safe</a:t>
            </a:r>
            <a:r>
              <a:rPr lang="en-US" sz="5400" b="1" dirty="0">
                <a:solidFill>
                  <a:schemeClr val="tx2"/>
                </a:solidFill>
                <a:latin typeface="+mn-lt"/>
              </a:rPr>
              <a:t>.</a:t>
            </a:r>
            <a:endParaRPr sz="5400" b="1" dirty="0">
              <a:solidFill>
                <a:schemeClr val="tx2"/>
              </a:solidFill>
              <a:latin typeface="+mn-lt"/>
            </a:endParaRPr>
          </a:p>
        </p:txBody>
      </p:sp>
      <p:sp>
        <p:nvSpPr>
          <p:cNvPr id="2" name="Content Placeholder 1">
            <a:extLst>
              <a:ext uri="{FF2B5EF4-FFF2-40B4-BE49-F238E27FC236}">
                <a16:creationId xmlns:a16="http://schemas.microsoft.com/office/drawing/2014/main" id="{44F4863E-174D-46D8-900F-0F4D0321AFA3}"/>
              </a:ext>
            </a:extLst>
          </p:cNvPr>
          <p:cNvSpPr>
            <a:spLocks noGrp="1"/>
          </p:cNvSpPr>
          <p:nvPr>
            <p:ph idx="1"/>
          </p:nvPr>
        </p:nvSpPr>
        <p:spPr>
          <a:xfrm>
            <a:off x="381000" y="3200400"/>
            <a:ext cx="7543800" cy="2819400"/>
          </a:xfrm>
        </p:spPr>
        <p:txBody>
          <a:bodyPr>
            <a:normAutofit fontScale="92500"/>
          </a:bodyPr>
          <a:lstStyle/>
          <a:p>
            <a:pPr marL="1005840" lvl="2" algn="ctr" eaLnBrk="1" fontAlgn="auto" hangingPunct="1">
              <a:spcAft>
                <a:spcPts val="0"/>
              </a:spcAft>
              <a:buClr>
                <a:schemeClr val="accent2">
                  <a:shade val="50000"/>
                </a:schemeClr>
              </a:buClr>
              <a:buFont typeface="Wingdings 2"/>
              <a:buNone/>
              <a:defRPr/>
            </a:pPr>
            <a:r>
              <a:rPr lang="en-US" sz="3200" dirty="0"/>
              <a:t>Even though Michigan has legalized </a:t>
            </a:r>
          </a:p>
          <a:p>
            <a:pPr marL="1005840" lvl="2" algn="ctr" eaLnBrk="1" fontAlgn="auto" hangingPunct="1">
              <a:spcAft>
                <a:spcPts val="0"/>
              </a:spcAft>
              <a:buClr>
                <a:schemeClr val="accent2">
                  <a:shade val="50000"/>
                </a:schemeClr>
              </a:buClr>
              <a:buNone/>
              <a:defRPr/>
            </a:pPr>
            <a:r>
              <a:rPr lang="en-US" sz="3200" dirty="0"/>
              <a:t>adult use of marijuana, </a:t>
            </a:r>
          </a:p>
          <a:p>
            <a:pPr marL="1005840" lvl="2" algn="ctr" eaLnBrk="1" fontAlgn="auto" hangingPunct="1">
              <a:spcAft>
                <a:spcPts val="0"/>
              </a:spcAft>
              <a:buClr>
                <a:schemeClr val="accent2">
                  <a:shade val="50000"/>
                </a:schemeClr>
              </a:buClr>
              <a:buNone/>
              <a:defRPr/>
            </a:pPr>
            <a:r>
              <a:rPr lang="en-US" sz="3200" dirty="0"/>
              <a:t>research shows that…</a:t>
            </a:r>
          </a:p>
          <a:p>
            <a:pPr marL="1005840" lvl="2" algn="ctr" eaLnBrk="1" fontAlgn="auto" hangingPunct="1">
              <a:spcAft>
                <a:spcPts val="0"/>
              </a:spcAft>
              <a:buClr>
                <a:schemeClr val="accent2">
                  <a:shade val="50000"/>
                </a:schemeClr>
              </a:buClr>
              <a:buNone/>
              <a:defRPr/>
            </a:pPr>
            <a:endParaRPr lang="en-US" sz="3200" dirty="0"/>
          </a:p>
          <a:p>
            <a:pPr marL="1005840" lvl="2" algn="ctr" eaLnBrk="1" fontAlgn="auto" hangingPunct="1">
              <a:spcAft>
                <a:spcPts val="0"/>
              </a:spcAft>
              <a:buClr>
                <a:schemeClr val="accent2">
                  <a:shade val="50000"/>
                </a:schemeClr>
              </a:buClr>
              <a:buFont typeface="Wingdings 2"/>
              <a:buNone/>
              <a:defRPr/>
            </a:pPr>
            <a:r>
              <a:rPr lang="en-US" sz="3600" b="1" dirty="0">
                <a:solidFill>
                  <a:schemeClr val="accent2">
                    <a:lumMod val="50000"/>
                  </a:schemeClr>
                </a:solidFill>
              </a:rPr>
              <a:t>Marijuana is NOT a safe drug, </a:t>
            </a:r>
          </a:p>
          <a:p>
            <a:pPr marL="1005840" lvl="2" algn="ctr" eaLnBrk="1" fontAlgn="auto" hangingPunct="1">
              <a:spcAft>
                <a:spcPts val="0"/>
              </a:spcAft>
              <a:buClr>
                <a:schemeClr val="accent2">
                  <a:shade val="50000"/>
                </a:schemeClr>
              </a:buClr>
              <a:buFont typeface="Wingdings 2"/>
              <a:buNone/>
              <a:defRPr/>
            </a:pPr>
            <a:r>
              <a:rPr lang="en-US" sz="3600" b="1" dirty="0">
                <a:solidFill>
                  <a:schemeClr val="accent2">
                    <a:lumMod val="50000"/>
                  </a:schemeClr>
                </a:solidFill>
              </a:rPr>
              <a:t>especially for teens and young adults.</a:t>
            </a:r>
          </a:p>
        </p:txBody>
      </p:sp>
      <p:pic>
        <p:nvPicPr>
          <p:cNvPr id="1026" name="Picture 2" descr="FDA Issues Warning for Chlorine Dioxide Products Claiming to Treat COVID-19  | Drug Topics">
            <a:extLst>
              <a:ext uri="{FF2B5EF4-FFF2-40B4-BE49-F238E27FC236}">
                <a16:creationId xmlns:a16="http://schemas.microsoft.com/office/drawing/2014/main" id="{A1EA1DD5-54EC-4781-B499-F32AB68DB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943100"/>
            <a:ext cx="2514600" cy="1257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820C6F5-AD23-D078-9BBA-9A688BD13FA9}"/>
              </a:ext>
            </a:extLst>
          </p:cNvPr>
          <p:cNvSpPr txBox="1"/>
          <p:nvPr/>
        </p:nvSpPr>
        <p:spPr>
          <a:xfrm>
            <a:off x="5105400" y="6019800"/>
            <a:ext cx="3505200" cy="307777"/>
          </a:xfrm>
          <a:prstGeom prst="rect">
            <a:avLst/>
          </a:prstGeom>
          <a:noFill/>
        </p:spPr>
        <p:txBody>
          <a:bodyPr wrap="square" rtlCol="0">
            <a:spAutoFit/>
          </a:bodyPr>
          <a:lstStyle/>
          <a:p>
            <a:r>
              <a:rPr lang="en-US" sz="1400" dirty="0"/>
              <a:t>						</a:t>
            </a:r>
            <a:r>
              <a:rPr lang="en-US" sz="1200" dirty="0"/>
              <a:t>CDC</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xEl>
                                              <p:pRg st="4" end="4"/>
                                            </p:txEl>
                                          </p:spTgt>
                                        </p:tgtEl>
                                      </p:cBhvr>
                                    </p:animEffect>
                                    <p:animScale>
                                      <p:cBhvr>
                                        <p:cTn id="7" dur="250" autoRev="1" fill="hold"/>
                                        <p:tgtEl>
                                          <p:spTgt spid="2">
                                            <p:txEl>
                                              <p:pRg st="4" end="4"/>
                                            </p:txEl>
                                          </p:spTgt>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2">
                                            <p:txEl>
                                              <p:pRg st="5" end="5"/>
                                            </p:txEl>
                                          </p:spTgt>
                                        </p:tgtEl>
                                      </p:cBhvr>
                                    </p:animEffect>
                                    <p:animScale>
                                      <p:cBhvr>
                                        <p:cTn id="10" dur="250" autoRev="1" fill="hold"/>
                                        <p:tgtEl>
                                          <p:spTgt spid="2">
                                            <p:txEl>
                                              <p:pRg st="5" end="5"/>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Retrospect">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06CC7C2C21A60428BF7088FCD3ADC83" ma:contentTypeVersion="7" ma:contentTypeDescription="Create a new document." ma:contentTypeScope="" ma:versionID="48fcaecf0728d9091a9421e6044dc822">
  <xsd:schema xmlns:xsd="http://www.w3.org/2001/XMLSchema" xmlns:xs="http://www.w3.org/2001/XMLSchema" xmlns:p="http://schemas.microsoft.com/office/2006/metadata/properties" xmlns:ns3="003d49ab-801f-4ddb-b485-f76d9cc847d2" xmlns:ns4="c8f25705-1f5a-4e3f-a23b-83c722fc6bc1" targetNamespace="http://schemas.microsoft.com/office/2006/metadata/properties" ma:root="true" ma:fieldsID="56678e8686653011e44b6e4fabe74824" ns3:_="" ns4:_="">
    <xsd:import namespace="003d49ab-801f-4ddb-b485-f76d9cc847d2"/>
    <xsd:import namespace="c8f25705-1f5a-4e3f-a23b-83c722fc6bc1"/>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3d49ab-801f-4ddb-b485-f76d9cc847d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8f25705-1f5a-4e3f-a23b-83c722fc6bc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E28F34-7BC0-4240-91D5-FFD5B9C6DD3C}">
  <ds:schemaRefs>
    <ds:schemaRef ds:uri="http://schemas.microsoft.com/sharepoint/v3/contenttype/forms"/>
  </ds:schemaRefs>
</ds:datastoreItem>
</file>

<file path=customXml/itemProps2.xml><?xml version="1.0" encoding="utf-8"?>
<ds:datastoreItem xmlns:ds="http://schemas.openxmlformats.org/officeDocument/2006/customXml" ds:itemID="{3CEC109E-7376-4202-8EDB-2B22D30162A3}">
  <ds:schemaRefs>
    <ds:schemaRef ds:uri="http://purl.org/dc/elements/1.1/"/>
    <ds:schemaRef ds:uri="http://www.w3.org/XML/1998/namespace"/>
    <ds:schemaRef ds:uri="c8f25705-1f5a-4e3f-a23b-83c722fc6bc1"/>
    <ds:schemaRef ds:uri="http://schemas.microsoft.com/office/2006/documentManagement/types"/>
    <ds:schemaRef ds:uri="http://purl.org/dc/dcmitype/"/>
    <ds:schemaRef ds:uri="http://purl.org/dc/terms/"/>
    <ds:schemaRef ds:uri="http://schemas.microsoft.com/office/infopath/2007/PartnerControls"/>
    <ds:schemaRef ds:uri="http://schemas.openxmlformats.org/package/2006/metadata/core-properties"/>
    <ds:schemaRef ds:uri="003d49ab-801f-4ddb-b485-f76d9cc847d2"/>
    <ds:schemaRef ds:uri="http://schemas.microsoft.com/office/2006/metadata/properties"/>
  </ds:schemaRefs>
</ds:datastoreItem>
</file>

<file path=customXml/itemProps3.xml><?xml version="1.0" encoding="utf-8"?>
<ds:datastoreItem xmlns:ds="http://schemas.openxmlformats.org/officeDocument/2006/customXml" ds:itemID="{95447CD6-AC41-4CE6-9C84-C95005CFDC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3d49ab-801f-4ddb-b485-f76d9cc847d2"/>
    <ds:schemaRef ds:uri="c8f25705-1f5a-4e3f-a23b-83c722fc6b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7981</Words>
  <Application>Microsoft Office PowerPoint</Application>
  <PresentationFormat>On-screen Show (4:3)</PresentationFormat>
  <Paragraphs>903</Paragraphs>
  <Slides>56</Slides>
  <Notes>56</Notes>
  <HiddenSlides>0</HiddenSlides>
  <MMClips>3</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56</vt:i4>
      </vt:variant>
    </vt:vector>
  </HeadingPairs>
  <TitlesOfParts>
    <vt:vector size="71" baseType="lpstr">
      <vt:lpstr>Gulim</vt:lpstr>
      <vt:lpstr>Aptos</vt:lpstr>
      <vt:lpstr>Arial</vt:lpstr>
      <vt:lpstr>Calibri</vt:lpstr>
      <vt:lpstr>Calibri  </vt:lpstr>
      <vt:lpstr>Calibri Light</vt:lpstr>
      <vt:lpstr>Constantia</vt:lpstr>
      <vt:lpstr>Franklin Gothic Medium</vt:lpstr>
      <vt:lpstr>Kristen ITC</vt:lpstr>
      <vt:lpstr>Lato</vt:lpstr>
      <vt:lpstr>Source Sans Pro</vt:lpstr>
      <vt:lpstr>Wingdings</vt:lpstr>
      <vt:lpstr>Wingdings 2</vt:lpstr>
      <vt:lpstr>Paper</vt:lpstr>
      <vt:lpstr>Retrospect</vt:lpstr>
      <vt:lpstr>Marijuana (Cannabis/THC):  Information for Teens</vt:lpstr>
      <vt:lpstr>What is Marijuana?</vt:lpstr>
      <vt:lpstr>Group Activity</vt:lpstr>
      <vt:lpstr>                          National Monitoring the Future Survey (2024) University of Michigan</vt:lpstr>
      <vt:lpstr>Group Activity</vt:lpstr>
      <vt:lpstr>Why Do Some Teens Use Marijuana (Cannabis/THC)?</vt:lpstr>
      <vt:lpstr>Important  lessons can be learned from the history of tobacco. </vt:lpstr>
      <vt:lpstr>Timeline for Tobacco</vt:lpstr>
      <vt:lpstr>Marijuana (Cannabis/THC)  is NOT Safe.</vt:lpstr>
      <vt:lpstr>Marijuana (Cannabis/THC)   is NOT Safe.</vt:lpstr>
      <vt:lpstr>Marijuana (Cannabis/THC)  is NOT Safe.</vt:lpstr>
      <vt:lpstr>MARIJUANA (Cannabis/THC) HAS BECOME MUCH STRONGER  OVER THE YEARS RESULTING IN:</vt:lpstr>
      <vt:lpstr>Marijuana (Cannabis/THC) IS Addictive</vt:lpstr>
      <vt:lpstr>Video:        What is Addiction? (3:17 min)</vt:lpstr>
      <vt:lpstr>What are the effects of using Marijuana (Cannabis/THC)?</vt:lpstr>
      <vt:lpstr>What Can Happen When Someone  Uses Marijuana (Cannabis/THC)?</vt:lpstr>
      <vt:lpstr>What Can Happen When Someone  Uses Marijuana (Cannabis/THC)?</vt:lpstr>
      <vt:lpstr>There is NO safe way  to use marijuana.. </vt:lpstr>
      <vt:lpstr>The Dangers of  Marijuana (Cannabis/THC) Edibles/Drinks</vt:lpstr>
      <vt:lpstr>The  Dangers of  Marijuana (Cannabis/THC)  Edibles/ Drinks</vt:lpstr>
      <vt:lpstr>    Marijuana (Cannabis/THC)     Affects Each Person Differently</vt:lpstr>
      <vt:lpstr>Marijuana (Cannabis/THC)   &amp; Your Body</vt:lpstr>
      <vt:lpstr> Group Activity  How long do you think  THC stays in the body?</vt:lpstr>
      <vt:lpstr>PowerPoint Presentation</vt:lpstr>
      <vt:lpstr>       Stopping Marijuana (Cannabis/THC)  Use Can Be Very Difficult</vt:lpstr>
      <vt:lpstr>Marijuana (Cannabis/THC)  &amp; the Brain</vt:lpstr>
      <vt:lpstr>Video:  Guide to the Teen Brain (3:09 min)</vt:lpstr>
      <vt:lpstr>Group Activity Cannabis and the Brain</vt:lpstr>
      <vt:lpstr>Marijuana (Cannabis/THC)  &amp;  the Heart</vt:lpstr>
      <vt:lpstr>Marijuana (Cannabis/THC)  &amp; the Lungs</vt:lpstr>
      <vt:lpstr>Can Marijuana (Cannabis/THC)  Use During Pregnancy  Harm the Developing Baby?</vt:lpstr>
      <vt:lpstr>Marijuana (Cannabis/THC) Use in Pregnancy Increases the Risk of:</vt:lpstr>
      <vt:lpstr>Marijuana (Cannabis/THC) &amp; Mental Health</vt:lpstr>
      <vt:lpstr>Marijuana (Cannabis/THC) &amp; Mental Health</vt:lpstr>
      <vt:lpstr>Marijuana (Cannabis/THC)  &amp; Acute Panic (Anxiety)</vt:lpstr>
      <vt:lpstr>Marijuana (Cannabis/THC)  &amp; Mental Health</vt:lpstr>
      <vt:lpstr>Marijuana (Cannabis/THC)  &amp; School</vt:lpstr>
      <vt:lpstr>Marijuana (Cannabis/THC)   &amp; College Success</vt:lpstr>
      <vt:lpstr>Financial Aid &amp; College Scholarships</vt:lpstr>
      <vt:lpstr>  Marijuana (Cannabis/THC) use can slam  the door to  your future!   </vt:lpstr>
      <vt:lpstr>Group Activity   Marijuana (Cannabis/THC) &amp; Sports</vt:lpstr>
      <vt:lpstr>Marijuana (Cannabis/THC)  &amp; Daily Life</vt:lpstr>
      <vt:lpstr>Marijuana (Cannabis/THC) &amp; Employment in Michigan </vt:lpstr>
      <vt:lpstr>What jobs could be negatively affected by Marijuana (Cannabis/THC) use? </vt:lpstr>
      <vt:lpstr>MICHIGAN: People who work in these areas risk losing their state license if it is found that marijuana use negatively affects their job.</vt:lpstr>
      <vt:lpstr>People who work in these areas  also risk their job if they use marijuana.</vt:lpstr>
      <vt:lpstr>Marijuana (Cannabis/ THC) &amp; Driving</vt:lpstr>
      <vt:lpstr>Marijuana (THC/Cannabis)     &amp; Driving</vt:lpstr>
      <vt:lpstr>Even though commercial marijuana is legal for adults (21+) in Michigan, there are serious consequences for ANYONE that DRIVES UNDER THE INFLUENCE of Marijuana (Cannabis/THC).</vt:lpstr>
      <vt:lpstr>Marijuana (Cannabis/THC) is  NOT Medicine</vt:lpstr>
      <vt:lpstr>Some Facts about Michigan’s  Medical Marihuana Act</vt:lpstr>
      <vt:lpstr>What about CBD?</vt:lpstr>
      <vt:lpstr>Marijuana (Cannabis/THC) Matters:  Let’s Sum It Up!</vt:lpstr>
      <vt:lpstr>Marijuana (Cannabis/THC) Matters:  Let’s Sum It Up!</vt:lpstr>
      <vt:lpstr>Get The Facts…</vt:lpstr>
      <vt:lpstr>Information Provided By: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Facts About Marijuana:  Information for Teens</dc:title>
  <dc:creator/>
  <cp:lastModifiedBy/>
  <cp:revision>241</cp:revision>
  <dcterms:created xsi:type="dcterms:W3CDTF">2021-01-19T17:42:13Z</dcterms:created>
  <dcterms:modified xsi:type="dcterms:W3CDTF">2025-10-07T14:06:14Z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0x010100406CC7C2C21A60428BF7088FCD3ADC83</vt:lpwstr>
  </property>
</Properties>
</file>