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4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6" r:id="rId35"/>
    <p:sldId id="287" r:id="rId36"/>
    <p:sldId id="288" r:id="rId37"/>
    <p:sldId id="285" r:id="rId38"/>
    <p:sldId id="289" r:id="rId39"/>
    <p:sldId id="290" r:id="rId40"/>
    <p:sldId id="291" r:id="rId41"/>
    <p:sldId id="292" r:id="rId42"/>
    <p:sldId id="293" r:id="rId43"/>
  </p:sldIdLst>
  <p:sldSz cx="9753600" cy="7315200"/>
  <p:notesSz cx="7315200" cy="9601200"/>
  <p:embeddedFontLst>
    <p:embeddedFont>
      <p:font typeface="Calibri (MS)" panose="020B0604020202020204" charset="0"/>
      <p:regular r:id="rId45"/>
    </p:embeddedFont>
    <p:embeddedFont>
      <p:font typeface="Calibri (MS) Bold" panose="020B0604020202020204" charset="0"/>
      <p:regular r:id="rId46"/>
    </p:embeddedFont>
    <p:embeddedFont>
      <p:font typeface="Calibri (MS) Bold Italics" panose="020B0604020202020204" charset="0"/>
      <p:regular r:id="rId47"/>
    </p:embeddedFont>
    <p:embeddedFont>
      <p:font typeface="Calibri (MS) Italics" panose="020B0604020202020204" charset="0"/>
      <p:regular r:id="rId48"/>
    </p:embeddedFont>
    <p:embeddedFont>
      <p:font typeface="Constantia" panose="02030602050306030303" pitchFamily="18" charset="0"/>
      <p:regular r:id="rId49"/>
      <p:bold r:id="rId50"/>
      <p:italic r:id="rId51"/>
      <p:boldItalic r:id="rId52"/>
    </p:embeddedFont>
    <p:embeddedFont>
      <p:font typeface="ITC Franklin Gothic LT" panose="020B0604020202020204" charset="0"/>
      <p:regular r:id="rId53"/>
    </p:embeddedFont>
    <p:embeddedFont>
      <p:font typeface="ITC Franklin Gothic LT Semi-Bold" panose="020B0604020202020204" charset="0"/>
      <p:regular r:id="rId54"/>
    </p:embeddedFont>
    <p:embeddedFont>
      <p:font typeface="Vollkorn" panose="020B0604020202020204" charset="0"/>
      <p:regular r:id="rId55"/>
    </p:embeddedFont>
    <p:embeddedFont>
      <p:font typeface="Vollkorn Bold" panose="020B0604020202020204" charset="0"/>
      <p:regular r:id="rId56"/>
    </p:embeddedFont>
    <p:embeddedFont>
      <p:font typeface="Wingdings 2" panose="05020102010507070707" pitchFamily="18" charset="2"/>
      <p:regular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t2PyaAXnd8ZSldZFFNEetQ==" hashData="hEsrZzfOoQunvt+RIK+m+8bPHbK5QKELsiFyqQmo1oNiSKPpdqqfXbGddAUjGryjRnkhgXXslIQz3J+dv6NWa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9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178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3.xml"/><Relationship Id="rId51"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2.fntdata"/><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901825" y="539750"/>
            <a:ext cx="3592513" cy="2695575"/>
          </a:xfrm>
          <a:prstGeom prst="rect">
            <a:avLst/>
          </a:prstGeom>
          <a:noFill/>
          <a:ln w="12700">
            <a:solidFill>
              <a:prstClr val="black"/>
            </a:solidFill>
          </a:ln>
        </p:spPr>
        <p:txBody>
          <a:bodyPr vert="horz" lIns="96661" tIns="48331" rIns="96661" bIns="48331" rtlCol="0" anchor="ctr"/>
          <a:lstStyle/>
          <a:p>
            <a:endParaRPr lang="cs-CZ"/>
          </a:p>
        </p:txBody>
      </p:sp>
      <p:sp>
        <p:nvSpPr>
          <p:cNvPr id="5" name="Notes Placeholder 4"/>
          <p:cNvSpPr>
            <a:spLocks noGrp="1"/>
          </p:cNvSpPr>
          <p:nvPr>
            <p:ph type="body" sz="quarter" idx="3"/>
          </p:nvPr>
        </p:nvSpPr>
        <p:spPr>
          <a:xfrm>
            <a:off x="568960" y="3600453"/>
            <a:ext cx="6136640" cy="3047049"/>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Marijuana (Cannabis/THC): Information for Middle School Students was created by the Chippewa Valley Coalition for Youth and Families, a school-community coalition in mid-Macomb County, Michigan. It provides research-based information from national sources, including the Centers for Disease Control and Prevention (CDC) and others. This lesson takes approximately 1 hour to present, depending on response to activities and discussion. </a:t>
            </a:r>
          </a:p>
          <a:p>
            <a:endParaRPr lang="en-US"/>
          </a:p>
          <a:p>
            <a:r>
              <a:rPr lang="en-US"/>
              <a:t>This lesson has been reviewed by Sara Orris, Health Consultant, Macomb ISD, and can be used to complement the Michigan Model for Health.  National Health Education Standards were considered during the creation of this lesson and can be found at: https://shapeamerica.org/standards/health/new-he-standards/</a:t>
            </a:r>
            <a:endParaRPr lang="en-US">
              <a:ea typeface="Calibri"/>
              <a:cs typeface="Calibri"/>
            </a:endParaRPr>
          </a:p>
          <a:p>
            <a:endParaRPr lang="en-US"/>
          </a:p>
          <a:p>
            <a:r>
              <a:rPr lang="en-US"/>
              <a:t>A Message to Teachers and Others Using this lesson:</a:t>
            </a:r>
          </a:p>
          <a:p>
            <a:r>
              <a:rPr lang="en-US"/>
              <a:t>Many children and adolescents today have significant misperceptions and much misinformation about marijuana.  </a:t>
            </a:r>
          </a:p>
          <a:p>
            <a:r>
              <a:rPr lang="en-US"/>
              <a:t>National drug survey data, Monitoring the Future 2025, shows a positive trend across the grade levels, including middle school, in the perception that marijuana use can be harmful.</a:t>
            </a:r>
          </a:p>
          <a:p>
            <a:endParaRPr lang="en-US"/>
          </a:p>
          <a:p>
            <a:r>
              <a:rPr lang="en-US"/>
              <a:t>The intention of this lesson, with embedded video, is to provide accurate, research-based information to educate youth about the real dangers of marijuana use.  </a:t>
            </a:r>
          </a:p>
          <a:p>
            <a:endParaRPr lang="en-US"/>
          </a:p>
          <a:p>
            <a:r>
              <a:rPr lang="en-US"/>
              <a:t>Please note that the term "marijuana" is used throughout the lesson because it is still used in the Michigan Model for Health. The terms "cannabis/THC" are also used for increased clarity.</a:t>
            </a:r>
          </a:p>
          <a:p>
            <a:r>
              <a:rPr lang="en-US"/>
              <a:t>  </a:t>
            </a:r>
            <a:endParaRPr lang="en-US">
              <a:ea typeface="Calibri"/>
              <a:cs typeface="Calibri"/>
            </a:endParaRPr>
          </a:p>
          <a:p>
            <a:r>
              <a:rPr lang="en-US"/>
              <a:t>This lesson is intended to be used as an instructional tool for students in middle school health or other classes and/or for educational presentations to youth groups in other settings, e.g., churches, recreational centers, etc.</a:t>
            </a:r>
          </a:p>
          <a:p>
            <a:endParaRPr lang="en-US"/>
          </a:p>
          <a:p>
            <a:r>
              <a:rPr lang="en-US"/>
              <a:t>When some young people are provided with information about the dangers of marijuana use, they may respond with adamant disbelief, given their lack of fact-based information. Expressions of disbelief can lead to stimulating and helpful discussions.  </a:t>
            </a:r>
          </a:p>
          <a:p>
            <a:endParaRPr lang="en-US"/>
          </a:p>
          <a:p>
            <a:r>
              <a:rPr lang="en-US"/>
              <a:t>We have also found it constructive to take the following positions, in presenting this information:</a:t>
            </a:r>
          </a:p>
          <a:p>
            <a:r>
              <a:rPr lang="en-US"/>
              <a:t>• I am not trying to convince you of anything. I am providing you with research-based information to consider.</a:t>
            </a:r>
          </a:p>
          <a:p>
            <a:r>
              <a:rPr lang="en-US"/>
              <a:t>• You might do some research yourself to see what you discover, however, there is much misinformation about </a:t>
            </a:r>
          </a:p>
          <a:p>
            <a:r>
              <a:rPr lang="en-US"/>
              <a:t>marijuana on the internet. I can give you some reliable and research-based resources to review. </a:t>
            </a:r>
          </a:p>
          <a:p>
            <a:r>
              <a:rPr lang="en-US"/>
              <a:t>• Be careful to separate opinion from research-based facts.</a:t>
            </a:r>
          </a:p>
          <a:p>
            <a:endParaRPr lang="en-US"/>
          </a:p>
          <a:p>
            <a:r>
              <a:rPr lang="en-US"/>
              <a:t>Information to assist in using this lesson:</a:t>
            </a:r>
          </a:p>
          <a:p>
            <a:r>
              <a:rPr lang="en-US"/>
              <a:t>Many of the slides have accompanying information.  </a:t>
            </a:r>
          </a:p>
          <a:p>
            <a:r>
              <a:rPr lang="en-US"/>
              <a:t>Some slides may have TEACHER COMMENTS, statements found useful during the piloting of the curriculum to enhance student learning. Some Teacher Comments are purposefully informal to be “student friendly”. </a:t>
            </a:r>
          </a:p>
          <a:p>
            <a:endParaRPr lang="en-US"/>
          </a:p>
          <a:p>
            <a:r>
              <a:rPr lang="en-US"/>
              <a:t>Some slides include TEACHER NOTES that provide supplemental information for teachers. </a:t>
            </a:r>
          </a:p>
          <a:p>
            <a:endParaRPr lang="en-US"/>
          </a:p>
          <a:p>
            <a:r>
              <a:rPr lang="en-US"/>
              <a:t>In addition, some slides provide suggested Group Activities to promote discussion. </a:t>
            </a:r>
          </a:p>
          <a:p>
            <a:endParaRPr lang="en-US"/>
          </a:p>
          <a:p>
            <a:r>
              <a:rPr lang="en-US"/>
              <a:t>This presentation was updated during August 2026.</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A Reminder – some of the following slides have</a:t>
            </a:r>
          </a:p>
          <a:p>
            <a:r>
              <a:rPr lang="en-US"/>
              <a:t>TEACHER COMMENTS, statements that may be used in class to enhance the lesson, and/or</a:t>
            </a:r>
          </a:p>
          <a:p>
            <a:r>
              <a:rPr lang="en-US"/>
              <a:t>TEACHER NOTES, supplemental information for teachers</a:t>
            </a:r>
          </a:p>
          <a:p>
            <a:endParaRPr lang="en-US"/>
          </a:p>
          <a:p>
            <a:r>
              <a:rPr lang="en-US"/>
              <a:t>Teacher Notes: </a:t>
            </a:r>
          </a:p>
          <a:p>
            <a:r>
              <a:rPr lang="en-US"/>
              <a:t>What is marijuana?</a:t>
            </a:r>
          </a:p>
          <a:p>
            <a:r>
              <a:rPr lang="en-US"/>
              <a:t>Marijuana refers to the dried leaves, flowers, stems, and seeds from the Cannabis plant. </a:t>
            </a:r>
          </a:p>
          <a:p>
            <a:r>
              <a:rPr lang="en-US"/>
              <a:t>The plant contains the mind-altering chemical THC and other similar compounds. </a:t>
            </a:r>
          </a:p>
          <a:p>
            <a:r>
              <a:rPr lang="en-US"/>
              <a:t>Extracts can also be made from the cannabis plant.</a:t>
            </a:r>
          </a:p>
          <a:p>
            <a:endParaRPr lang="en-US"/>
          </a:p>
          <a:p>
            <a:r>
              <a:rPr lang="en-US"/>
              <a:t>Marijuana is often vaped and sometimes mixed into foods, “edible marijuana”, or drinks. </a:t>
            </a:r>
          </a:p>
          <a:p>
            <a:endParaRPr lang="en-US"/>
          </a:p>
          <a:p>
            <a:r>
              <a:rPr lang="en-US"/>
              <a:t>https://www.cdc.gov/cannabis/about/index.html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Some students might argue that marijuana is safe because it is a plant and is “natural”.</a:t>
            </a:r>
          </a:p>
          <a:p>
            <a:endParaRPr lang="en-US"/>
          </a:p>
          <a:p>
            <a:r>
              <a:rPr lang="en-US"/>
              <a:t>Teacher Comments:  </a:t>
            </a:r>
          </a:p>
          <a:p>
            <a:r>
              <a:rPr lang="en-US"/>
              <a:t> Consider that poison ivy is a plant and even touching it has negative effects. </a:t>
            </a:r>
          </a:p>
          <a:p>
            <a:r>
              <a:rPr lang="en-US"/>
              <a:t> Some of you who have pets at home know that there are dozens of house plants that can harm your pet.</a:t>
            </a:r>
          </a:p>
          <a:p>
            <a:endParaRPr lang="en-US"/>
          </a:p>
          <a:p>
            <a:r>
              <a:rPr lang="en-US"/>
              <a:t>Centers for Disease Control and Prevention</a:t>
            </a:r>
          </a:p>
          <a:p>
            <a:r>
              <a:rPr lang="en-US"/>
              <a:t>http://www.cdc.gov/niosh/topics/plants/</a:t>
            </a:r>
          </a:p>
          <a:p>
            <a:r>
              <a:rPr lang="en-US"/>
              <a:t>https://www.cdc.gov/</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Even if laws have changed to allow adult marijuana use, scientific evidence shows that using the drug poses real, and potentially serious, health risks for teens.</a:t>
            </a:r>
          </a:p>
          <a:p>
            <a:endParaRPr lang="en-US"/>
          </a:p>
          <a:p>
            <a:r>
              <a:rPr lang="en-US"/>
              <a:t>Michigan Legalization of Marihuana Law</a:t>
            </a:r>
          </a:p>
          <a:p>
            <a:r>
              <a:rPr lang="en-US"/>
              <a:t>https://www.legislature.mi.gov/(S(1bdtv43vras3vz5ifnhdd52n))/mileg.aspx?page=getObject&amp;objectName=mcl-Initiated-Law-1-of-2018</a:t>
            </a:r>
          </a:p>
          <a:p>
            <a:endParaRPr lang="en-US"/>
          </a:p>
          <a:p>
            <a:r>
              <a:rPr lang="en-US"/>
              <a:t>Scholastic, NIDA, NIH, Department of HHS. Real News About Drugs and Your Body, 2023</a:t>
            </a:r>
          </a:p>
          <a:p>
            <a:r>
              <a:rPr lang="en-US"/>
              <a:t>https://nida.nih.gov/sites/default/files/NIDA_YR20_INS1_StudentMagazine.pdf</a:t>
            </a:r>
          </a:p>
          <a:p>
            <a:endParaRPr lang="en-US"/>
          </a:p>
          <a:p>
            <a:r>
              <a:rPr lang="en-US"/>
              <a:t>Teacher Note:</a:t>
            </a:r>
          </a:p>
          <a:p>
            <a:r>
              <a:rPr lang="en-US"/>
              <a:t>Michigan legalized adult use of marijuana in 2018.</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Scholastic, NIDA, NIH, Department of HHS. Real News About Drugs and Your Body, 2023</a:t>
            </a:r>
          </a:p>
          <a:p>
            <a:r>
              <a:rPr lang="en-US"/>
              <a:t>https://nida.nih.gov/sites/default/files/NIDA_YR20_INS1_StudentMagazine.pdf</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Cannabis Use Disorder (Addiction) is a strong urge to keep taking marijuana, even when it is causing harm (problems in relationships, with academics, legal issues, emotional problems, etc.).  </a:t>
            </a:r>
          </a:p>
          <a:p>
            <a:r>
              <a:rPr lang="en-US"/>
              <a:t>Further explanation of Cannabis Use Disorder (Addiction) is provided later in this lesson.</a:t>
            </a:r>
          </a:p>
          <a:p>
            <a:endParaRPr lang="en-US"/>
          </a:p>
          <a:p>
            <a:r>
              <a:rPr lang="en-US"/>
              <a:t>In some cases, marijuana has been linked to severe symptoms that may require emergency care, such as vomiting, anxiety, shaking, and even seizures and psychosis. In some parts of the country, the number of marijuana-related hospital visits and calls to poison control have been dramatically increasing in recent years.</a:t>
            </a:r>
          </a:p>
          <a:p>
            <a:endParaRPr lang="en-US"/>
          </a:p>
          <a:p>
            <a:r>
              <a:rPr lang="en-US"/>
              <a:t>Scholastic, NIDA, NIH, Department of HHS. Real News About Drugs and Your Body, 2023</a:t>
            </a:r>
          </a:p>
          <a:p>
            <a:r>
              <a:rPr lang="en-US"/>
              <a:t>https://nida.nih.gov/sites/default/files/NIDA_YR20_INS1_StudentMagazine.pdf</a:t>
            </a:r>
          </a:p>
          <a:p>
            <a:endParaRPr lang="en-US"/>
          </a:p>
          <a:p>
            <a:r>
              <a:rPr lang="en-US"/>
              <a:t>Teacher Notes:</a:t>
            </a:r>
          </a:p>
          <a:p>
            <a:r>
              <a:rPr lang="en-US"/>
              <a:t>THC, the addictive element in marijuana, has increased significantly over time.</a:t>
            </a:r>
          </a:p>
          <a:p>
            <a:r>
              <a:rPr lang="en-US"/>
              <a:t>The data shows a clear trend: over the last 50 years, the average amount of tetrahydrocannabinol (THC) </a:t>
            </a:r>
          </a:p>
          <a:p>
            <a:r>
              <a:rPr lang="en-US"/>
              <a:t>in cannabis – the plant’s main psychoactive component – has increased more than tenfold.</a:t>
            </a:r>
          </a:p>
          <a:p>
            <a:r>
              <a:rPr lang="en-US"/>
              <a:t>Cannabis Use Disorder has come to replace the term addiction when talking about the inability to stop using cannabis even after it causes problems for the user. </a:t>
            </a:r>
          </a:p>
          <a:p>
            <a:endParaRPr lang="en-US"/>
          </a:p>
          <a:p>
            <a:r>
              <a:rPr lang="en-US"/>
              <a:t>New Scientist. Is cannabis today really much more potent than 50 years ago? 11 October 2023</a:t>
            </a:r>
          </a:p>
          <a:p>
            <a:r>
              <a:rPr lang="en-US"/>
              <a:t>https://www.newscientist.com/article/2396976-is-cannabis-today-really-much-more-potent-than-50-years-ago/#:~:text=The%20data%20shows%20a%20clear,has%20increased%20more%20than%20tenfold.</a:t>
            </a:r>
          </a:p>
          <a:p>
            <a:endParaRPr lang="en-US"/>
          </a:p>
          <a:p>
            <a:r>
              <a:rPr lang="en-US"/>
              <a:t>https://www.cdc.gov/</a:t>
            </a:r>
          </a:p>
          <a:p>
            <a:endParaRPr lang="en-US"/>
          </a:p>
          <a:p>
            <a:r>
              <a:rPr lang="en-US"/>
              <a:t>https://nida.nih.gov/publications/drugfacts/cannabis-marijuana-concentrates </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  </a:t>
            </a:r>
          </a:p>
          <a:p>
            <a:r>
              <a:rPr lang="en-US"/>
              <a:t>Now we will watch a video that provides information about brain development and how marijuana use can interfere. </a:t>
            </a:r>
          </a:p>
          <a:p>
            <a:endParaRPr lang="en-US"/>
          </a:p>
          <a:p>
            <a:r>
              <a:rPr lang="en-US"/>
              <a:t>https://www.youtube.com/watch?v=HLYlDpJxxqs</a:t>
            </a:r>
            <a:endParaRPr lang="en-US">
              <a:ea typeface="Calibri"/>
              <a:cs typeface="Calibri"/>
            </a:endParaRP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Centers for Disease Control and Prevention</a:t>
            </a:r>
          </a:p>
          <a:p>
            <a:r>
              <a:rPr lang="en-US"/>
              <a:t>https://www.cdc.gov/cannabis/about/index.html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Scholastic, NIDA, NIH, Department of HHS. Real News About Drugs and Your Body, 2023</a:t>
            </a:r>
          </a:p>
          <a:p>
            <a:r>
              <a:rPr lang="en-US"/>
              <a:t>https://nida.nih.gov/sites/default/files/NIDA_YR20_INS1_StudentMagazine.pdf</a:t>
            </a:r>
          </a:p>
          <a:p>
            <a:endParaRPr lang="en-US"/>
          </a:p>
          <a:p>
            <a:r>
              <a:rPr lang="en-US"/>
              <a:t>Centers for Disease Control and Prevention</a:t>
            </a:r>
          </a:p>
          <a:p>
            <a:r>
              <a:rPr lang="en-US"/>
              <a:t>https://www.cdc.gov/cannabis/health-effects/brain-health.html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Scholastic, NIDA, NIH, Department of HHS. Real News About Drugs and Your Body, 2023</a:t>
            </a:r>
          </a:p>
          <a:p>
            <a:r>
              <a:rPr lang="en-US"/>
              <a:t>https://nida.nih.gov/sites/default/files/NIDA_YR20_INS1_StudentMagazine.pdf</a:t>
            </a:r>
          </a:p>
          <a:p>
            <a:endParaRPr lang="en-US"/>
          </a:p>
          <a:p>
            <a:r>
              <a:rPr lang="en-US"/>
              <a:t>Centers for Disease Control and Prevention</a:t>
            </a:r>
          </a:p>
          <a:p>
            <a:r>
              <a:rPr lang="en-US"/>
              <a:t>https://www.cdc.gov/cannabis/health-effects/poisoning.html</a:t>
            </a:r>
          </a:p>
          <a:p>
            <a:endParaRPr lang="en-US"/>
          </a:p>
          <a:p>
            <a:r>
              <a:rPr lang="en-US"/>
              <a:t>Teacher Notes:</a:t>
            </a:r>
          </a:p>
          <a:p>
            <a:r>
              <a:rPr lang="en-US"/>
              <a:t>The amount of THC in marijuana has been increasing steadily over the past few decades. When people begin to use marijuana, they have a greater chance of harmful reactions to high THC levels.</a:t>
            </a:r>
          </a:p>
          <a:p>
            <a:endParaRPr lang="en-US"/>
          </a:p>
          <a:p>
            <a:r>
              <a:rPr lang="en-US"/>
              <a:t>The availability of edibles increases the chance of harmful reactions. Edibles take longer to digest and produce a high. </a:t>
            </a:r>
          </a:p>
          <a:p>
            <a:r>
              <a:rPr lang="en-US"/>
              <a:t>Therefore, people may consume more to feel the effects faster, leading to dangerous results.  Higher THC levels can result in a greater risk for Cannabis Use Disorder.</a:t>
            </a:r>
          </a:p>
          <a:p>
            <a:endParaRPr lang="en-US"/>
          </a:p>
          <a:p>
            <a:r>
              <a:rPr lang="en-US"/>
              <a:t>https://www.cdc.gov/cannabis/health-effects/cannabis-use-disorder.html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Group Activity (preparing students for the next slide):</a:t>
            </a:r>
          </a:p>
          <a:p>
            <a:endParaRPr lang="en-US"/>
          </a:p>
          <a:p>
            <a:r>
              <a:rPr lang="en-US"/>
              <a:t>Ask students – “If you have 10 students, how many of them do you think have ever used marijuana?”</a:t>
            </a:r>
          </a:p>
          <a:p>
            <a:endParaRPr lang="en-US"/>
          </a:p>
          <a:p>
            <a:r>
              <a:rPr lang="en-US"/>
              <a:t>Write the estimates on the board.</a:t>
            </a:r>
          </a:p>
          <a:p>
            <a:endParaRPr lang="en-US"/>
          </a:p>
          <a:p>
            <a:r>
              <a:rPr lang="en-US"/>
              <a:t>Go to the next slide.</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Many people your age believe that most teens use marijuana, even though research shows that isn't true.  </a:t>
            </a:r>
          </a:p>
          <a:p>
            <a:r>
              <a:rPr lang="en-US"/>
              <a:t>Almost 9 out of 10 eighth grade students that took the national Monitoring the Future Survey in 2025 reported that they HAD NEVER used marijuana and almost 8 out of 10 tenth grade students that took the survey said they HAD NEVER used marijuana. </a:t>
            </a:r>
          </a:p>
          <a:p>
            <a:r>
              <a:rPr lang="en-US"/>
              <a:t>How does this compare to your guess?   </a:t>
            </a:r>
          </a:p>
          <a:p>
            <a:r>
              <a:rPr lang="en-US"/>
              <a:t>MOST MIDDLE AND HIGH SCHOOL STUDENTS DO NOT USE MARIJUANA.</a:t>
            </a:r>
          </a:p>
          <a:p>
            <a:endParaRPr lang="en-US"/>
          </a:p>
          <a:p>
            <a:r>
              <a:rPr lang="en-US"/>
              <a:t>Teacher Notes:</a:t>
            </a:r>
          </a:p>
          <a:p>
            <a:r>
              <a:rPr lang="en-US"/>
              <a:t>The Monitoring the Future Survey is funded by the National Institute on Drug Abuse (NIDA), part of the National Institutes of Health (NIH). The survey is conducted by the University of Michigan.</a:t>
            </a:r>
          </a:p>
          <a:p>
            <a:endParaRPr lang="en-US"/>
          </a:p>
          <a:p>
            <a:r>
              <a:rPr lang="en-US"/>
              <a:t>To view full survey data, visit https://monitoringthefuture.org/</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Every time a drug, including marijuana, is used there are risks. No one can control the effects marijuana will have.   </a:t>
            </a:r>
          </a:p>
          <a:p>
            <a:endParaRPr lang="en-US"/>
          </a:p>
          <a:p>
            <a:r>
              <a:rPr lang="en-US"/>
              <a:t>Effects for the same person using marijuana may be different over time.  </a:t>
            </a:r>
          </a:p>
          <a:p>
            <a:r>
              <a:rPr lang="en-US"/>
              <a:t>Some negative effects, including concentration/learning problems, and paranoia (unreasonable fear)/panic can last for days after use.</a:t>
            </a:r>
          </a:p>
          <a:p>
            <a:endParaRPr lang="en-US"/>
          </a:p>
          <a:p>
            <a:r>
              <a:rPr lang="en-US"/>
              <a:t>Scholastic, NIDA, NIH, Department of HHS. Real News About Drugs and Your Body, 2023</a:t>
            </a:r>
          </a:p>
          <a:p>
            <a:r>
              <a:rPr lang="en-US"/>
              <a:t>https://nida.nih.gov/sites/default/files/NIDA_YR20_INS1_StudentMagazine.pdf</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We will learn more about the potential long term problems of marijuana use in the information that follows. </a:t>
            </a:r>
          </a:p>
          <a:p>
            <a:endParaRPr lang="en-US"/>
          </a:p>
          <a:p>
            <a:r>
              <a:rPr lang="en-US"/>
              <a:t>Marijuana use in teenage years may hinder brain development...</a:t>
            </a:r>
          </a:p>
          <a:p>
            <a:r>
              <a:rPr lang="en-US"/>
              <a:t>https://www.upi.com/Health_News/2021/06/16/marijuana-teens-brain-development-study/4721623852022/</a:t>
            </a:r>
          </a:p>
          <a:p>
            <a:endParaRPr lang="en-US"/>
          </a:p>
          <a:p>
            <a:r>
              <a:rPr lang="en-US"/>
              <a:t>Scholastic, NIDA, NIH, Department of HHS. Real News About Drugs and Your Body, 2023</a:t>
            </a:r>
          </a:p>
          <a:p>
            <a:r>
              <a:rPr lang="en-US"/>
              <a:t>https://nida.nih.gov/sites/default/files/NIDA_YR20_INS1_StudentMagazine.pdf</a:t>
            </a:r>
          </a:p>
          <a:p>
            <a:endParaRPr lang="en-US"/>
          </a:p>
          <a:p>
            <a:r>
              <a:rPr lang="en-US"/>
              <a:t>Centers for Disease Control and Prevention</a:t>
            </a:r>
          </a:p>
          <a:p>
            <a:r>
              <a:rPr lang="en-US"/>
              <a:t>https://www.cdc.gov/cannabis/health-effects/brain-health.html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Cannabis Use Disorder is the diagnosis given by doctors to people who are addicted to marijuana.</a:t>
            </a:r>
          </a:p>
          <a:p>
            <a:endParaRPr lang="en-US"/>
          </a:p>
          <a:p>
            <a:r>
              <a:rPr lang="en-US"/>
              <a:t>American Psychiatric Association. (2022). Diagnostic and statistical manual of mental disorders (5th ed., text rev.)</a:t>
            </a:r>
          </a:p>
          <a:p>
            <a:endParaRPr lang="en-US"/>
          </a:p>
          <a:p>
            <a:r>
              <a:rPr lang="en-US"/>
              <a:t>https://www.cdc.gov/cannabis/health-effects/cannabis-use-disorder.html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When someone tried to stop using marijuana, they often experience difficult physical and emotional problems. </a:t>
            </a:r>
          </a:p>
          <a:p>
            <a:endParaRPr lang="en-US"/>
          </a:p>
          <a:p>
            <a:r>
              <a:rPr lang="en-US"/>
              <a:t>American Psychiatric Association (2022). Diagnostic and statistical manual of mental disorders (5th ed., text rev.) </a:t>
            </a:r>
          </a:p>
          <a:p>
            <a:r>
              <a:rPr lang="en-US"/>
              <a:t>https://doi.org/10.1176/appi.books.9780890425787</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Notes:</a:t>
            </a:r>
          </a:p>
          <a:p>
            <a:r>
              <a:rPr lang="en-US"/>
              <a:t>It is estimated that 10% (about 1 in 10) of adults who use marijuana will become dependent on it and develop a Cannabis Use Disorder. </a:t>
            </a:r>
          </a:p>
          <a:p>
            <a:r>
              <a:rPr lang="en-US"/>
              <a:t>The number goes up to about 1 in 6 in those who start using in their teens. </a:t>
            </a:r>
          </a:p>
          <a:p>
            <a:endParaRPr lang="en-US"/>
          </a:p>
          <a:p>
            <a:r>
              <a:rPr lang="en-US"/>
              <a:t>Learn About Marijuana Risks,  SAMHSA  2023</a:t>
            </a:r>
          </a:p>
          <a:p>
            <a:r>
              <a:rPr lang="en-US"/>
              <a:t>https://www.samhsa.gov/marijuana</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Resources that can help someone quit using marijuana will be provided at the end of the lesson. </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This brief video provides information about addiction.</a:t>
            </a:r>
          </a:p>
          <a:p>
            <a:endParaRPr lang="en-US"/>
          </a:p>
          <a:p>
            <a:r>
              <a:rPr lang="en-US"/>
              <a:t>After showing the video,</a:t>
            </a:r>
          </a:p>
          <a:p>
            <a:r>
              <a:rPr lang="en-US"/>
              <a:t>Ask:</a:t>
            </a:r>
          </a:p>
          <a:p>
            <a:r>
              <a:rPr lang="en-US"/>
              <a:t>What is the definition of addiction in the video? </a:t>
            </a:r>
          </a:p>
          <a:p>
            <a:r>
              <a:rPr lang="en-US"/>
              <a:t>Answer: Feeling a strong urge to keep taking a drug even when it is causing harm. </a:t>
            </a:r>
          </a:p>
          <a:p>
            <a:endParaRPr lang="en-US"/>
          </a:p>
          <a:p>
            <a:r>
              <a:rPr lang="en-US"/>
              <a:t>Ask:</a:t>
            </a:r>
          </a:p>
          <a:p>
            <a:r>
              <a:rPr lang="en-US"/>
              <a:t>When someone becomes addicted to marijuana or other drugs, what problems can they have? </a:t>
            </a:r>
          </a:p>
          <a:p>
            <a:r>
              <a:rPr lang="en-US"/>
              <a:t>Answers can include poor grades, problems with friends and family, legal problems, difficulty playing sports, etc.</a:t>
            </a:r>
          </a:p>
          <a:p>
            <a:endParaRPr lang="en-US"/>
          </a:p>
          <a:p>
            <a:r>
              <a:rPr lang="en-US"/>
              <a:t>https://www.youtube.com/watch?v=h-PB9CcyE4w&amp;list=PL7bRQfXX52x1hXxb6uV6F7jc-wdQS-dZS&amp;index=6&amp;t=3s</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Group Activity: </a:t>
            </a:r>
          </a:p>
          <a:p>
            <a:endParaRPr lang="en-US"/>
          </a:p>
          <a:p>
            <a:r>
              <a:rPr lang="en-US"/>
              <a:t>Ask:</a:t>
            </a:r>
          </a:p>
          <a:p>
            <a:r>
              <a:rPr lang="en-US"/>
              <a:t>Why Do Some Teens Try Marijuana?</a:t>
            </a:r>
          </a:p>
          <a:p>
            <a:endParaRPr lang="en-US"/>
          </a:p>
          <a:p>
            <a:r>
              <a:rPr lang="en-US"/>
              <a:t>Ask students the question more specifically: Why do you think some teens try marijuana after they have been given information about how risky marijuana use is?</a:t>
            </a:r>
          </a:p>
          <a:p>
            <a:r>
              <a:rPr lang="en-US"/>
              <a:t> </a:t>
            </a:r>
          </a:p>
          <a:p>
            <a:r>
              <a:rPr lang="en-US"/>
              <a:t>Brainstorm and write their answers on the board.  </a:t>
            </a:r>
          </a:p>
          <a:p>
            <a:endParaRPr lang="en-US"/>
          </a:p>
          <a:p>
            <a:r>
              <a:rPr lang="en-US"/>
              <a:t>Discuss their answers.  </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Compare this slide to the list the students created.</a:t>
            </a:r>
          </a:p>
          <a:p>
            <a:endParaRPr lang="en-US"/>
          </a:p>
          <a:p>
            <a:r>
              <a:rPr lang="en-US"/>
              <a:t>Discuss any reasons teens might try marijuana that haven’t already been mentioned. </a:t>
            </a:r>
          </a:p>
          <a:p>
            <a:endParaRPr lang="en-US"/>
          </a:p>
          <a:p>
            <a:r>
              <a:rPr lang="en-US"/>
              <a:t>Why Teens Drink and Experiment with Drugs, April 2024   https://drugfree.org</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Marijuana use can, over time, damage parts of the body.</a:t>
            </a:r>
          </a:p>
          <a:p>
            <a:endParaRPr lang="en-US"/>
          </a:p>
          <a:p>
            <a:r>
              <a:rPr lang="en-US"/>
              <a:t>Centers for Disease Control and Prevention</a:t>
            </a:r>
          </a:p>
          <a:p>
            <a:r>
              <a:rPr lang="en-US"/>
              <a:t>https://www.cdc.gov/cannabis/health-effects/index.html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Notes:</a:t>
            </a:r>
          </a:p>
          <a:p>
            <a:r>
              <a:rPr lang="en-US"/>
              <a:t>Heart attack risk may be related to increased heart rate, as well as the effects of </a:t>
            </a:r>
          </a:p>
          <a:p>
            <a:r>
              <a:rPr lang="en-US"/>
              <a:t>marijuana on heart rhythms, causing quick and irregular heart beats. This can be a frightening experience for the person using marijuana.</a:t>
            </a:r>
          </a:p>
          <a:p>
            <a:endParaRPr lang="en-US"/>
          </a:p>
          <a:p>
            <a:r>
              <a:rPr lang="en-US"/>
              <a:t>Centers for Disease Control and Prevention</a:t>
            </a:r>
          </a:p>
          <a:p>
            <a:r>
              <a:rPr lang="en-US"/>
              <a:t>https://www.cdc.gov/cannabis/health-effects/heart-health.html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https://news.umich.edu/vaping-marijuana-associated-with-more-symptoms-of-lung-damage-than-vaping-or-smoking-nicotine/</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Group Activity (preparing students for the next slide):</a:t>
            </a:r>
          </a:p>
          <a:p>
            <a:endParaRPr lang="en-US"/>
          </a:p>
          <a:p>
            <a:r>
              <a:rPr lang="en-US"/>
              <a:t>Ask:</a:t>
            </a:r>
          </a:p>
          <a:p>
            <a:r>
              <a:rPr lang="en-US"/>
              <a:t>When does your brain stop developing?</a:t>
            </a:r>
          </a:p>
          <a:p>
            <a:endParaRPr lang="en-US"/>
          </a:p>
          <a:p>
            <a:r>
              <a:rPr lang="en-US"/>
              <a:t>Write the estimates on the board.</a:t>
            </a:r>
          </a:p>
          <a:p>
            <a:endParaRPr lang="en-US"/>
          </a:p>
          <a:p>
            <a:r>
              <a:rPr lang="en-US"/>
              <a:t>Go to the next slide.</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https://www.cdc.gov/cannabis/health-effects/brain-health.html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Notes:</a:t>
            </a:r>
          </a:p>
          <a:p>
            <a:r>
              <a:rPr lang="en-US"/>
              <a:t>This video explores the intriguing similarities between the processes of brain development and computer programming. </a:t>
            </a:r>
          </a:p>
          <a:p>
            <a:r>
              <a:rPr lang="en-US"/>
              <a:t>The analogy may help students understand why toxic environmental factors like drugs, bullying, or lack of sleep can have such a long-lasting impact on a teenager’s life.  It can be used to empower your students with information they need make better decisions.</a:t>
            </a:r>
          </a:p>
          <a:p>
            <a:endParaRPr lang="en-US"/>
          </a:p>
          <a:p>
            <a:r>
              <a:rPr lang="en-US"/>
              <a:t>https://www.youtube.com/watch?v=EpfnDijz2d8 </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Optional Classroom Activity:  </a:t>
            </a:r>
          </a:p>
          <a:p>
            <a:endParaRPr lang="en-US"/>
          </a:p>
          <a:p>
            <a:r>
              <a:rPr lang="en-US"/>
              <a:t>Click on the photo or the link in the slide to access the activity about the effects of marijuana on the brain.  </a:t>
            </a:r>
          </a:p>
          <a:p>
            <a:endParaRPr lang="en-US"/>
          </a:p>
          <a:p>
            <a:r>
              <a:rPr lang="en-US"/>
              <a:t>When each of the red dots turns blue, you know you have completed each section of the brain.</a:t>
            </a:r>
          </a:p>
          <a:p>
            <a:endParaRPr lang="en-US"/>
          </a:p>
          <a:p>
            <a:r>
              <a:rPr lang="en-US"/>
              <a:t>Activity link: https://nida.nih.gov/themes/custom/solstice/interactive/cannabis/</a:t>
            </a:r>
          </a:p>
          <a:p>
            <a:endParaRPr lang="en-US"/>
          </a:p>
          <a:p>
            <a:r>
              <a:rPr lang="en-US"/>
              <a:t>To simplify the presentation, the parts of the brain are summarized below.</a:t>
            </a:r>
          </a:p>
          <a:p>
            <a:r>
              <a:rPr lang="en-US"/>
              <a:t>Cerebrum- the area that controls the ability to think, plan, solve problems, and make decisions</a:t>
            </a:r>
          </a:p>
          <a:p>
            <a:r>
              <a:rPr lang="en-US"/>
              <a:t>Basal Ganglia – area involved in movement, thinking, and emotion.</a:t>
            </a:r>
          </a:p>
          <a:p>
            <a:r>
              <a:rPr lang="en-US"/>
              <a:t>Limbic System - area involved in memory and emotion processing. </a:t>
            </a:r>
          </a:p>
          <a:p>
            <a:r>
              <a:rPr lang="en-US"/>
              <a:t>Brain Stem – area involved in vital life functions.</a:t>
            </a:r>
          </a:p>
          <a:p>
            <a:r>
              <a:rPr lang="en-US"/>
              <a:t>Cerebellum – area involved in motor skills, such as balance and coordination, and plays an important role in the perception of time.</a:t>
            </a:r>
          </a:p>
          <a:p>
            <a:endParaRPr lang="en-US"/>
          </a:p>
          <a:p>
            <a:r>
              <a:rPr lang="en-US"/>
              <a:t>When the screen says GREAT JOB, return to this slide.</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Notes:</a:t>
            </a:r>
          </a:p>
          <a:p>
            <a:r>
              <a:rPr lang="en-US"/>
              <a:t>Someone who uses marijuana daily is likely to be functioning at a reduced intellectual level and experience problems learning.</a:t>
            </a:r>
          </a:p>
          <a:p>
            <a:endParaRPr lang="en-US"/>
          </a:p>
          <a:p>
            <a:r>
              <a:rPr lang="en-US"/>
              <a:t>Evidence on the acute and residual neurocognitive effects of cannabis use in adolescents and adults: a systematic meta-review of meta-analyses</a:t>
            </a:r>
          </a:p>
          <a:p>
            <a:r>
              <a:rPr lang="en-US"/>
              <a:t>Laura Dellazizzo, Stéphane Potvin, Sabrina Giguère, Alexandre Dumais </a:t>
            </a:r>
          </a:p>
          <a:p>
            <a:r>
              <a:rPr lang="en-US"/>
              <a:t>Addiction,  Volume 117, Issue 7, July 2022 pp.1857-1870</a:t>
            </a:r>
          </a:p>
          <a:p>
            <a:endParaRPr lang="en-US"/>
          </a:p>
          <a:p>
            <a:r>
              <a:rPr lang="en-US"/>
              <a:t>https://onlinelibrary.wiley.com/doi/abs/10.1111/add.15764</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Group Activity:​</a:t>
            </a:r>
          </a:p>
          <a:p>
            <a:endParaRPr lang="en-US"/>
          </a:p>
          <a:p>
            <a:r>
              <a:rPr lang="en-US"/>
              <a:t>Ask: ​</a:t>
            </a:r>
          </a:p>
          <a:p>
            <a:r>
              <a:rPr lang="en-US"/>
              <a:t>How many of you are part of a sports team?​</a:t>
            </a:r>
          </a:p>
          <a:p>
            <a:r>
              <a:rPr lang="en-US"/>
              <a:t>How many hours a week do you practice during your season?​</a:t>
            </a:r>
          </a:p>
          <a:p>
            <a:r>
              <a:rPr lang="en-US"/>
              <a:t>How important is it for you to be a good athlete?​</a:t>
            </a:r>
          </a:p>
          <a:p>
            <a:r>
              <a:rPr lang="en-US"/>
              <a:t>​</a:t>
            </a:r>
          </a:p>
          <a:p>
            <a:r>
              <a:rPr lang="en-US"/>
              <a:t>Teacher Comments:</a:t>
            </a:r>
          </a:p>
          <a:p>
            <a:r>
              <a:rPr lang="en-US"/>
              <a:t>Let’s review the effects of marijuana use on athletic performance.​</a:t>
            </a:r>
          </a:p>
          <a:p>
            <a:r>
              <a:rPr lang="en-US"/>
              <a:t>​</a:t>
            </a:r>
          </a:p>
          <a:p>
            <a:r>
              <a:rPr lang="en-US"/>
              <a:t>Marijuana use can:​</a:t>
            </a:r>
          </a:p>
          <a:p>
            <a:r>
              <a:rPr lang="en-US"/>
              <a:t>Decrease eye-hand coordination​</a:t>
            </a:r>
          </a:p>
          <a:p>
            <a:r>
              <a:rPr lang="en-US"/>
              <a:t>Slow reaction time​</a:t>
            </a:r>
          </a:p>
          <a:p>
            <a:r>
              <a:rPr lang="en-US"/>
              <a:t>Reduce motor coordination​</a:t>
            </a:r>
          </a:p>
          <a:p>
            <a:r>
              <a:rPr lang="en-US"/>
              <a:t>Slow reflexes​</a:t>
            </a:r>
          </a:p>
          <a:p>
            <a:r>
              <a:rPr lang="en-US"/>
              <a:t>Impair tracking ability and perceptual accuracy​</a:t>
            </a:r>
          </a:p>
          <a:p>
            <a:r>
              <a:rPr lang="en-US"/>
              <a:t>Impair concentration, and time appears to move more slowly​</a:t>
            </a:r>
          </a:p>
          <a:p>
            <a:r>
              <a:rPr lang="en-US"/>
              <a:t>Cause short and long-term memory loss, "I can't remember the plays, coach"​</a:t>
            </a:r>
          </a:p>
          <a:p>
            <a:r>
              <a:rPr lang="en-US"/>
              <a:t>Create difficulty with thinking and problem solving, ​</a:t>
            </a:r>
          </a:p>
          <a:p>
            <a:r>
              <a:rPr lang="en-US"/>
              <a:t>Decrease motivation to perform and/or give maximum effort​</a:t>
            </a:r>
          </a:p>
          <a:p>
            <a:r>
              <a:rPr lang="en-US"/>
              <a:t>​</a:t>
            </a:r>
          </a:p>
          <a:p>
            <a:r>
              <a:rPr lang="en-US"/>
              <a:t>Staying away from marijuana helps your team succeed.​</a:t>
            </a:r>
          </a:p>
          <a:p>
            <a:r>
              <a:rPr lang="en-US"/>
              <a:t>​</a:t>
            </a:r>
          </a:p>
          <a:p>
            <a:r>
              <a:rPr lang="en-US"/>
              <a:t>https://www.samhsa.gov/substance-use/learn/marijuana/risks</a:t>
            </a:r>
          </a:p>
          <a:p>
            <a:endParaRPr lang="en-US"/>
          </a:p>
          <a:p>
            <a:r>
              <a:rPr lang="en-US"/>
              <a:t>SAMHSA: Know the Risks of Marijuana 2024</a:t>
            </a:r>
          </a:p>
          <a:p>
            <a:r>
              <a:rPr lang="en-US"/>
              <a:t>https://www.samhsa.gov/marijuana</a:t>
            </a:r>
          </a:p>
          <a:p>
            <a:endParaRPr lang="en-US"/>
          </a:p>
          <a:p>
            <a:r>
              <a:rPr lang="en-US"/>
              <a:t>Talking with your teen about marijuana: Keeping Your Kids Safe</a:t>
            </a:r>
          </a:p>
          <a:p>
            <a:r>
              <a:rPr lang="en-US"/>
              <a:t>https://library.samhsa.gov/sites/default/files/PEP20-03-01-004-508C.pdf</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Psychosis means that someone cannot tell the difference between what is real and what is not. It is a very serious mental health problem that can be brought on by marijuana use in some situations.</a:t>
            </a:r>
          </a:p>
          <a:p>
            <a:endParaRPr lang="en-US"/>
          </a:p>
          <a:p>
            <a:r>
              <a:rPr lang="en-US"/>
              <a:t>Those that use marijuana in their teens are more likely to develop psychosis. </a:t>
            </a:r>
          </a:p>
          <a:p>
            <a:r>
              <a:rPr lang="en-US"/>
              <a:t>Use of high potency marijuana/THC products can produce strong fears and loss of touch with reality (delusions/hallucinations/panic). </a:t>
            </a:r>
          </a:p>
          <a:p>
            <a:r>
              <a:rPr lang="en-US"/>
              <a:t>This can be frightening and dangerous.</a:t>
            </a:r>
          </a:p>
          <a:p>
            <a:endParaRPr lang="en-US"/>
          </a:p>
          <a:p>
            <a:r>
              <a:rPr lang="en-US"/>
              <a:t>Teacher Notes:</a:t>
            </a:r>
          </a:p>
          <a:p>
            <a:r>
              <a:rPr lang="en-US"/>
              <a:t>Cannabis use can cause disorientation and sometimes unpleasant thoughts or feelings of anxiety and paranoia. People who use cannabis are more likely to develop psychosis (not knowing what is real, hallucinations, and paranoia) and long-lasting mental disorders, including schizophrenia (a type of mental illness where people might hear or see things that are not really there). </a:t>
            </a:r>
          </a:p>
          <a:p>
            <a:endParaRPr lang="en-US"/>
          </a:p>
          <a:p>
            <a:r>
              <a:rPr lang="en-US"/>
              <a:t>Cannabis use is also associated with depression, social anxiety, and thoughts of suicide, suicide attempts, and suicide.</a:t>
            </a:r>
          </a:p>
          <a:p>
            <a:endParaRPr lang="en-US"/>
          </a:p>
          <a:p>
            <a:r>
              <a:rPr lang="en-US"/>
              <a:t>Centers for Disease Control and Prevention</a:t>
            </a:r>
          </a:p>
          <a:p>
            <a:r>
              <a:rPr lang="en-US"/>
              <a:t>https://www.cdc.gov/cannabis/health-effects/mental-health.html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https://www.cdc.gov/cannabis/health-effects/driving.html  Feb 2024</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Centers for Disease Control and Prevention</a:t>
            </a:r>
          </a:p>
          <a:p>
            <a:r>
              <a:rPr lang="en-US"/>
              <a:t>https://www.cdc.gov/cannabis/health-effects/cannabis-and-teens.html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After alcohol, marijuana is the substance most often associated with dangerous driving. </a:t>
            </a:r>
          </a:p>
          <a:p>
            <a:endParaRPr lang="en-US"/>
          </a:p>
          <a:p>
            <a:r>
              <a:rPr lang="en-US"/>
              <a:t>Centers for Disease Control</a:t>
            </a:r>
          </a:p>
          <a:p>
            <a:r>
              <a:rPr lang="en-US"/>
              <a:t>https://www.cdc.gov/cannabis/health-effects/driving.html</a:t>
            </a:r>
          </a:p>
          <a:p>
            <a:endParaRPr lang="en-US"/>
          </a:p>
          <a:p>
            <a:r>
              <a:rPr lang="en-US"/>
              <a:t>Impact of Recreational Cannabis Legalization in Michigan: A Baseline Report. University of Michigan. Ann Arbor, MI. May 2020.</a:t>
            </a:r>
          </a:p>
          <a:p>
            <a:r>
              <a:rPr lang="en-US"/>
              <a:t>https://thenmi.org/reports/2020_IPC_Cannabis_Report_Michigan.pdf</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Notes:</a:t>
            </a:r>
          </a:p>
          <a:p>
            <a:r>
              <a:rPr lang="en-US"/>
              <a:t>This slide presents a summary of key issues related to teen marijuana use.  </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Notes:</a:t>
            </a:r>
          </a:p>
          <a:p>
            <a:r>
              <a:rPr lang="en-US"/>
              <a:t>This slide presents a summary of key issues related to teen marijuana use.  </a:t>
            </a:r>
          </a:p>
          <a:p>
            <a:endParaRPr lang="en-US"/>
          </a:p>
          <a:p>
            <a:r>
              <a:rPr lang="en-US"/>
              <a:t>If you would like to provide your students with an informational sheet on managing difficult emotions,  it can be accessed on the Kids Health website:  </a:t>
            </a:r>
          </a:p>
          <a:p>
            <a:endParaRPr lang="en-US"/>
          </a:p>
          <a:p>
            <a:r>
              <a:rPr lang="en-US"/>
              <a:t>https://kidshealth.org/en/teens/stressful-feelings.prt-en.html</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Teacher Comments:​</a:t>
            </a:r>
          </a:p>
          <a:p>
            <a:r>
              <a:rPr lang="en-US"/>
              <a:t>There is much misinformation about marijuana. To learn the facts, you can visit any of these websites. ​</a:t>
            </a:r>
          </a:p>
          <a:p>
            <a:r>
              <a:rPr lang="en-US"/>
              <a:t>Check out the games, blogs, and interactive quizzes for your age.​</a:t>
            </a:r>
          </a:p>
          <a:p>
            <a:r>
              <a:rPr lang="en-US"/>
              <a:t>​</a:t>
            </a:r>
          </a:p>
          <a:p>
            <a:r>
              <a:rPr lang="en-US"/>
              <a:t>Optional Assignment:​</a:t>
            </a:r>
          </a:p>
          <a:p>
            <a:r>
              <a:rPr lang="en-US"/>
              <a:t>Give your students 10 minutes to explore one of these resources and report back what they find. </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26560" cy="360045"/>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5525347" y="1"/>
            <a:ext cx="4226560" cy="360045"/>
          </a:xfrm>
          <a:prstGeom prst="rect">
            <a:avLst/>
          </a:prstGeom>
        </p:spPr>
        <p:txBody>
          <a:bodyPr vert="horz" lIns="96661" tIns="48331" rIns="96661" bIns="48331" rtlCol="0"/>
          <a:lstStyle>
            <a:lvl1pPr algn="r">
              <a:defRPr sz="1300"/>
            </a:lvl1pPr>
          </a:lstStyle>
          <a:p>
            <a:r>
              <a:rPr lang="cs-CZ"/>
              <a:t>1.7.2013</a:t>
            </a:r>
          </a:p>
        </p:txBody>
      </p:sp>
      <p:sp>
        <p:nvSpPr>
          <p:cNvPr id="4" name="Slide Image Placeholder 3"/>
          <p:cNvSpPr>
            <a:spLocks noGrp="1" noRot="1" noChangeAspect="1"/>
          </p:cNvSpPr>
          <p:nvPr>
            <p:ph type="sldImg" idx="2"/>
          </p:nvPr>
        </p:nvSpPr>
        <p:spPr>
          <a:xfrm>
            <a:off x="3079750" y="538163"/>
            <a:ext cx="3594100" cy="2695575"/>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975360" y="3413762"/>
            <a:ext cx="7802880" cy="3235406"/>
          </a:xfrm>
          <a:prstGeom prst="rect">
            <a:avLst/>
          </a:prstGeom>
        </p:spPr>
        <p:txBody>
          <a:bodyPr vert="horz" lIns="96661" tIns="48331" rIns="96661" bIns="48331" rtlCol="0"/>
          <a:lstStyle/>
          <a:p>
            <a:r>
              <a:rPr lang="en-US"/>
              <a:t>The Chippewa Valley Coalition for Youth and Families is a school-community coalition in </a:t>
            </a:r>
          </a:p>
          <a:p>
            <a:r>
              <a:rPr lang="en-US"/>
              <a:t>mid-Macomb County, Michigan. </a:t>
            </a:r>
          </a:p>
          <a:p>
            <a:endParaRPr lang="en-US"/>
          </a:p>
          <a:p>
            <a:r>
              <a:rPr lang="en-US"/>
              <a:t>We provide research-based prevention lessons on marijuana use for middle school students and vaping. These are also available free of charge on our website cvcoalition.org.</a:t>
            </a:r>
          </a:p>
        </p:txBody>
      </p:sp>
      <p:sp>
        <p:nvSpPr>
          <p:cNvPr id="6" name="Footer Placeholder 5"/>
          <p:cNvSpPr>
            <a:spLocks noGrp="1"/>
          </p:cNvSpPr>
          <p:nvPr>
            <p:ph type="ftr" sz="quarter" idx="4"/>
          </p:nvPr>
        </p:nvSpPr>
        <p:spPr>
          <a:xfrm>
            <a:off x="0" y="6827522"/>
            <a:ext cx="4226560" cy="358379"/>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5525347" y="6827522"/>
            <a:ext cx="4226560" cy="358379"/>
          </a:xfrm>
          <a:prstGeom prst="rect">
            <a:avLst/>
          </a:prstGeom>
        </p:spPr>
        <p:txBody>
          <a:bodyPr vert="horz" lIns="96661" tIns="48331" rIns="96661" bIns="48331" rtlCol="0" anchor="b"/>
          <a:lstStyle>
            <a:lvl1pPr algn="r">
              <a:defRPr sz="13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cxnSp>
        <p:nvCxnSpPr>
          <p:cNvPr id="4" name="Straight Connector 3"/>
          <p:cNvCxnSpPr/>
          <p:nvPr/>
        </p:nvCxnSpPr>
        <p:spPr>
          <a:xfrm>
            <a:off x="1561253" y="3786293"/>
            <a:ext cx="3169920" cy="1694"/>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5022427" y="3786293"/>
            <a:ext cx="3169920" cy="1694"/>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842933" y="3760894"/>
            <a:ext cx="49107" cy="49106"/>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Subtitle 8"/>
          <p:cNvSpPr>
            <a:spLocks noGrp="1"/>
          </p:cNvSpPr>
          <p:nvPr>
            <p:ph type="subTitle" idx="1"/>
          </p:nvPr>
        </p:nvSpPr>
        <p:spPr>
          <a:xfrm>
            <a:off x="487680" y="3946458"/>
            <a:ext cx="8859520" cy="1219200"/>
          </a:xfrm>
        </p:spPr>
        <p:txBody>
          <a:bodyPr>
            <a:noAutofit/>
          </a:bodyPr>
          <a:lstStyle>
            <a:lvl1pPr marL="0" indent="0" algn="ctr">
              <a:buNone/>
              <a:defRPr sz="2347" spc="107" baseline="0">
                <a:solidFill>
                  <a:schemeClr val="tx2"/>
                </a:solidFill>
              </a:defRPr>
            </a:lvl1pPr>
            <a:lvl2pPr marL="487695" indent="0" algn="ctr">
              <a:buNone/>
            </a:lvl2pPr>
            <a:lvl3pPr marL="975390" indent="0" algn="ctr">
              <a:buNone/>
            </a:lvl3pPr>
            <a:lvl4pPr marL="1463086" indent="0" algn="ctr">
              <a:buNone/>
            </a:lvl4pPr>
            <a:lvl5pPr marL="1950781" indent="0" algn="ctr">
              <a:buNone/>
            </a:lvl5pPr>
            <a:lvl6pPr marL="2438476" indent="0" algn="ctr">
              <a:buNone/>
            </a:lvl6pPr>
            <a:lvl7pPr marL="2926171" indent="0" algn="ctr">
              <a:buNone/>
            </a:lvl7pPr>
            <a:lvl8pPr marL="3413867" indent="0" algn="ctr">
              <a:buNone/>
            </a:lvl8pPr>
            <a:lvl9pPr marL="3901562" indent="0" algn="ctr">
              <a:buNone/>
            </a:lvl9pPr>
          </a:lstStyle>
          <a:p>
            <a:r>
              <a:rPr lang="en-US"/>
              <a:t>Click to edit Master subtitle style</a:t>
            </a:r>
          </a:p>
        </p:txBody>
      </p:sp>
      <p:sp>
        <p:nvSpPr>
          <p:cNvPr id="28" name="Title 27"/>
          <p:cNvSpPr>
            <a:spLocks noGrp="1"/>
          </p:cNvSpPr>
          <p:nvPr>
            <p:ph type="ctrTitle"/>
          </p:nvPr>
        </p:nvSpPr>
        <p:spPr>
          <a:xfrm>
            <a:off x="487680" y="1529314"/>
            <a:ext cx="8859520" cy="2113280"/>
          </a:xfrm>
          <a:ln w="6350" cap="rnd">
            <a:noFill/>
          </a:ln>
        </p:spPr>
        <p:txBody>
          <a:bodyPr>
            <a:noAutofit/>
          </a:bodyPr>
          <a:lstStyle>
            <a:lvl1pPr algn="ctr">
              <a:defRPr lang="en-US" sz="512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a:t>Click to edit Master title style</a:t>
            </a:r>
          </a:p>
        </p:txBody>
      </p:sp>
      <p:sp>
        <p:nvSpPr>
          <p:cNvPr id="7" name="Date Placeholder 14"/>
          <p:cNvSpPr>
            <a:spLocks noGrp="1"/>
          </p:cNvSpPr>
          <p:nvPr>
            <p:ph type="dt" sz="half" idx="10"/>
          </p:nvPr>
        </p:nvSpPr>
        <p:spPr/>
        <p:txBody>
          <a:bodyPr/>
          <a:lstStyle>
            <a:lvl1pPr>
              <a:defRPr/>
            </a:lvl1pPr>
          </a:lstStyle>
          <a:p>
            <a:pPr>
              <a:defRPr/>
            </a:pPr>
            <a:fld id="{7AF2BE76-77F0-4728-ACD5-D539471FB105}" type="datetime1">
              <a:rPr lang="en-US"/>
              <a:pPr>
                <a:defRPr/>
              </a:pPr>
              <a:t>9/15/2026</a:t>
            </a:fld>
            <a:endParaRPr lang="en-US"/>
          </a:p>
        </p:txBody>
      </p:sp>
      <p:sp>
        <p:nvSpPr>
          <p:cNvPr id="8" name="Slide Number Placeholder 15"/>
          <p:cNvSpPr>
            <a:spLocks noGrp="1"/>
          </p:cNvSpPr>
          <p:nvPr>
            <p:ph type="sldNum" sz="quarter" idx="11"/>
          </p:nvPr>
        </p:nvSpPr>
        <p:spPr/>
        <p:txBody>
          <a:bodyPr/>
          <a:lstStyle>
            <a:lvl1pPr>
              <a:defRPr/>
            </a:lvl1pPr>
          </a:lstStyle>
          <a:p>
            <a:pPr>
              <a:defRPr/>
            </a:pPr>
            <a:fld id="{4990DF50-376A-4709-A585-01ECB0253E96}" type="slidenum">
              <a:rPr lang="en-US"/>
              <a:pPr>
                <a:defRPr/>
              </a:pPr>
              <a:t>‹#›</a:t>
            </a:fld>
            <a:endParaRPr lang="en-US"/>
          </a:p>
        </p:txBody>
      </p:sp>
      <p:sp>
        <p:nvSpPr>
          <p:cNvPr id="10" name="Footer Placeholder 16"/>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421709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87680" y="1625600"/>
            <a:ext cx="877824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6"/>
          <p:cNvSpPr>
            <a:spLocks noGrp="1"/>
          </p:cNvSpPr>
          <p:nvPr>
            <p:ph type="title"/>
          </p:nvPr>
        </p:nvSpPr>
        <p:spPr/>
        <p:txBody>
          <a:bodyPr rtlCol="0"/>
          <a:lstStyle/>
          <a:p>
            <a:r>
              <a:rPr lang="en-US"/>
              <a:t>Click to edit Master title style</a:t>
            </a:r>
          </a:p>
        </p:txBody>
      </p:sp>
      <p:sp>
        <p:nvSpPr>
          <p:cNvPr id="4" name="Date Placeholder 23"/>
          <p:cNvSpPr>
            <a:spLocks noGrp="1"/>
          </p:cNvSpPr>
          <p:nvPr>
            <p:ph type="dt" sz="half" idx="10"/>
          </p:nvPr>
        </p:nvSpPr>
        <p:spPr/>
        <p:txBody>
          <a:bodyPr/>
          <a:lstStyle>
            <a:lvl1pPr>
              <a:defRPr/>
            </a:lvl1pPr>
          </a:lstStyle>
          <a:p>
            <a:pPr>
              <a:defRPr/>
            </a:pPr>
            <a:fld id="{E3F39A08-7E5D-42EC-B571-1F2694FA6F3F}" type="datetime1">
              <a:rPr lang="en-US"/>
              <a:pPr>
                <a:defRPr/>
              </a:pPr>
              <a:t>9/15/2026</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D695F9AC-A76B-45A9-B45E-A88FFC52598F}" type="slidenum">
              <a:rPr lang="en-US"/>
              <a:pPr>
                <a:defRPr/>
              </a:pPr>
              <a:t>‹#›</a:t>
            </a:fld>
            <a:endParaRPr lang="en-US"/>
          </a:p>
        </p:txBody>
      </p:sp>
    </p:spTree>
    <p:extLst>
      <p:ext uri="{BB962C8B-B14F-4D97-AF65-F5344CB8AC3E}">
        <p14:creationId xmlns:p14="http://schemas.microsoft.com/office/powerpoint/2010/main" val="889947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cxnSp>
        <p:nvCxnSpPr>
          <p:cNvPr id="4" name="Straight Connector 3"/>
          <p:cNvCxnSpPr/>
          <p:nvPr/>
        </p:nvCxnSpPr>
        <p:spPr>
          <a:xfrm>
            <a:off x="731520" y="5244254"/>
            <a:ext cx="8453120" cy="5079"/>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31520" y="3738880"/>
            <a:ext cx="8453120" cy="1463040"/>
          </a:xfrm>
        </p:spPr>
        <p:txBody>
          <a:bodyPr>
            <a:noAutofit/>
          </a:bodyPr>
          <a:lstStyle>
            <a:lvl1pPr algn="l" rtl="0">
              <a:spcBef>
                <a:spcPct val="0"/>
              </a:spcBef>
              <a:buNone/>
              <a:defRPr lang="en-US" sz="512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a:t>Click to edit Master title style</a:t>
            </a:r>
          </a:p>
        </p:txBody>
      </p:sp>
      <p:sp>
        <p:nvSpPr>
          <p:cNvPr id="3" name="Text Placeholder 2"/>
          <p:cNvSpPr>
            <a:spLocks noGrp="1"/>
          </p:cNvSpPr>
          <p:nvPr>
            <p:ph type="body" idx="1"/>
          </p:nvPr>
        </p:nvSpPr>
        <p:spPr>
          <a:xfrm>
            <a:off x="731520" y="5289455"/>
            <a:ext cx="8453120" cy="1050385"/>
          </a:xfrm>
        </p:spPr>
        <p:txBody>
          <a:bodyPr/>
          <a:lstStyle>
            <a:lvl1pPr marL="0" indent="0">
              <a:buNone/>
              <a:defRPr sz="2133" spc="107" baseline="0">
                <a:solidFill>
                  <a:schemeClr val="tx2"/>
                </a:solidFill>
              </a:defRPr>
            </a:lvl1pPr>
            <a:lvl2pPr>
              <a:buNone/>
              <a:defRPr sz="1920">
                <a:solidFill>
                  <a:schemeClr val="tx1">
                    <a:tint val="75000"/>
                  </a:schemeClr>
                </a:solidFill>
              </a:defRPr>
            </a:lvl2pPr>
            <a:lvl3pPr>
              <a:buNone/>
              <a:defRPr sz="1707">
                <a:solidFill>
                  <a:schemeClr val="tx1">
                    <a:tint val="75000"/>
                  </a:schemeClr>
                </a:solidFill>
              </a:defRPr>
            </a:lvl3pPr>
            <a:lvl4pPr>
              <a:buNone/>
              <a:defRPr sz="1493">
                <a:solidFill>
                  <a:schemeClr val="tx1">
                    <a:tint val="75000"/>
                  </a:schemeClr>
                </a:solidFill>
              </a:defRPr>
            </a:lvl4pPr>
            <a:lvl5pPr>
              <a:buNone/>
              <a:defRPr sz="1493">
                <a:solidFill>
                  <a:schemeClr val="tx1">
                    <a:tint val="75000"/>
                  </a:schemeClr>
                </a:solidFill>
              </a:defRPr>
            </a:lvl5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175EC23-0640-48F4-95DD-44832EE50100}" type="datetime1">
              <a:rPr lang="en-US"/>
              <a:pPr>
                <a:defRPr/>
              </a:pPr>
              <a:t>9/15/2026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02EB34-EEF2-4E27-8DAB-DD63DD7BEFD0}" type="slidenum">
              <a:rPr lang="en-US"/>
              <a:pPr>
                <a:defRPr/>
              </a:pPr>
              <a:t>‹#›</a:t>
            </a:fld>
            <a:endParaRPr lang="en-US"/>
          </a:p>
        </p:txBody>
      </p:sp>
    </p:spTree>
    <p:extLst>
      <p:ext uri="{BB962C8B-B14F-4D97-AF65-F5344CB8AC3E}">
        <p14:creationId xmlns:p14="http://schemas.microsoft.com/office/powerpoint/2010/main" val="600189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10"/>
          <p:cNvSpPr>
            <a:spLocks noGrp="1"/>
          </p:cNvSpPr>
          <p:nvPr>
            <p:ph sz="half" idx="1"/>
          </p:nvPr>
        </p:nvSpPr>
        <p:spPr>
          <a:xfrm>
            <a:off x="487680" y="1625600"/>
            <a:ext cx="4330598"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2"/>
          </p:nvPr>
        </p:nvSpPr>
        <p:spPr>
          <a:xfrm>
            <a:off x="4958080" y="1625600"/>
            <a:ext cx="4330598"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3"/>
          <p:cNvSpPr>
            <a:spLocks noGrp="1"/>
          </p:cNvSpPr>
          <p:nvPr>
            <p:ph type="dt" sz="half" idx="10"/>
          </p:nvPr>
        </p:nvSpPr>
        <p:spPr/>
        <p:txBody>
          <a:bodyPr/>
          <a:lstStyle>
            <a:lvl1pPr>
              <a:defRPr/>
            </a:lvl1pPr>
          </a:lstStyle>
          <a:p>
            <a:pPr>
              <a:defRPr/>
            </a:pPr>
            <a:fld id="{DBCD45F4-A54D-4121-8460-5987412ADB09}" type="datetime1">
              <a:rPr lang="en-US"/>
              <a:pPr>
                <a:defRPr/>
              </a:pPr>
              <a:t>9/15/2026</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F004CB85-A811-43A0-81B9-3AD4AE8D1D32}" type="slidenum">
              <a:rPr lang="en-US"/>
              <a:pPr>
                <a:defRPr/>
              </a:pPr>
              <a:t>‹#›</a:t>
            </a:fld>
            <a:endParaRPr lang="en-US"/>
          </a:p>
        </p:txBody>
      </p:sp>
    </p:spTree>
    <p:extLst>
      <p:ext uri="{BB962C8B-B14F-4D97-AF65-F5344CB8AC3E}">
        <p14:creationId xmlns:p14="http://schemas.microsoft.com/office/powerpoint/2010/main" val="2691725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cxnSp>
        <p:nvCxnSpPr>
          <p:cNvPr id="7" name="Straight Connector 6"/>
          <p:cNvCxnSpPr/>
          <p:nvPr/>
        </p:nvCxnSpPr>
        <p:spPr>
          <a:xfrm>
            <a:off x="601135" y="2324948"/>
            <a:ext cx="3997959" cy="1693"/>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071535" y="2324948"/>
            <a:ext cx="3999653" cy="1693"/>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87680" y="1492899"/>
            <a:ext cx="4309534" cy="8128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773" b="1">
                <a:solidFill>
                  <a:schemeClr val="tx2"/>
                </a:solidFill>
              </a:defRPr>
            </a:lvl1pPr>
            <a:lvl2pPr>
              <a:buNone/>
              <a:defRPr sz="2133" b="1"/>
            </a:lvl2pPr>
            <a:lvl3pPr>
              <a:buNone/>
              <a:defRPr sz="1920" b="1"/>
            </a:lvl3pPr>
            <a:lvl4pPr>
              <a:buNone/>
              <a:defRPr sz="1707" b="1"/>
            </a:lvl4pPr>
            <a:lvl5pPr>
              <a:buNone/>
              <a:defRPr sz="1707" b="1"/>
            </a:lvl5pPr>
          </a:lstStyle>
          <a:p>
            <a:pPr lvl="0"/>
            <a:r>
              <a:rPr lang="en-US"/>
              <a:t>Click to edit Master text styles</a:t>
            </a:r>
          </a:p>
        </p:txBody>
      </p:sp>
      <p:sp>
        <p:nvSpPr>
          <p:cNvPr id="32" name="Content Placeholder 31"/>
          <p:cNvSpPr>
            <a:spLocks noGrp="1"/>
          </p:cNvSpPr>
          <p:nvPr>
            <p:ph sz="half" idx="2"/>
          </p:nvPr>
        </p:nvSpPr>
        <p:spPr>
          <a:xfrm>
            <a:off x="487680" y="2348689"/>
            <a:ext cx="4307840" cy="41745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Content Placeholder 33"/>
          <p:cNvSpPr>
            <a:spLocks noGrp="1"/>
          </p:cNvSpPr>
          <p:nvPr>
            <p:ph sz="quarter" idx="4"/>
          </p:nvPr>
        </p:nvSpPr>
        <p:spPr>
          <a:xfrm>
            <a:off x="4959774" y="2348689"/>
            <a:ext cx="4307840" cy="41745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487680" y="165811"/>
            <a:ext cx="8778240" cy="1219200"/>
          </a:xfrm>
        </p:spPr>
        <p:txBody>
          <a:bodyPr/>
          <a:lstStyle>
            <a:lvl1pPr>
              <a:defRPr/>
            </a:lvl1pPr>
          </a:lstStyle>
          <a:p>
            <a:r>
              <a:rPr lang="en-US"/>
              <a:t>Click to edit Master title style</a:t>
            </a:r>
          </a:p>
        </p:txBody>
      </p:sp>
      <p:sp>
        <p:nvSpPr>
          <p:cNvPr id="12" name="Text Placeholder 11"/>
          <p:cNvSpPr>
            <a:spLocks noGrp="1"/>
          </p:cNvSpPr>
          <p:nvPr>
            <p:ph type="body" idx="3"/>
          </p:nvPr>
        </p:nvSpPr>
        <p:spPr>
          <a:xfrm>
            <a:off x="4958080" y="1492899"/>
            <a:ext cx="4309534" cy="8128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773" b="1" baseline="0">
                <a:solidFill>
                  <a:schemeClr val="tx2"/>
                </a:solidFill>
              </a:defRPr>
            </a:lvl1pPr>
            <a:lvl2pPr>
              <a:buNone/>
              <a:defRPr sz="2133" b="1"/>
            </a:lvl2pPr>
            <a:lvl3pPr>
              <a:buNone/>
              <a:defRPr sz="1920" b="1"/>
            </a:lvl3pPr>
            <a:lvl4pPr>
              <a:buNone/>
              <a:defRPr sz="1707" b="1"/>
            </a:lvl4pPr>
            <a:lvl5pPr>
              <a:buNone/>
              <a:defRPr sz="1707" b="1"/>
            </a:lvl5pPr>
          </a:lstStyle>
          <a:p>
            <a:pPr lvl="0"/>
            <a:r>
              <a:rPr lang="en-US"/>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0CA36333-19BB-412F-9378-19F8C4EECF70}" type="slidenum">
              <a:rPr lang="en-US"/>
              <a:pPr>
                <a:defRPr/>
              </a:pPr>
              <a:t>‹#›</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Date Placeholder 6"/>
          <p:cNvSpPr>
            <a:spLocks noGrp="1"/>
          </p:cNvSpPr>
          <p:nvPr>
            <p:ph type="dt" sz="half" idx="12"/>
          </p:nvPr>
        </p:nvSpPr>
        <p:spPr/>
        <p:txBody>
          <a:bodyPr/>
          <a:lstStyle>
            <a:lvl1pPr>
              <a:defRPr/>
            </a:lvl1pPr>
          </a:lstStyle>
          <a:p>
            <a:pPr>
              <a:defRPr/>
            </a:pPr>
            <a:fld id="{ED20C4D2-238B-4373-B46E-D167EAAA1418}" type="datetime1">
              <a:rPr lang="en-US"/>
              <a:pPr>
                <a:defRPr/>
              </a:pPr>
              <a:t>9/15/2026</a:t>
            </a:fld>
            <a:endParaRPr lang="en-US"/>
          </a:p>
        </p:txBody>
      </p:sp>
    </p:spTree>
    <p:extLst>
      <p:ext uri="{BB962C8B-B14F-4D97-AF65-F5344CB8AC3E}">
        <p14:creationId xmlns:p14="http://schemas.microsoft.com/office/powerpoint/2010/main" val="242380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3"/>
          <p:cNvSpPr>
            <a:spLocks noGrp="1"/>
          </p:cNvSpPr>
          <p:nvPr>
            <p:ph type="dt" sz="half" idx="10"/>
          </p:nvPr>
        </p:nvSpPr>
        <p:spPr/>
        <p:txBody>
          <a:bodyPr/>
          <a:lstStyle>
            <a:lvl1pPr>
              <a:defRPr/>
            </a:lvl1pPr>
          </a:lstStyle>
          <a:p>
            <a:pPr>
              <a:defRPr/>
            </a:pPr>
            <a:fld id="{C188C026-0E81-42AA-A36F-2AA7822DA137}" type="datetime1">
              <a:rPr lang="en-US"/>
              <a:pPr>
                <a:defRPr/>
              </a:pPr>
              <a:t>9/15/2026</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D53568F6-8595-4E9C-8BAF-734E3DED29ED}" type="slidenum">
              <a:rPr lang="en-US"/>
              <a:pPr>
                <a:defRPr/>
              </a:pPr>
              <a:t>‹#›</a:t>
            </a:fld>
            <a:endParaRPr lang="en-US"/>
          </a:p>
        </p:txBody>
      </p:sp>
    </p:spTree>
    <p:extLst>
      <p:ext uri="{BB962C8B-B14F-4D97-AF65-F5344CB8AC3E}">
        <p14:creationId xmlns:p14="http://schemas.microsoft.com/office/powerpoint/2010/main" val="36694601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fld id="{71388327-FC13-45BB-B268-2D6A7DD31B48}" type="datetime1">
              <a:rPr lang="en-US"/>
              <a:pPr>
                <a:defRPr/>
              </a:pPr>
              <a:t>9/15/2026</a:t>
            </a:fld>
            <a:endParaRPr lang="en-US"/>
          </a:p>
        </p:txBody>
      </p:sp>
      <p:sp>
        <p:nvSpPr>
          <p:cNvPr id="3" name="Footer Placeholder 9"/>
          <p:cNvSpPr>
            <a:spLocks noGrp="1"/>
          </p:cNvSpPr>
          <p:nvPr>
            <p:ph type="ftr" sz="quarter" idx="11"/>
          </p:nvPr>
        </p:nvSpPr>
        <p:spPr/>
        <p:txBody>
          <a:bodyPr/>
          <a:lstStyle>
            <a:lvl1pPr>
              <a:defRPr/>
            </a:lvl1pPr>
          </a:lstStyle>
          <a:p>
            <a:pPr>
              <a:defRPr/>
            </a:pPr>
            <a:endParaRPr lang="en-US"/>
          </a:p>
        </p:txBody>
      </p:sp>
      <p:sp>
        <p:nvSpPr>
          <p:cNvPr id="4" name="Slide Number Placeholder 21"/>
          <p:cNvSpPr>
            <a:spLocks noGrp="1"/>
          </p:cNvSpPr>
          <p:nvPr>
            <p:ph type="sldNum" sz="quarter" idx="12"/>
          </p:nvPr>
        </p:nvSpPr>
        <p:spPr/>
        <p:txBody>
          <a:bodyPr/>
          <a:lstStyle>
            <a:lvl1pPr>
              <a:defRPr/>
            </a:lvl1pPr>
          </a:lstStyle>
          <a:p>
            <a:pPr>
              <a:defRPr/>
            </a:pPr>
            <a:fld id="{B0E54DDF-E832-43A8-A0B3-F5E2E6E46CAB}" type="slidenum">
              <a:rPr lang="en-US"/>
              <a:pPr>
                <a:defRPr/>
              </a:pPr>
              <a:t>‹#›</a:t>
            </a:fld>
            <a:endParaRPr lang="en-US"/>
          </a:p>
        </p:txBody>
      </p:sp>
    </p:spTree>
    <p:extLst>
      <p:ext uri="{BB962C8B-B14F-4D97-AF65-F5344CB8AC3E}">
        <p14:creationId xmlns:p14="http://schemas.microsoft.com/office/powerpoint/2010/main" val="3306824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87680" y="487680"/>
            <a:ext cx="6664960" cy="60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2"/>
          </p:nvPr>
        </p:nvSpPr>
        <p:spPr>
          <a:xfrm>
            <a:off x="7233920" y="1706880"/>
            <a:ext cx="2116531" cy="3982720"/>
          </a:xfrm>
        </p:spPr>
        <p:txBody>
          <a:bodyPr/>
          <a:lstStyle>
            <a:lvl1pPr marL="0" indent="0">
              <a:lnSpc>
                <a:spcPct val="125000"/>
              </a:lnSpc>
              <a:spcAft>
                <a:spcPts val="1067"/>
              </a:spcAft>
              <a:buNone/>
              <a:defRPr sz="1707">
                <a:solidFill>
                  <a:schemeClr val="tx2"/>
                </a:solidFill>
              </a:defRPr>
            </a:lvl1pPr>
            <a:lvl2pPr>
              <a:buNone/>
              <a:defRPr sz="1280"/>
            </a:lvl2pPr>
            <a:lvl3pPr>
              <a:buNone/>
              <a:defRPr sz="1067"/>
            </a:lvl3pPr>
            <a:lvl4pPr>
              <a:buNone/>
              <a:defRPr sz="960"/>
            </a:lvl4pPr>
            <a:lvl5pPr>
              <a:buNone/>
              <a:defRPr sz="960"/>
            </a:lvl5pPr>
          </a:lstStyle>
          <a:p>
            <a:pPr lvl="0"/>
            <a:r>
              <a:rPr lang="en-US"/>
              <a:t>Click to edit Master text styles</a:t>
            </a:r>
          </a:p>
        </p:txBody>
      </p:sp>
      <p:sp>
        <p:nvSpPr>
          <p:cNvPr id="31" name="Title 30"/>
          <p:cNvSpPr>
            <a:spLocks noGrp="1"/>
          </p:cNvSpPr>
          <p:nvPr>
            <p:ph type="title"/>
          </p:nvPr>
        </p:nvSpPr>
        <p:spPr>
          <a:xfrm>
            <a:off x="7233920" y="487680"/>
            <a:ext cx="2113280" cy="1137920"/>
          </a:xfrm>
        </p:spPr>
        <p:txBody>
          <a:bodyPr lIns="91440" tIns="91440"/>
          <a:lstStyle>
            <a:lvl1pPr algn="l">
              <a:buNone/>
              <a:defRPr sz="1920" b="1" spc="-53" baseline="0">
                <a:ln w="3175">
                  <a:noFill/>
                </a:ln>
                <a:solidFill>
                  <a:schemeClr val="tx2"/>
                </a:solidFill>
                <a:effectLst/>
                <a:latin typeface="+mn-lt"/>
                <a:ea typeface="+mn-ea"/>
                <a:cs typeface="+mn-cs"/>
              </a:defRPr>
            </a:lvl1pPr>
          </a:lstStyle>
          <a:p>
            <a:r>
              <a:rPr lang="en-US"/>
              <a:t>Click to edit Master title style</a:t>
            </a:r>
          </a:p>
        </p:txBody>
      </p:sp>
      <p:sp>
        <p:nvSpPr>
          <p:cNvPr id="5" name="Date Placeholder 23"/>
          <p:cNvSpPr>
            <a:spLocks noGrp="1"/>
          </p:cNvSpPr>
          <p:nvPr>
            <p:ph type="dt" sz="half" idx="10"/>
          </p:nvPr>
        </p:nvSpPr>
        <p:spPr/>
        <p:txBody>
          <a:bodyPr/>
          <a:lstStyle>
            <a:lvl1pPr>
              <a:defRPr/>
            </a:lvl1pPr>
          </a:lstStyle>
          <a:p>
            <a:pPr>
              <a:defRPr/>
            </a:pPr>
            <a:fld id="{691F57DB-6016-44E9-836A-40FC4FF83998}" type="datetime1">
              <a:rPr lang="en-US"/>
              <a:pPr>
                <a:defRPr/>
              </a:pPr>
              <a:t>9/15/2026</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FA3E4FB1-4F11-46BA-936B-039606E26621}" type="slidenum">
              <a:rPr lang="en-US"/>
              <a:pPr>
                <a:defRPr/>
              </a:pPr>
              <a:t>‹#›</a:t>
            </a:fld>
            <a:endParaRPr lang="en-US"/>
          </a:p>
        </p:txBody>
      </p:sp>
    </p:spTree>
    <p:extLst>
      <p:ext uri="{BB962C8B-B14F-4D97-AF65-F5344CB8AC3E}">
        <p14:creationId xmlns:p14="http://schemas.microsoft.com/office/powerpoint/2010/main" val="429436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71360" y="487680"/>
            <a:ext cx="2194560" cy="1137920"/>
          </a:xfrm>
        </p:spPr>
        <p:txBody>
          <a:bodyPr lIns="91440" tIns="91440"/>
          <a:lstStyle>
            <a:lvl1pPr algn="l">
              <a:buNone/>
              <a:defRPr sz="1920" b="1" spc="-53" baseline="0">
                <a:ln w="3175">
                  <a:noFill/>
                </a:ln>
                <a:solidFill>
                  <a:schemeClr val="tx2"/>
                </a:solidFill>
                <a:effectLst/>
                <a:latin typeface="+mn-lt"/>
                <a:ea typeface="+mn-ea"/>
                <a:cs typeface="+mn-cs"/>
              </a:defRPr>
            </a:lvl1pPr>
          </a:lstStyle>
          <a:p>
            <a:r>
              <a:rPr lang="en-US"/>
              <a:t>Click to edit Master title style</a:t>
            </a:r>
          </a:p>
        </p:txBody>
      </p:sp>
      <p:sp>
        <p:nvSpPr>
          <p:cNvPr id="3" name="Picture Placeholder 2"/>
          <p:cNvSpPr>
            <a:spLocks noGrp="1"/>
          </p:cNvSpPr>
          <p:nvPr>
            <p:ph type="pic" idx="1"/>
          </p:nvPr>
        </p:nvSpPr>
        <p:spPr>
          <a:xfrm>
            <a:off x="487680" y="487680"/>
            <a:ext cx="6421120" cy="593344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413">
                <a:solidFill>
                  <a:schemeClr val="bg1"/>
                </a:solidFill>
              </a:defRPr>
            </a:lvl1pPr>
          </a:lstStyle>
          <a:p>
            <a:pPr lvl="0"/>
            <a:r>
              <a:rPr lang="en-US" noProof="0"/>
              <a:t>Click icon to add picture</a:t>
            </a:r>
          </a:p>
        </p:txBody>
      </p:sp>
      <p:sp>
        <p:nvSpPr>
          <p:cNvPr id="4" name="Text Placeholder 3"/>
          <p:cNvSpPr>
            <a:spLocks noGrp="1"/>
          </p:cNvSpPr>
          <p:nvPr>
            <p:ph type="body" sz="half" idx="2"/>
          </p:nvPr>
        </p:nvSpPr>
        <p:spPr>
          <a:xfrm>
            <a:off x="7071360" y="1706880"/>
            <a:ext cx="2194560" cy="4714240"/>
          </a:xfrm>
        </p:spPr>
        <p:txBody>
          <a:bodyPr/>
          <a:lstStyle>
            <a:lvl1pPr marL="0" indent="0">
              <a:lnSpc>
                <a:spcPct val="125000"/>
              </a:lnSpc>
              <a:spcAft>
                <a:spcPts val="1067"/>
              </a:spcAft>
              <a:buFontTx/>
              <a:buNone/>
              <a:defRPr sz="1707" b="0">
                <a:solidFill>
                  <a:schemeClr val="tx2"/>
                </a:solidFill>
              </a:defRPr>
            </a:lvl1pPr>
            <a:lvl2pPr>
              <a:defRPr sz="1280"/>
            </a:lvl2pPr>
            <a:lvl3pPr>
              <a:defRPr sz="1067"/>
            </a:lvl3pPr>
            <a:lvl4pPr>
              <a:defRPr sz="960"/>
            </a:lvl4pPr>
            <a:lvl5pPr>
              <a:defRPr sz="960"/>
            </a:lvl5pPr>
          </a:lstStyle>
          <a:p>
            <a:pPr lvl="0"/>
            <a:r>
              <a:rPr lang="en-US"/>
              <a:t>Click to edit Master text styles</a:t>
            </a:r>
          </a:p>
        </p:txBody>
      </p:sp>
      <p:sp>
        <p:nvSpPr>
          <p:cNvPr id="5" name="Date Placeholder 23"/>
          <p:cNvSpPr>
            <a:spLocks noGrp="1"/>
          </p:cNvSpPr>
          <p:nvPr>
            <p:ph type="dt" sz="half" idx="10"/>
          </p:nvPr>
        </p:nvSpPr>
        <p:spPr/>
        <p:txBody>
          <a:bodyPr/>
          <a:lstStyle>
            <a:lvl1pPr>
              <a:defRPr/>
            </a:lvl1pPr>
          </a:lstStyle>
          <a:p>
            <a:pPr>
              <a:defRPr/>
            </a:pPr>
            <a:fld id="{2DBD9301-EE0B-4748-8A39-8BE5B36E3269}" type="datetime1">
              <a:rPr lang="en-US"/>
              <a:pPr>
                <a:defRPr/>
              </a:pPr>
              <a:t>9/15/2026</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B2E0C360-A08D-4C64-82D6-5D03791617D2}" type="slidenum">
              <a:rPr lang="en-US"/>
              <a:pPr>
                <a:defRPr/>
              </a:pPr>
              <a:t>‹#›</a:t>
            </a:fld>
            <a:endParaRPr lang="en-US"/>
          </a:p>
        </p:txBody>
      </p:sp>
    </p:spTree>
    <p:extLst>
      <p:ext uri="{BB962C8B-B14F-4D97-AF65-F5344CB8AC3E}">
        <p14:creationId xmlns:p14="http://schemas.microsoft.com/office/powerpoint/2010/main" val="8593595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29B43358-9E5D-40AC-A2C6-96643F3D5CF7}" type="datetime1">
              <a:rPr lang="en-US"/>
              <a:pPr>
                <a:defRPr/>
              </a:pPr>
              <a:t>9/15/2026</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59342B8C-7B11-4129-B32C-657B19AF4EB5}" type="slidenum">
              <a:rPr lang="en-US"/>
              <a:pPr>
                <a:defRPr/>
              </a:pPr>
              <a:t>‹#›</a:t>
            </a:fld>
            <a:endParaRPr lang="en-US"/>
          </a:p>
        </p:txBody>
      </p:sp>
    </p:spTree>
    <p:extLst>
      <p:ext uri="{BB962C8B-B14F-4D97-AF65-F5344CB8AC3E}">
        <p14:creationId xmlns:p14="http://schemas.microsoft.com/office/powerpoint/2010/main" val="20026798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71360" y="292948"/>
            <a:ext cx="2194560" cy="624162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87680" y="292948"/>
            <a:ext cx="6421120" cy="6241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A804CD8A-1413-434B-B792-744F26389CC5}" type="datetime1">
              <a:rPr lang="en-US"/>
              <a:pPr>
                <a:defRPr/>
              </a:pPr>
              <a:t>9/15/2026</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C9150770-0760-4526-9A37-CA841BD43A87}" type="slidenum">
              <a:rPr lang="en-US"/>
              <a:pPr>
                <a:defRPr/>
              </a:pPr>
              <a:t>‹#›</a:t>
            </a:fld>
            <a:endParaRPr lang="en-US"/>
          </a:p>
        </p:txBody>
      </p:sp>
    </p:spTree>
    <p:extLst>
      <p:ext uri="{BB962C8B-B14F-4D97-AF65-F5344CB8AC3E}">
        <p14:creationId xmlns:p14="http://schemas.microsoft.com/office/powerpoint/2010/main" val="2451734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8"/>
          <p:cNvSpPr>
            <a:spLocks noGrp="1"/>
          </p:cNvSpPr>
          <p:nvPr>
            <p:ph type="body" idx="1"/>
          </p:nvPr>
        </p:nvSpPr>
        <p:spPr bwMode="auto">
          <a:xfrm>
            <a:off x="487680" y="1544320"/>
            <a:ext cx="8778240" cy="499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4" name="Date Placeholder 23"/>
          <p:cNvSpPr>
            <a:spLocks noGrp="1"/>
          </p:cNvSpPr>
          <p:nvPr>
            <p:ph type="dt" sz="half" idx="2"/>
          </p:nvPr>
        </p:nvSpPr>
        <p:spPr>
          <a:xfrm>
            <a:off x="6177280" y="6617547"/>
            <a:ext cx="2763520" cy="409787"/>
          </a:xfrm>
          <a:prstGeom prst="rect">
            <a:avLst/>
          </a:prstGeom>
        </p:spPr>
        <p:txBody>
          <a:bodyPr vert="horz" anchor="ctr" anchorCtr="0"/>
          <a:lstStyle>
            <a:lvl1pPr algn="l" eaLnBrk="1" fontAlgn="auto" latinLnBrk="0" hangingPunct="1">
              <a:spcBef>
                <a:spcPts val="0"/>
              </a:spcBef>
              <a:spcAft>
                <a:spcPts val="0"/>
              </a:spcAft>
              <a:defRPr kumimoji="0" sz="1280">
                <a:solidFill>
                  <a:schemeClr val="tx2"/>
                </a:solidFill>
                <a:latin typeface="+mn-lt"/>
                <a:cs typeface="+mn-cs"/>
              </a:defRPr>
            </a:lvl1pPr>
          </a:lstStyle>
          <a:p>
            <a:pPr>
              <a:defRPr/>
            </a:pPr>
            <a:fld id="{6E3BF045-3ACD-4277-BD9A-F9BD735F0995}" type="datetime1">
              <a:rPr lang="en-US"/>
              <a:pPr>
                <a:defRPr/>
              </a:pPr>
              <a:t>9/15/2026</a:t>
            </a:fld>
            <a:endParaRPr lang="en-US"/>
          </a:p>
        </p:txBody>
      </p:sp>
      <p:sp>
        <p:nvSpPr>
          <p:cNvPr id="10" name="Footer Placeholder 9"/>
          <p:cNvSpPr>
            <a:spLocks noGrp="1"/>
          </p:cNvSpPr>
          <p:nvPr>
            <p:ph type="ftr" sz="quarter" idx="3"/>
          </p:nvPr>
        </p:nvSpPr>
        <p:spPr>
          <a:xfrm>
            <a:off x="2275840" y="6617547"/>
            <a:ext cx="3820160" cy="409787"/>
          </a:xfrm>
          <a:prstGeom prst="rect">
            <a:avLst/>
          </a:prstGeom>
        </p:spPr>
        <p:txBody>
          <a:bodyPr vert="horz" anchor="ctr" anchorCtr="0"/>
          <a:lstStyle>
            <a:lvl1pPr algn="r" eaLnBrk="1" fontAlgn="auto" latinLnBrk="0" hangingPunct="1">
              <a:spcBef>
                <a:spcPts val="0"/>
              </a:spcBef>
              <a:spcAft>
                <a:spcPts val="0"/>
              </a:spcAft>
              <a:defRPr kumimoji="0" sz="1280">
                <a:solidFill>
                  <a:schemeClr val="tx2"/>
                </a:solidFill>
                <a:latin typeface="+mn-lt"/>
                <a:cs typeface="+mn-cs"/>
              </a:defRPr>
            </a:lvl1pPr>
          </a:lstStyle>
          <a:p>
            <a:pPr>
              <a:defRPr/>
            </a:pPr>
            <a:endParaRPr lang="en-US"/>
          </a:p>
        </p:txBody>
      </p:sp>
      <p:sp>
        <p:nvSpPr>
          <p:cNvPr id="22" name="Slide Number Placeholder 21"/>
          <p:cNvSpPr>
            <a:spLocks noGrp="1"/>
          </p:cNvSpPr>
          <p:nvPr>
            <p:ph type="sldNum" sz="quarter" idx="4"/>
          </p:nvPr>
        </p:nvSpPr>
        <p:spPr>
          <a:xfrm>
            <a:off x="8971280" y="6593840"/>
            <a:ext cx="650240" cy="487680"/>
          </a:xfrm>
          <a:prstGeom prst="rect">
            <a:avLst/>
          </a:prstGeom>
          <a:noFill/>
        </p:spPr>
        <p:txBody>
          <a:bodyPr vert="horz" wrap="square" lIns="0" tIns="0" rIns="0" bIns="0" numCol="1" anchor="ctr" anchorCtr="0" compatLnSpc="1">
            <a:prstTxWarp prst="textNoShape">
              <a:avLst/>
            </a:prstTxWarp>
            <a:noAutofit/>
          </a:bodyPr>
          <a:lstStyle>
            <a:lvl1pPr algn="ctr" eaLnBrk="1" hangingPunct="1">
              <a:defRPr sz="1707">
                <a:solidFill>
                  <a:schemeClr val="tx2"/>
                </a:solidFill>
                <a:latin typeface="Constantia" panose="02030602050306030303" pitchFamily="18" charset="0"/>
              </a:defRPr>
            </a:lvl1pPr>
          </a:lstStyle>
          <a:p>
            <a:pPr>
              <a:defRPr/>
            </a:pPr>
            <a:fld id="{66C43E09-BFB3-4473-8583-7D345FB78193}" type="slidenum">
              <a:rPr lang="en-US"/>
              <a:pPr>
                <a:defRPr/>
              </a:pPr>
              <a:t>‹#›</a:t>
            </a:fld>
            <a:endParaRPr lang="en-US"/>
          </a:p>
        </p:txBody>
      </p:sp>
      <p:sp>
        <p:nvSpPr>
          <p:cNvPr id="5" name="Title Placeholder 4"/>
          <p:cNvSpPr>
            <a:spLocks noGrp="1"/>
          </p:cNvSpPr>
          <p:nvPr>
            <p:ph type="title"/>
          </p:nvPr>
        </p:nvSpPr>
        <p:spPr>
          <a:xfrm>
            <a:off x="487680" y="162560"/>
            <a:ext cx="8778240" cy="1300480"/>
          </a:xfrm>
          <a:prstGeom prst="rect">
            <a:avLst/>
          </a:prstGeom>
          <a:ln w="6350" cap="rnd">
            <a:noFill/>
          </a:ln>
        </p:spPr>
        <p:txBody>
          <a:bodyPr vert="horz" anchor="b" anchorCtr="0">
            <a:normAutofit/>
          </a:bodyPr>
          <a:lstStyle/>
          <a:p>
            <a:r>
              <a:rPr lang="en-US"/>
              <a:t>Click to edit Master title style</a:t>
            </a:r>
          </a:p>
        </p:txBody>
      </p:sp>
    </p:spTree>
  </p:cSld>
  <p:clrMap bg1="lt1" tx1="dk1" bg2="lt2" tx2="dk2" accent1="accent1" accent2="accent2" accent3="accent3" accent4="accent4" accent5="accent5" accent6="accent6" hlink="hlink" folHlink="folHlink"/>
  <p:sldLayoutIdLst>
    <p:sldLayoutId id="2147485047" r:id="rId1"/>
    <p:sldLayoutId id="2147485031" r:id="rId2"/>
    <p:sldLayoutId id="2147485048" r:id="rId3"/>
    <p:sldLayoutId id="2147485032" r:id="rId4"/>
    <p:sldLayoutId id="2147485049" r:id="rId5"/>
    <p:sldLayoutId id="2147485033" r:id="rId6"/>
    <p:sldLayoutId id="2147485034" r:id="rId7"/>
    <p:sldLayoutId id="2147485035" r:id="rId8"/>
    <p:sldLayoutId id="2147485036" r:id="rId9"/>
    <p:sldLayoutId id="2147485037" r:id="rId10"/>
    <p:sldLayoutId id="2147485038" r:id="rId11"/>
  </p:sldLayoutIdLst>
  <p:hf sldNum="0" hdr="0" ft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anose="05020102010507070707"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anose="05020102010507070707"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anose="05020102010507070707"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anose="05020102010507070707"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anose="05020102010507070707"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ideo" Target="https://www.youtube.com/embed/HLYlDpJxxqs?feature=oembed" TargetMode="External"/><Relationship Id="rId5" Type="http://schemas.openxmlformats.org/officeDocument/2006/relationships/image" Target="../media/image9.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jpeg"/><Relationship Id="rId5" Type="http://schemas.openxmlformats.org/officeDocument/2006/relationships/image" Target="../media/image21.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7.jpeg"/><Relationship Id="rId5" Type="http://schemas.openxmlformats.org/officeDocument/2006/relationships/image" Target="../media/image4.jpe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hyperlink" Target="https://nida.nih.gov/themes/custom/solstice/interactive/cannabis/" TargetMode="Externa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8" Type="http://schemas.openxmlformats.org/officeDocument/2006/relationships/hyperlink" Target="http://www.niaaa.nih.gov/" TargetMode="External"/><Relationship Id="rId3" Type="http://schemas.openxmlformats.org/officeDocument/2006/relationships/image" Target="../media/image4.jpeg"/><Relationship Id="rId7" Type="http://schemas.openxmlformats.org/officeDocument/2006/relationships/hyperlink" Target="http://www.nimh.nih.gov/"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hyperlink" Target="http://www.cadca.org/" TargetMode="External"/><Relationship Id="rId5" Type="http://schemas.openxmlformats.org/officeDocument/2006/relationships/hyperlink" Target="http://www.teens.drugabuse.gov/" TargetMode="External"/><Relationship Id="rId10" Type="http://schemas.openxmlformats.org/officeDocument/2006/relationships/image" Target="../media/image37.png"/><Relationship Id="rId4" Type="http://schemas.openxmlformats.org/officeDocument/2006/relationships/hyperlink" Target="http://www.drugabuse.gov/" TargetMode="External"/><Relationship Id="rId9" Type="http://schemas.openxmlformats.org/officeDocument/2006/relationships/hyperlink" Target="http://www.fda.gov/"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hyperlink" Target="http://www.cvcoalition.org/" TargetMode="Externa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2"/>
          <p:cNvSpPr txBox="1"/>
          <p:nvPr/>
        </p:nvSpPr>
        <p:spPr>
          <a:xfrm>
            <a:off x="579120" y="5125574"/>
            <a:ext cx="8595360" cy="1331109"/>
          </a:xfrm>
          <a:prstGeom prst="rect">
            <a:avLst/>
          </a:prstGeom>
        </p:spPr>
        <p:txBody>
          <a:bodyPr lIns="0" tIns="0" rIns="0" bIns="0" rtlCol="0" anchor="t">
            <a:spAutoFit/>
          </a:bodyPr>
          <a:lstStyle/>
          <a:p>
            <a:pPr algn="ctr">
              <a:lnSpc>
                <a:spcPts val="5120"/>
              </a:lnSpc>
            </a:pPr>
            <a:r>
              <a:rPr lang="en-US" sz="4266" b="1" spc="-106">
                <a:solidFill>
                  <a:srgbClr val="000000"/>
                </a:solidFill>
                <a:latin typeface="Calibri (MS) Bold"/>
                <a:ea typeface="Calibri (MS) Bold"/>
                <a:cs typeface="Calibri (MS) Bold"/>
                <a:sym typeface="Calibri (MS) Bold"/>
              </a:rPr>
              <a:t>Marijuana (Cannabis/THC) Information for Middle School Students</a:t>
            </a:r>
          </a:p>
        </p:txBody>
      </p:sp>
      <p:grpSp>
        <p:nvGrpSpPr>
          <p:cNvPr id="3" name="Group 3"/>
          <p:cNvGrpSpPr/>
          <p:nvPr/>
        </p:nvGrpSpPr>
        <p:grpSpPr>
          <a:xfrm>
            <a:off x="1355808" y="711203"/>
            <a:ext cx="7041994" cy="4032923"/>
            <a:chOff x="0" y="0"/>
            <a:chExt cx="9389326" cy="5377231"/>
          </a:xfrm>
        </p:grpSpPr>
        <p:sp>
          <p:nvSpPr>
            <p:cNvPr id="4" name="Freeform 4" descr="256 Students Walking Away Stock Photos ..."/>
            <p:cNvSpPr/>
            <p:nvPr/>
          </p:nvSpPr>
          <p:spPr>
            <a:xfrm>
              <a:off x="0" y="0"/>
              <a:ext cx="9389364" cy="5377180"/>
            </a:xfrm>
            <a:custGeom>
              <a:avLst/>
              <a:gdLst/>
              <a:ahLst/>
              <a:cxnLst/>
              <a:rect l="l" t="t" r="r" b="b"/>
              <a:pathLst>
                <a:path w="9389364" h="5377180">
                  <a:moveTo>
                    <a:pt x="0" y="0"/>
                  </a:moveTo>
                  <a:lnTo>
                    <a:pt x="9389364" y="0"/>
                  </a:lnTo>
                  <a:lnTo>
                    <a:pt x="9389364" y="5377180"/>
                  </a:lnTo>
                  <a:lnTo>
                    <a:pt x="0" y="5377180"/>
                  </a:lnTo>
                  <a:lnTo>
                    <a:pt x="0" y="0"/>
                  </a:lnTo>
                  <a:close/>
                </a:path>
              </a:pathLst>
            </a:custGeom>
            <a:blipFill>
              <a:blip r:embed="rId3"/>
              <a:stretch>
                <a:fillRect r="-2266"/>
              </a:stretch>
            </a:blipFill>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53254" y="447037"/>
            <a:ext cx="8790746" cy="1381763"/>
            <a:chOff x="0" y="0"/>
            <a:chExt cx="11720995" cy="1842351"/>
          </a:xfrm>
        </p:grpSpPr>
        <p:sp>
          <p:nvSpPr>
            <p:cNvPr id="8" name="Freeform 8"/>
            <p:cNvSpPr/>
            <p:nvPr/>
          </p:nvSpPr>
          <p:spPr>
            <a:xfrm>
              <a:off x="0" y="0"/>
              <a:ext cx="11720993" cy="1842347"/>
            </a:xfrm>
            <a:custGeom>
              <a:avLst/>
              <a:gdLst/>
              <a:ahLst/>
              <a:cxnLst/>
              <a:rect l="l" t="t" r="r" b="b"/>
              <a:pathLst>
                <a:path w="11720993" h="1842347">
                  <a:moveTo>
                    <a:pt x="0" y="0"/>
                  </a:moveTo>
                  <a:lnTo>
                    <a:pt x="11720993" y="0"/>
                  </a:lnTo>
                  <a:lnTo>
                    <a:pt x="11720993" y="1842347"/>
                  </a:lnTo>
                  <a:lnTo>
                    <a:pt x="0" y="1842347"/>
                  </a:lnTo>
                  <a:close/>
                </a:path>
              </a:pathLst>
            </a:custGeom>
            <a:blipFill>
              <a:blip r:embed="rId3">
                <a:alphaModFix amt="0"/>
              </a:blip>
              <a:stretch>
                <a:fillRect t="-73963" b="-73963"/>
              </a:stretch>
            </a:blipFill>
          </p:spPr>
          <p:txBody>
            <a:bodyPr/>
            <a:lstStyle/>
            <a:p>
              <a:endParaRPr lang="en-US"/>
            </a:p>
          </p:txBody>
        </p:sp>
        <p:sp>
          <p:nvSpPr>
            <p:cNvPr id="9" name="TextBox 9"/>
            <p:cNvSpPr txBox="1"/>
            <p:nvPr/>
          </p:nvSpPr>
          <p:spPr>
            <a:xfrm>
              <a:off x="0" y="-9525"/>
              <a:ext cx="11720995" cy="1851876"/>
            </a:xfrm>
            <a:prstGeom prst="rect">
              <a:avLst/>
            </a:prstGeom>
          </p:spPr>
          <p:txBody>
            <a:bodyPr lIns="0" tIns="0" rIns="0" bIns="0" rtlCol="0" anchor="ctr"/>
            <a:lstStyle/>
            <a:p>
              <a:pPr algn="ctr">
                <a:lnSpc>
                  <a:spcPts val="4787"/>
                </a:lnSpc>
              </a:pPr>
              <a:r>
                <a:rPr lang="en-US" sz="4693" b="1" spc="-53">
                  <a:solidFill>
                    <a:srgbClr val="39302A"/>
                  </a:solidFill>
                  <a:latin typeface="Calibri (MS) Bold"/>
                  <a:ea typeface="Calibri (MS) Bold"/>
                  <a:cs typeface="Calibri (MS) Bold"/>
                  <a:sym typeface="Calibri (MS) Bold"/>
                </a:rPr>
                <a:t>What is Marijuana?</a:t>
              </a:r>
            </a:p>
          </p:txBody>
        </p:sp>
      </p:grpSp>
      <p:grpSp>
        <p:nvGrpSpPr>
          <p:cNvPr id="10" name="Group 10"/>
          <p:cNvGrpSpPr/>
          <p:nvPr/>
        </p:nvGrpSpPr>
        <p:grpSpPr>
          <a:xfrm>
            <a:off x="393897" y="1788157"/>
            <a:ext cx="8965806" cy="4927600"/>
            <a:chOff x="0" y="0"/>
            <a:chExt cx="11954408" cy="6570133"/>
          </a:xfrm>
        </p:grpSpPr>
        <p:sp>
          <p:nvSpPr>
            <p:cNvPr id="11" name="Freeform 11"/>
            <p:cNvSpPr/>
            <p:nvPr/>
          </p:nvSpPr>
          <p:spPr>
            <a:xfrm>
              <a:off x="0" y="0"/>
              <a:ext cx="11954412" cy="6570137"/>
            </a:xfrm>
            <a:custGeom>
              <a:avLst/>
              <a:gdLst/>
              <a:ahLst/>
              <a:cxnLst/>
              <a:rect l="l" t="t" r="r" b="b"/>
              <a:pathLst>
                <a:path w="11954412" h="6570137">
                  <a:moveTo>
                    <a:pt x="0" y="0"/>
                  </a:moveTo>
                  <a:lnTo>
                    <a:pt x="11954412" y="0"/>
                  </a:lnTo>
                  <a:lnTo>
                    <a:pt x="11954412" y="6570137"/>
                  </a:lnTo>
                  <a:lnTo>
                    <a:pt x="0" y="6570137"/>
                  </a:lnTo>
                  <a:close/>
                </a:path>
              </a:pathLst>
            </a:custGeom>
            <a:blipFill>
              <a:blip r:embed="rId3">
                <a:alphaModFix amt="0"/>
              </a:blip>
              <a:stretch>
                <a:fillRect l="-20515" r="-20515"/>
              </a:stretch>
            </a:blipFill>
          </p:spPr>
          <p:txBody>
            <a:bodyPr/>
            <a:lstStyle/>
            <a:p>
              <a:endParaRPr lang="en-US"/>
            </a:p>
          </p:txBody>
        </p:sp>
        <p:sp>
          <p:nvSpPr>
            <p:cNvPr id="12" name="TextBox 12"/>
            <p:cNvSpPr txBox="1"/>
            <p:nvPr/>
          </p:nvSpPr>
          <p:spPr>
            <a:xfrm>
              <a:off x="0" y="-28575"/>
              <a:ext cx="11954408" cy="6598708"/>
            </a:xfrm>
            <a:prstGeom prst="rect">
              <a:avLst/>
            </a:prstGeom>
          </p:spPr>
          <p:txBody>
            <a:bodyPr lIns="0" tIns="0" rIns="0" bIns="0" rtlCol="0" anchor="ctr"/>
            <a:lstStyle/>
            <a:p>
              <a:pPr algn="ctr">
                <a:lnSpc>
                  <a:spcPts val="3686"/>
                </a:lnSpc>
              </a:pPr>
              <a:r>
                <a:rPr lang="en-US" sz="3413">
                  <a:solidFill>
                    <a:srgbClr val="404040"/>
                  </a:solidFill>
                  <a:latin typeface="Calibri (MS)"/>
                  <a:ea typeface="Calibri (MS)"/>
                  <a:cs typeface="Calibri (MS)"/>
                  <a:sym typeface="Calibri (MS)"/>
                </a:rPr>
                <a:t>Also called </a:t>
              </a:r>
              <a:r>
                <a:rPr lang="en-US" sz="3413" b="1" i="1">
                  <a:solidFill>
                    <a:srgbClr val="404040"/>
                  </a:solidFill>
                  <a:latin typeface="Calibri (MS) Bold Italics"/>
                  <a:ea typeface="Calibri (MS) Bold Italics"/>
                  <a:cs typeface="Calibri (MS) Bold Italics"/>
                  <a:sym typeface="Calibri (MS) Bold Italics"/>
                </a:rPr>
                <a:t>cannabis, THC, and dabbing</a:t>
              </a:r>
            </a:p>
            <a:p>
              <a:pPr algn="ctr">
                <a:lnSpc>
                  <a:spcPts val="3686"/>
                </a:lnSpc>
              </a:pPr>
              <a:endParaRPr lang="en-US" sz="3413" b="1" i="1">
                <a:solidFill>
                  <a:srgbClr val="404040"/>
                </a:solidFill>
                <a:latin typeface="Calibri (MS) Bold Italics"/>
                <a:ea typeface="Calibri (MS) Bold Italics"/>
                <a:cs typeface="Calibri (MS) Bold Italics"/>
                <a:sym typeface="Calibri (MS) Bold Italics"/>
              </a:endParaRPr>
            </a:p>
            <a:p>
              <a:pPr algn="ctr">
                <a:lnSpc>
                  <a:spcPts val="4095"/>
                </a:lnSpc>
              </a:pPr>
              <a:r>
                <a:rPr lang="en-US" sz="3413">
                  <a:solidFill>
                    <a:srgbClr val="404040"/>
                  </a:solidFill>
                  <a:latin typeface="Calibri (MS)"/>
                  <a:ea typeface="Calibri (MS)"/>
                  <a:cs typeface="Calibri (MS)"/>
                  <a:sym typeface="Calibri (MS)"/>
                </a:rPr>
                <a:t>A mixture of the dried and shredded leaves, stems, seeds, and flowers of the cannabis plant</a:t>
              </a:r>
            </a:p>
            <a:p>
              <a:pPr algn="ctr">
                <a:lnSpc>
                  <a:spcPts val="4095"/>
                </a:lnSpc>
              </a:pPr>
              <a:endParaRPr lang="en-US" sz="3413">
                <a:solidFill>
                  <a:srgbClr val="404040"/>
                </a:solidFill>
                <a:latin typeface="Calibri (MS)"/>
                <a:ea typeface="Calibri (MS)"/>
                <a:cs typeface="Calibri (MS)"/>
                <a:sym typeface="Calibri (MS)"/>
              </a:endParaRPr>
            </a:p>
            <a:p>
              <a:pPr algn="ctr">
                <a:lnSpc>
                  <a:spcPts val="4095"/>
                </a:lnSpc>
              </a:pPr>
              <a:r>
                <a:rPr lang="en-US" sz="3413">
                  <a:solidFill>
                    <a:srgbClr val="404040"/>
                  </a:solidFill>
                  <a:latin typeface="Calibri (MS)"/>
                  <a:ea typeface="Calibri (MS)"/>
                  <a:cs typeface="Calibri (MS)"/>
                  <a:sym typeface="Calibri (MS)"/>
                </a:rPr>
                <a:t>Has a chemical in it called </a:t>
              </a:r>
            </a:p>
            <a:p>
              <a:pPr algn="ctr">
                <a:lnSpc>
                  <a:spcPts val="4095"/>
                </a:lnSpc>
              </a:pPr>
              <a:r>
                <a:rPr lang="en-US" sz="3413">
                  <a:solidFill>
                    <a:srgbClr val="404040"/>
                  </a:solidFill>
                  <a:latin typeface="Calibri (MS)"/>
                  <a:ea typeface="Calibri (MS)"/>
                  <a:cs typeface="Calibri (MS)"/>
                  <a:sym typeface="Calibri (MS)"/>
                </a:rPr>
                <a:t>delta-9-</a:t>
              </a:r>
              <a:r>
                <a:rPr lang="en-US" sz="3413" b="1">
                  <a:solidFill>
                    <a:srgbClr val="404040"/>
                  </a:solidFill>
                  <a:latin typeface="Calibri (MS) Bold"/>
                  <a:ea typeface="Calibri (MS) Bold"/>
                  <a:cs typeface="Calibri (MS) Bold"/>
                  <a:sym typeface="Calibri (MS) Bold"/>
                </a:rPr>
                <a:t>tetrahydrocannabinol (THC),</a:t>
              </a:r>
            </a:p>
            <a:p>
              <a:pPr algn="ctr">
                <a:lnSpc>
                  <a:spcPts val="4095"/>
                </a:lnSpc>
              </a:pPr>
              <a:r>
                <a:rPr lang="en-US" sz="3413">
                  <a:solidFill>
                    <a:srgbClr val="404040"/>
                  </a:solidFill>
                  <a:latin typeface="Calibri (MS)"/>
                  <a:ea typeface="Calibri (MS)"/>
                  <a:cs typeface="Calibri (MS)"/>
                  <a:sym typeface="Calibri (MS)"/>
                </a:rPr>
                <a:t>the main addictive ingredient </a:t>
              </a:r>
            </a:p>
          </p:txBody>
        </p:sp>
      </p:grpSp>
      <p:sp>
        <p:nvSpPr>
          <p:cNvPr id="13" name="TextBox 13"/>
          <p:cNvSpPr txBox="1"/>
          <p:nvPr/>
        </p:nvSpPr>
        <p:spPr>
          <a:xfrm>
            <a:off x="4137469" y="6036084"/>
            <a:ext cx="5262877" cy="679673"/>
          </a:xfrm>
          <a:prstGeom prst="rect">
            <a:avLst/>
          </a:prstGeom>
        </p:spPr>
        <p:txBody>
          <a:bodyPr lIns="0" tIns="0" rIns="0" bIns="0" rtlCol="0" anchor="t">
            <a:spAutoFit/>
          </a:bodyPr>
          <a:lstStyle/>
          <a:p>
            <a:pPr algn="l">
              <a:lnSpc>
                <a:spcPts val="2304"/>
              </a:lnSpc>
            </a:pPr>
            <a:r>
              <a:rPr lang="en-US" sz="1920">
                <a:solidFill>
                  <a:srgbClr val="000000"/>
                </a:solidFill>
                <a:latin typeface="Calibri (MS)"/>
                <a:ea typeface="Calibri (MS)"/>
                <a:cs typeface="Calibri (MS)"/>
                <a:sym typeface="Calibri (MS)"/>
              </a:rPr>
              <a:t> 			      </a:t>
            </a:r>
          </a:p>
          <a:p>
            <a:pPr algn="l">
              <a:lnSpc>
                <a:spcPts val="1535"/>
              </a:lnSpc>
            </a:pPr>
            <a:endParaRPr lang="en-US" sz="1920">
              <a:solidFill>
                <a:srgbClr val="000000"/>
              </a:solidFill>
              <a:latin typeface="Calibri (MS)"/>
              <a:ea typeface="Calibri (MS)"/>
              <a:cs typeface="Calibri (MS)"/>
              <a:sym typeface="Calibri (MS)"/>
            </a:endParaRPr>
          </a:p>
          <a:p>
            <a:pPr algn="l">
              <a:lnSpc>
                <a:spcPts val="1535"/>
              </a:lnSpc>
            </a:pPr>
            <a:r>
              <a:rPr lang="en-US" sz="1279">
                <a:solidFill>
                  <a:srgbClr val="000000"/>
                </a:solidFill>
                <a:latin typeface="Calibri (MS)"/>
                <a:ea typeface="Calibri (MS)"/>
                <a:cs typeface="Calibri (MS)"/>
                <a:sym typeface="Calibri (MS)"/>
              </a:rPr>
              <a:t>		Centers for Disease Control and Prevention (CDC)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4095" y="1949939"/>
            <a:ext cx="4331265" cy="5075701"/>
          </a:xfrm>
          <a:prstGeom prst="rect">
            <a:avLst/>
          </a:prstGeom>
        </p:spPr>
        <p:txBody>
          <a:bodyPr lIns="0" tIns="0" rIns="0" bIns="0" rtlCol="0" anchor="t">
            <a:spAutoFit/>
          </a:bodyPr>
          <a:lstStyle/>
          <a:p>
            <a:pPr algn="l">
              <a:lnSpc>
                <a:spcPts val="3028"/>
              </a:lnSpc>
            </a:pPr>
            <a:r>
              <a:rPr lang="en-US" sz="2629">
                <a:solidFill>
                  <a:srgbClr val="000000"/>
                </a:solidFill>
                <a:latin typeface="Calibri (MS)"/>
                <a:ea typeface="Calibri (MS)"/>
                <a:cs typeface="Calibri (MS)"/>
                <a:sym typeface="Calibri (MS)"/>
              </a:rPr>
              <a:t>Not all plants are safe to smoke or eat. (Tobacco is a plant.)</a:t>
            </a:r>
          </a:p>
          <a:p>
            <a:pPr algn="l">
              <a:lnSpc>
                <a:spcPts val="3028"/>
              </a:lnSpc>
            </a:pPr>
            <a:endParaRPr lang="en-US" sz="2629">
              <a:solidFill>
                <a:srgbClr val="000000"/>
              </a:solidFill>
              <a:latin typeface="Calibri (MS)"/>
              <a:ea typeface="Calibri (MS)"/>
              <a:cs typeface="Calibri (MS)"/>
              <a:sym typeface="Calibri (MS)"/>
            </a:endParaRPr>
          </a:p>
          <a:p>
            <a:pPr algn="l">
              <a:lnSpc>
                <a:spcPts val="3028"/>
              </a:lnSpc>
            </a:pPr>
            <a:r>
              <a:rPr lang="en-US" sz="2629">
                <a:solidFill>
                  <a:srgbClr val="000000"/>
                </a:solidFill>
                <a:latin typeface="Calibri (MS)"/>
                <a:ea typeface="Calibri (MS)"/>
                <a:cs typeface="Calibri (MS)"/>
                <a:sym typeface="Calibri (MS)"/>
              </a:rPr>
              <a:t>There are dozens of household plants that can poison people and pets (like Aloe Vera and Daffodils).                </a:t>
            </a:r>
          </a:p>
          <a:p>
            <a:pPr algn="l">
              <a:lnSpc>
                <a:spcPts val="1671"/>
              </a:lnSpc>
            </a:pPr>
            <a:r>
              <a:rPr lang="en-US" sz="1450">
                <a:solidFill>
                  <a:srgbClr val="000000"/>
                </a:solidFill>
                <a:latin typeface="Calibri (MS)"/>
                <a:ea typeface="Calibri (MS)"/>
                <a:cs typeface="Calibri (MS)"/>
                <a:sym typeface="Calibri (MS)"/>
              </a:rPr>
              <a:t>                            </a:t>
            </a:r>
          </a:p>
          <a:p>
            <a:pPr algn="l">
              <a:lnSpc>
                <a:spcPts val="3028"/>
              </a:lnSpc>
            </a:pPr>
            <a:r>
              <a:rPr lang="en-US" sz="2629">
                <a:solidFill>
                  <a:srgbClr val="000000"/>
                </a:solidFill>
                <a:latin typeface="Calibri (MS)"/>
                <a:ea typeface="Calibri (MS)"/>
                <a:cs typeface="Calibri (MS)"/>
                <a:sym typeface="Calibri (MS)"/>
              </a:rPr>
              <a:t>Heroin, cocaine, cyanide and strychnine are all dangerous substances made from plants.  		      </a:t>
            </a:r>
          </a:p>
          <a:p>
            <a:pPr algn="l">
              <a:lnSpc>
                <a:spcPts val="1462"/>
              </a:lnSpc>
            </a:pPr>
            <a:r>
              <a:rPr lang="en-US" sz="1269">
                <a:solidFill>
                  <a:srgbClr val="000000"/>
                </a:solidFill>
                <a:latin typeface="Calibri (MS)"/>
                <a:ea typeface="Calibri (MS)"/>
                <a:cs typeface="Calibri (MS)"/>
                <a:sym typeface="Calibri (MS)"/>
              </a:rPr>
              <a:t>		</a:t>
            </a:r>
          </a:p>
        </p:txBody>
      </p:sp>
      <p:grpSp>
        <p:nvGrpSpPr>
          <p:cNvPr id="3" name="Group 3"/>
          <p:cNvGrpSpPr/>
          <p:nvPr/>
        </p:nvGrpSpPr>
        <p:grpSpPr>
          <a:xfrm>
            <a:off x="670560" y="368865"/>
            <a:ext cx="4084072" cy="1467898"/>
            <a:chOff x="0" y="0"/>
            <a:chExt cx="5445430" cy="1957197"/>
          </a:xfrm>
        </p:grpSpPr>
        <p:sp>
          <p:nvSpPr>
            <p:cNvPr id="4" name="Freeform 4"/>
            <p:cNvSpPr/>
            <p:nvPr/>
          </p:nvSpPr>
          <p:spPr>
            <a:xfrm>
              <a:off x="0" y="0"/>
              <a:ext cx="5445428" cy="1957200"/>
            </a:xfrm>
            <a:custGeom>
              <a:avLst/>
              <a:gdLst/>
              <a:ahLst/>
              <a:cxnLst/>
              <a:rect l="l" t="t" r="r" b="b"/>
              <a:pathLst>
                <a:path w="5445428" h="1957200">
                  <a:moveTo>
                    <a:pt x="0" y="0"/>
                  </a:moveTo>
                  <a:lnTo>
                    <a:pt x="5445428" y="0"/>
                  </a:lnTo>
                  <a:lnTo>
                    <a:pt x="5445428" y="1957200"/>
                  </a:lnTo>
                  <a:lnTo>
                    <a:pt x="0" y="1957200"/>
                  </a:lnTo>
                  <a:close/>
                </a:path>
              </a:pathLst>
            </a:custGeom>
            <a:blipFill>
              <a:blip r:embed="rId3">
                <a:alphaModFix amt="0"/>
              </a:blip>
              <a:stretch>
                <a:fillRect t="-4212" b="-4212"/>
              </a:stretch>
            </a:blipFill>
          </p:spPr>
          <p:txBody>
            <a:bodyPr/>
            <a:lstStyle/>
            <a:p>
              <a:endParaRPr lang="en-US"/>
            </a:p>
          </p:txBody>
        </p:sp>
        <p:sp>
          <p:nvSpPr>
            <p:cNvPr id="5" name="TextBox 5"/>
            <p:cNvSpPr txBox="1"/>
            <p:nvPr/>
          </p:nvSpPr>
          <p:spPr>
            <a:xfrm>
              <a:off x="0" y="-38100"/>
              <a:ext cx="5445430" cy="1995297"/>
            </a:xfrm>
            <a:prstGeom prst="rect">
              <a:avLst/>
            </a:prstGeom>
          </p:spPr>
          <p:txBody>
            <a:bodyPr lIns="0" tIns="0" rIns="0" bIns="0" rtlCol="0" anchor="b"/>
            <a:lstStyle/>
            <a:p>
              <a:pPr algn="ctr">
                <a:lnSpc>
                  <a:spcPts val="5068"/>
                </a:lnSpc>
              </a:pPr>
              <a:r>
                <a:rPr lang="en-US" sz="4693" b="1" spc="-106">
                  <a:solidFill>
                    <a:srgbClr val="FF0000"/>
                  </a:solidFill>
                  <a:latin typeface="Calibri (MS) Bold"/>
                  <a:ea typeface="Calibri (MS) Bold"/>
                  <a:cs typeface="Calibri (MS) Bold"/>
                  <a:sym typeface="Calibri (MS) Bold"/>
                </a:rPr>
                <a:t>Not All Plants </a:t>
              </a:r>
            </a:p>
            <a:p>
              <a:pPr algn="ctr">
                <a:lnSpc>
                  <a:spcPts val="5068"/>
                </a:lnSpc>
              </a:pPr>
              <a:r>
                <a:rPr lang="en-US" sz="4693" b="1" spc="-106">
                  <a:solidFill>
                    <a:srgbClr val="FF0000"/>
                  </a:solidFill>
                  <a:latin typeface="Calibri (MS) Bold"/>
                  <a:ea typeface="Calibri (MS) Bold"/>
                  <a:cs typeface="Calibri (MS) Bold"/>
                  <a:sym typeface="Calibri (MS) Bold"/>
                </a:rPr>
                <a:t>Are Safe!</a:t>
              </a:r>
            </a:p>
          </p:txBody>
        </p:sp>
      </p:grpSp>
      <p:grpSp>
        <p:nvGrpSpPr>
          <p:cNvPr id="6" name="Group 6"/>
          <p:cNvGrpSpPr/>
          <p:nvPr/>
        </p:nvGrpSpPr>
        <p:grpSpPr>
          <a:xfrm>
            <a:off x="6321009" y="2909573"/>
            <a:ext cx="3432591" cy="4405627"/>
            <a:chOff x="0" y="0"/>
            <a:chExt cx="4576788" cy="5874169"/>
          </a:xfrm>
        </p:grpSpPr>
        <p:sp>
          <p:nvSpPr>
            <p:cNvPr id="7" name="Freeform 7"/>
            <p:cNvSpPr/>
            <p:nvPr/>
          </p:nvSpPr>
          <p:spPr>
            <a:xfrm>
              <a:off x="0" y="0"/>
              <a:ext cx="4576826" cy="5874131"/>
            </a:xfrm>
            <a:custGeom>
              <a:avLst/>
              <a:gdLst/>
              <a:ahLst/>
              <a:cxnLst/>
              <a:rect l="l" t="t" r="r" b="b"/>
              <a:pathLst>
                <a:path w="4576826" h="5874131">
                  <a:moveTo>
                    <a:pt x="0" y="0"/>
                  </a:moveTo>
                  <a:lnTo>
                    <a:pt x="4576826" y="0"/>
                  </a:lnTo>
                  <a:lnTo>
                    <a:pt x="4576826" y="5874131"/>
                  </a:lnTo>
                  <a:lnTo>
                    <a:pt x="0" y="5874131"/>
                  </a:lnTo>
                  <a:lnTo>
                    <a:pt x="0" y="0"/>
                  </a:lnTo>
                  <a:close/>
                </a:path>
              </a:pathLst>
            </a:custGeom>
            <a:blipFill>
              <a:blip r:embed="rId4"/>
              <a:stretch>
                <a:fillRect l="-47386" r="-29028" b="-23"/>
              </a:stretch>
            </a:blipFill>
          </p:spPr>
          <p:txBody>
            <a:bodyPr/>
            <a:lstStyle/>
            <a:p>
              <a:endParaRPr lang="en-US"/>
            </a:p>
          </p:txBody>
        </p:sp>
      </p:grpSp>
      <p:grpSp>
        <p:nvGrpSpPr>
          <p:cNvPr id="8" name="Group 8"/>
          <p:cNvGrpSpPr/>
          <p:nvPr/>
        </p:nvGrpSpPr>
        <p:grpSpPr>
          <a:xfrm>
            <a:off x="5009283" y="1"/>
            <a:ext cx="2815447" cy="3208439"/>
            <a:chOff x="0" y="0"/>
            <a:chExt cx="3753929" cy="4277919"/>
          </a:xfrm>
        </p:grpSpPr>
        <p:sp>
          <p:nvSpPr>
            <p:cNvPr id="9" name="Freeform 9"/>
            <p:cNvSpPr/>
            <p:nvPr/>
          </p:nvSpPr>
          <p:spPr>
            <a:xfrm>
              <a:off x="0" y="0"/>
              <a:ext cx="3753993" cy="4277868"/>
            </a:xfrm>
            <a:custGeom>
              <a:avLst/>
              <a:gdLst/>
              <a:ahLst/>
              <a:cxnLst/>
              <a:rect l="l" t="t" r="r" b="b"/>
              <a:pathLst>
                <a:path w="3753993" h="4277868">
                  <a:moveTo>
                    <a:pt x="0" y="0"/>
                  </a:moveTo>
                  <a:lnTo>
                    <a:pt x="3753993" y="0"/>
                  </a:lnTo>
                  <a:lnTo>
                    <a:pt x="3753993" y="4277868"/>
                  </a:lnTo>
                  <a:lnTo>
                    <a:pt x="0" y="4277868"/>
                  </a:lnTo>
                  <a:lnTo>
                    <a:pt x="0" y="0"/>
                  </a:lnTo>
                  <a:close/>
                </a:path>
              </a:pathLst>
            </a:custGeom>
            <a:blipFill>
              <a:blip r:embed="rId5"/>
              <a:stretch>
                <a:fillRect l="-3918" r="-52765" b="2"/>
              </a:stretch>
            </a:blipFill>
          </p:spPr>
          <p:txBody>
            <a:bodyPr/>
            <a:lstStyle/>
            <a:p>
              <a:endParaRPr lang="en-US"/>
            </a:p>
          </p:txBody>
        </p:sp>
      </p:grpSp>
      <p:sp>
        <p:nvSpPr>
          <p:cNvPr id="10" name="TextBox 10"/>
          <p:cNvSpPr txBox="1"/>
          <p:nvPr/>
        </p:nvSpPr>
        <p:spPr>
          <a:xfrm>
            <a:off x="4257037" y="6555105"/>
            <a:ext cx="2743200"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CDC</a:t>
            </a:r>
          </a:p>
        </p:txBody>
      </p:sp>
      <p:grpSp>
        <p:nvGrpSpPr>
          <p:cNvPr id="11" name="Group 11"/>
          <p:cNvGrpSpPr/>
          <p:nvPr/>
        </p:nvGrpSpPr>
        <p:grpSpPr>
          <a:xfrm>
            <a:off x="0" y="6827520"/>
            <a:ext cx="9753600" cy="487680"/>
            <a:chOff x="0" y="0"/>
            <a:chExt cx="13004800" cy="650240"/>
          </a:xfrm>
        </p:grpSpPr>
        <p:sp>
          <p:nvSpPr>
            <p:cNvPr id="12" name="Freeform 12"/>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467363" y="4714132"/>
            <a:ext cx="8818883" cy="2293696"/>
            <a:chOff x="0" y="0"/>
            <a:chExt cx="11758511" cy="3058262"/>
          </a:xfrm>
        </p:grpSpPr>
        <p:sp>
          <p:nvSpPr>
            <p:cNvPr id="3" name="Freeform 3"/>
            <p:cNvSpPr/>
            <p:nvPr/>
          </p:nvSpPr>
          <p:spPr>
            <a:xfrm>
              <a:off x="0" y="0"/>
              <a:ext cx="11758549" cy="3058287"/>
            </a:xfrm>
            <a:custGeom>
              <a:avLst/>
              <a:gdLst/>
              <a:ahLst/>
              <a:cxnLst/>
              <a:rect l="l" t="t" r="r" b="b"/>
              <a:pathLst>
                <a:path w="11758549" h="3058287">
                  <a:moveTo>
                    <a:pt x="0" y="0"/>
                  </a:moveTo>
                  <a:lnTo>
                    <a:pt x="11758549" y="0"/>
                  </a:lnTo>
                  <a:lnTo>
                    <a:pt x="11758549" y="3058287"/>
                  </a:lnTo>
                  <a:lnTo>
                    <a:pt x="0" y="3058287"/>
                  </a:lnTo>
                  <a:close/>
                </a:path>
              </a:pathLst>
            </a:custGeom>
            <a:solidFill>
              <a:srgbClr val="FFFFFF"/>
            </a:solidFill>
            <a:ln w="40640" cap="sq">
              <a:solidFill>
                <a:srgbClr val="000000"/>
              </a:solidFill>
              <a:prstDash val="solid"/>
              <a:miter/>
            </a:ln>
          </p:spPr>
          <p:txBody>
            <a:bodyPr/>
            <a:lstStyle/>
            <a:p>
              <a:endParaRPr lang="en-US"/>
            </a:p>
          </p:txBody>
        </p:sp>
      </p:grpSp>
      <p:grpSp>
        <p:nvGrpSpPr>
          <p:cNvPr id="4" name="Group 4"/>
          <p:cNvGrpSpPr/>
          <p:nvPr/>
        </p:nvGrpSpPr>
        <p:grpSpPr>
          <a:xfrm>
            <a:off x="467363" y="4714132"/>
            <a:ext cx="8818883" cy="1257290"/>
            <a:chOff x="0" y="0"/>
            <a:chExt cx="11758511" cy="1676387"/>
          </a:xfrm>
        </p:grpSpPr>
        <p:sp>
          <p:nvSpPr>
            <p:cNvPr id="5" name="Freeform 5"/>
            <p:cNvSpPr/>
            <p:nvPr/>
          </p:nvSpPr>
          <p:spPr>
            <a:xfrm>
              <a:off x="0" y="0"/>
              <a:ext cx="11758506" cy="1676389"/>
            </a:xfrm>
            <a:custGeom>
              <a:avLst/>
              <a:gdLst/>
              <a:ahLst/>
              <a:cxnLst/>
              <a:rect l="l" t="t" r="r" b="b"/>
              <a:pathLst>
                <a:path w="11758506" h="1676389">
                  <a:moveTo>
                    <a:pt x="0" y="0"/>
                  </a:moveTo>
                  <a:lnTo>
                    <a:pt x="11758506" y="0"/>
                  </a:lnTo>
                  <a:lnTo>
                    <a:pt x="11758506" y="1676389"/>
                  </a:lnTo>
                  <a:lnTo>
                    <a:pt x="0" y="1676389"/>
                  </a:lnTo>
                  <a:close/>
                </a:path>
              </a:pathLst>
            </a:custGeom>
            <a:blipFill>
              <a:blip r:embed="rId3">
                <a:alphaModFix amt="0"/>
              </a:blip>
              <a:stretch>
                <a:fillRect t="-86671" b="-86671"/>
              </a:stretch>
            </a:blipFill>
          </p:spPr>
          <p:txBody>
            <a:bodyPr/>
            <a:lstStyle/>
            <a:p>
              <a:endParaRPr lang="en-US"/>
            </a:p>
          </p:txBody>
        </p:sp>
        <p:sp>
          <p:nvSpPr>
            <p:cNvPr id="6" name="TextBox 6"/>
            <p:cNvSpPr txBox="1"/>
            <p:nvPr/>
          </p:nvSpPr>
          <p:spPr>
            <a:xfrm>
              <a:off x="0" y="-38100"/>
              <a:ext cx="11758511" cy="1714487"/>
            </a:xfrm>
            <a:prstGeom prst="rect">
              <a:avLst/>
            </a:prstGeom>
          </p:spPr>
          <p:txBody>
            <a:bodyPr lIns="0" tIns="0" rIns="0" bIns="0" rtlCol="0" anchor="ctr"/>
            <a:lstStyle/>
            <a:p>
              <a:pPr algn="ctr">
                <a:lnSpc>
                  <a:spcPts val="4262"/>
                </a:lnSpc>
              </a:pPr>
              <a:r>
                <a:rPr lang="en-US" sz="3946" b="1">
                  <a:solidFill>
                    <a:srgbClr val="000000"/>
                  </a:solidFill>
                  <a:latin typeface="Calibri (MS) Bold"/>
                  <a:ea typeface="Calibri (MS) Bold"/>
                  <a:cs typeface="Calibri (MS) Bold"/>
                  <a:sym typeface="Calibri (MS) Bold"/>
                </a:rPr>
                <a:t>It is NOT LEGAL </a:t>
              </a:r>
            </a:p>
          </p:txBody>
        </p:sp>
      </p:grpSp>
      <p:grpSp>
        <p:nvGrpSpPr>
          <p:cNvPr id="7" name="Group 7"/>
          <p:cNvGrpSpPr/>
          <p:nvPr/>
        </p:nvGrpSpPr>
        <p:grpSpPr>
          <a:xfrm>
            <a:off x="471649" y="5885726"/>
            <a:ext cx="2963866" cy="1077049"/>
            <a:chOff x="0" y="0"/>
            <a:chExt cx="3951821" cy="1436065"/>
          </a:xfrm>
        </p:grpSpPr>
        <p:sp>
          <p:nvSpPr>
            <p:cNvPr id="8" name="Freeform 8"/>
            <p:cNvSpPr/>
            <p:nvPr/>
          </p:nvSpPr>
          <p:spPr>
            <a:xfrm>
              <a:off x="0" y="0"/>
              <a:ext cx="3951859" cy="1436116"/>
            </a:xfrm>
            <a:custGeom>
              <a:avLst/>
              <a:gdLst/>
              <a:ahLst/>
              <a:cxnLst/>
              <a:rect l="l" t="t" r="r" b="b"/>
              <a:pathLst>
                <a:path w="3951859" h="1436116">
                  <a:moveTo>
                    <a:pt x="0" y="0"/>
                  </a:moveTo>
                  <a:lnTo>
                    <a:pt x="3951859" y="0"/>
                  </a:lnTo>
                  <a:lnTo>
                    <a:pt x="3951859" y="1436116"/>
                  </a:lnTo>
                  <a:lnTo>
                    <a:pt x="0" y="1436116"/>
                  </a:lnTo>
                  <a:close/>
                </a:path>
              </a:pathLst>
            </a:custGeom>
            <a:solidFill>
              <a:srgbClr val="FFFFFF">
                <a:alpha val="80784"/>
              </a:srgbClr>
            </a:solidFill>
            <a:ln w="40640" cap="sq">
              <a:solidFill>
                <a:srgbClr val="000000"/>
              </a:solidFill>
              <a:prstDash val="solid"/>
              <a:miter/>
            </a:ln>
          </p:spPr>
          <p:txBody>
            <a:bodyPr/>
            <a:lstStyle/>
            <a:p>
              <a:endParaRPr lang="en-US"/>
            </a:p>
          </p:txBody>
        </p:sp>
      </p:grpSp>
      <p:grpSp>
        <p:nvGrpSpPr>
          <p:cNvPr id="9" name="Group 9"/>
          <p:cNvGrpSpPr/>
          <p:nvPr/>
        </p:nvGrpSpPr>
        <p:grpSpPr>
          <a:xfrm>
            <a:off x="471649" y="5885726"/>
            <a:ext cx="2963866" cy="1077049"/>
            <a:chOff x="0" y="0"/>
            <a:chExt cx="3951821" cy="1436065"/>
          </a:xfrm>
        </p:grpSpPr>
        <p:sp>
          <p:nvSpPr>
            <p:cNvPr id="10" name="Freeform 10"/>
            <p:cNvSpPr/>
            <p:nvPr/>
          </p:nvSpPr>
          <p:spPr>
            <a:xfrm>
              <a:off x="0" y="0"/>
              <a:ext cx="3951817" cy="1436062"/>
            </a:xfrm>
            <a:custGeom>
              <a:avLst/>
              <a:gdLst/>
              <a:ahLst/>
              <a:cxnLst/>
              <a:rect l="l" t="t" r="r" b="b"/>
              <a:pathLst>
                <a:path w="3951817" h="1436062">
                  <a:moveTo>
                    <a:pt x="0" y="0"/>
                  </a:moveTo>
                  <a:lnTo>
                    <a:pt x="3951817" y="0"/>
                  </a:lnTo>
                  <a:lnTo>
                    <a:pt x="3951817" y="1436062"/>
                  </a:lnTo>
                  <a:lnTo>
                    <a:pt x="0" y="1436062"/>
                  </a:lnTo>
                  <a:close/>
                </a:path>
              </a:pathLst>
            </a:custGeom>
            <a:blipFill>
              <a:blip r:embed="rId3">
                <a:alphaModFix amt="0"/>
              </a:blip>
              <a:stretch>
                <a:fillRect t="-3619" b="-3619"/>
              </a:stretch>
            </a:blipFill>
          </p:spPr>
          <p:txBody>
            <a:bodyPr/>
            <a:lstStyle/>
            <a:p>
              <a:endParaRPr lang="en-US"/>
            </a:p>
          </p:txBody>
        </p:sp>
        <p:sp>
          <p:nvSpPr>
            <p:cNvPr id="11" name="TextBox 11"/>
            <p:cNvSpPr txBox="1"/>
            <p:nvPr/>
          </p:nvSpPr>
          <p:spPr>
            <a:xfrm>
              <a:off x="0" y="-28575"/>
              <a:ext cx="3951821" cy="1464640"/>
            </a:xfrm>
            <a:prstGeom prst="rect">
              <a:avLst/>
            </a:prstGeom>
          </p:spPr>
          <p:txBody>
            <a:bodyPr lIns="0" tIns="0" rIns="0" bIns="0" rtlCol="0" anchor="ctr"/>
            <a:lstStyle/>
            <a:p>
              <a:pPr algn="ctr">
                <a:lnSpc>
                  <a:spcPts val="2419"/>
                </a:lnSpc>
              </a:pPr>
              <a:r>
                <a:rPr lang="en-US" sz="2240" b="1">
                  <a:solidFill>
                    <a:srgbClr val="000000"/>
                  </a:solidFill>
                  <a:latin typeface="Calibri (MS) Bold"/>
                  <a:ea typeface="Calibri (MS) Bold"/>
                  <a:cs typeface="Calibri (MS) Bold"/>
                  <a:sym typeface="Calibri (MS) Bold"/>
                </a:rPr>
                <a:t>to use marijuana under the age of 21.</a:t>
              </a:r>
            </a:p>
          </p:txBody>
        </p:sp>
      </p:grpSp>
      <p:grpSp>
        <p:nvGrpSpPr>
          <p:cNvPr id="12" name="Group 12"/>
          <p:cNvGrpSpPr/>
          <p:nvPr/>
        </p:nvGrpSpPr>
        <p:grpSpPr>
          <a:xfrm>
            <a:off x="3394872" y="5885726"/>
            <a:ext cx="2963866" cy="1077049"/>
            <a:chOff x="0" y="0"/>
            <a:chExt cx="3951821" cy="1436065"/>
          </a:xfrm>
        </p:grpSpPr>
        <p:sp>
          <p:nvSpPr>
            <p:cNvPr id="13" name="Freeform 13"/>
            <p:cNvSpPr/>
            <p:nvPr/>
          </p:nvSpPr>
          <p:spPr>
            <a:xfrm>
              <a:off x="0" y="0"/>
              <a:ext cx="3951859" cy="1436116"/>
            </a:xfrm>
            <a:custGeom>
              <a:avLst/>
              <a:gdLst/>
              <a:ahLst/>
              <a:cxnLst/>
              <a:rect l="l" t="t" r="r" b="b"/>
              <a:pathLst>
                <a:path w="3951859" h="1436116">
                  <a:moveTo>
                    <a:pt x="0" y="0"/>
                  </a:moveTo>
                  <a:lnTo>
                    <a:pt x="3951859" y="0"/>
                  </a:lnTo>
                  <a:lnTo>
                    <a:pt x="3951859" y="1436116"/>
                  </a:lnTo>
                  <a:lnTo>
                    <a:pt x="0" y="1436116"/>
                  </a:lnTo>
                  <a:close/>
                </a:path>
              </a:pathLst>
            </a:custGeom>
            <a:solidFill>
              <a:srgbClr val="FFFFFF">
                <a:alpha val="80784"/>
              </a:srgbClr>
            </a:solidFill>
            <a:ln w="40640" cap="sq">
              <a:solidFill>
                <a:srgbClr val="000000"/>
              </a:solidFill>
              <a:prstDash val="solid"/>
              <a:miter/>
            </a:ln>
          </p:spPr>
          <p:txBody>
            <a:bodyPr/>
            <a:lstStyle/>
            <a:p>
              <a:endParaRPr lang="en-US"/>
            </a:p>
          </p:txBody>
        </p:sp>
      </p:grpSp>
      <p:grpSp>
        <p:nvGrpSpPr>
          <p:cNvPr id="14" name="Group 14"/>
          <p:cNvGrpSpPr/>
          <p:nvPr/>
        </p:nvGrpSpPr>
        <p:grpSpPr>
          <a:xfrm>
            <a:off x="3394872" y="5885726"/>
            <a:ext cx="2963866" cy="1077049"/>
            <a:chOff x="0" y="0"/>
            <a:chExt cx="3951821" cy="1436065"/>
          </a:xfrm>
        </p:grpSpPr>
        <p:sp>
          <p:nvSpPr>
            <p:cNvPr id="15" name="Freeform 15"/>
            <p:cNvSpPr/>
            <p:nvPr/>
          </p:nvSpPr>
          <p:spPr>
            <a:xfrm>
              <a:off x="0" y="0"/>
              <a:ext cx="3951817" cy="1436062"/>
            </a:xfrm>
            <a:custGeom>
              <a:avLst/>
              <a:gdLst/>
              <a:ahLst/>
              <a:cxnLst/>
              <a:rect l="l" t="t" r="r" b="b"/>
              <a:pathLst>
                <a:path w="3951817" h="1436062">
                  <a:moveTo>
                    <a:pt x="0" y="0"/>
                  </a:moveTo>
                  <a:lnTo>
                    <a:pt x="3951817" y="0"/>
                  </a:lnTo>
                  <a:lnTo>
                    <a:pt x="3951817" y="1436062"/>
                  </a:lnTo>
                  <a:lnTo>
                    <a:pt x="0" y="1436062"/>
                  </a:lnTo>
                  <a:close/>
                </a:path>
              </a:pathLst>
            </a:custGeom>
            <a:blipFill>
              <a:blip r:embed="rId3">
                <a:alphaModFix amt="0"/>
              </a:blip>
              <a:stretch>
                <a:fillRect t="-3619" b="-3619"/>
              </a:stretch>
            </a:blipFill>
          </p:spPr>
          <p:txBody>
            <a:bodyPr/>
            <a:lstStyle/>
            <a:p>
              <a:endParaRPr lang="en-US"/>
            </a:p>
          </p:txBody>
        </p:sp>
        <p:sp>
          <p:nvSpPr>
            <p:cNvPr id="16" name="TextBox 16"/>
            <p:cNvSpPr txBox="1"/>
            <p:nvPr/>
          </p:nvSpPr>
          <p:spPr>
            <a:xfrm>
              <a:off x="0" y="-28575"/>
              <a:ext cx="3951821" cy="1464640"/>
            </a:xfrm>
            <a:prstGeom prst="rect">
              <a:avLst/>
            </a:prstGeom>
          </p:spPr>
          <p:txBody>
            <a:bodyPr lIns="0" tIns="0" rIns="0" bIns="0" rtlCol="0" anchor="ctr"/>
            <a:lstStyle/>
            <a:p>
              <a:pPr algn="ctr">
                <a:lnSpc>
                  <a:spcPts val="2419"/>
                </a:lnSpc>
              </a:pPr>
              <a:r>
                <a:rPr lang="en-US" sz="2240" b="1">
                  <a:solidFill>
                    <a:srgbClr val="000000"/>
                  </a:solidFill>
                  <a:latin typeface="Calibri (MS) Bold"/>
                  <a:ea typeface="Calibri (MS) Bold"/>
                  <a:cs typeface="Calibri (MS) Bold"/>
                  <a:sym typeface="Calibri (MS) Bold"/>
                </a:rPr>
                <a:t>to use marijuana in public, including near or at a school.</a:t>
              </a:r>
            </a:p>
          </p:txBody>
        </p:sp>
      </p:grpSp>
      <p:grpSp>
        <p:nvGrpSpPr>
          <p:cNvPr id="17" name="Group 17"/>
          <p:cNvGrpSpPr/>
          <p:nvPr/>
        </p:nvGrpSpPr>
        <p:grpSpPr>
          <a:xfrm>
            <a:off x="6318094" y="5885726"/>
            <a:ext cx="2963866" cy="1077049"/>
            <a:chOff x="0" y="0"/>
            <a:chExt cx="3951821" cy="1436065"/>
          </a:xfrm>
        </p:grpSpPr>
        <p:sp>
          <p:nvSpPr>
            <p:cNvPr id="18" name="Freeform 18"/>
            <p:cNvSpPr/>
            <p:nvPr/>
          </p:nvSpPr>
          <p:spPr>
            <a:xfrm>
              <a:off x="0" y="0"/>
              <a:ext cx="3951859" cy="1436116"/>
            </a:xfrm>
            <a:custGeom>
              <a:avLst/>
              <a:gdLst/>
              <a:ahLst/>
              <a:cxnLst/>
              <a:rect l="l" t="t" r="r" b="b"/>
              <a:pathLst>
                <a:path w="3951859" h="1436116">
                  <a:moveTo>
                    <a:pt x="0" y="0"/>
                  </a:moveTo>
                  <a:lnTo>
                    <a:pt x="3951859" y="0"/>
                  </a:lnTo>
                  <a:lnTo>
                    <a:pt x="3951859" y="1436116"/>
                  </a:lnTo>
                  <a:lnTo>
                    <a:pt x="0" y="1436116"/>
                  </a:lnTo>
                  <a:close/>
                </a:path>
              </a:pathLst>
            </a:custGeom>
            <a:solidFill>
              <a:srgbClr val="FFFFFF">
                <a:alpha val="80784"/>
              </a:srgbClr>
            </a:solidFill>
            <a:ln w="40640" cap="sq">
              <a:solidFill>
                <a:srgbClr val="000000"/>
              </a:solidFill>
              <a:prstDash val="solid"/>
              <a:miter/>
            </a:ln>
          </p:spPr>
          <p:txBody>
            <a:bodyPr/>
            <a:lstStyle/>
            <a:p>
              <a:endParaRPr lang="en-US"/>
            </a:p>
          </p:txBody>
        </p:sp>
      </p:grpSp>
      <p:grpSp>
        <p:nvGrpSpPr>
          <p:cNvPr id="19" name="Group 19"/>
          <p:cNvGrpSpPr/>
          <p:nvPr/>
        </p:nvGrpSpPr>
        <p:grpSpPr>
          <a:xfrm>
            <a:off x="6318094" y="5885726"/>
            <a:ext cx="2963866" cy="1077049"/>
            <a:chOff x="0" y="0"/>
            <a:chExt cx="3951821" cy="1436065"/>
          </a:xfrm>
        </p:grpSpPr>
        <p:sp>
          <p:nvSpPr>
            <p:cNvPr id="20" name="Freeform 20"/>
            <p:cNvSpPr/>
            <p:nvPr/>
          </p:nvSpPr>
          <p:spPr>
            <a:xfrm>
              <a:off x="0" y="0"/>
              <a:ext cx="3951817" cy="1436062"/>
            </a:xfrm>
            <a:custGeom>
              <a:avLst/>
              <a:gdLst/>
              <a:ahLst/>
              <a:cxnLst/>
              <a:rect l="l" t="t" r="r" b="b"/>
              <a:pathLst>
                <a:path w="3951817" h="1436062">
                  <a:moveTo>
                    <a:pt x="0" y="0"/>
                  </a:moveTo>
                  <a:lnTo>
                    <a:pt x="3951817" y="0"/>
                  </a:lnTo>
                  <a:lnTo>
                    <a:pt x="3951817" y="1436062"/>
                  </a:lnTo>
                  <a:lnTo>
                    <a:pt x="0" y="1436062"/>
                  </a:lnTo>
                  <a:close/>
                </a:path>
              </a:pathLst>
            </a:custGeom>
            <a:blipFill>
              <a:blip r:embed="rId3">
                <a:alphaModFix amt="0"/>
              </a:blip>
              <a:stretch>
                <a:fillRect t="-3619" b="-3619"/>
              </a:stretch>
            </a:blipFill>
          </p:spPr>
          <p:txBody>
            <a:bodyPr/>
            <a:lstStyle/>
            <a:p>
              <a:endParaRPr lang="en-US"/>
            </a:p>
          </p:txBody>
        </p:sp>
        <p:sp>
          <p:nvSpPr>
            <p:cNvPr id="21" name="TextBox 21"/>
            <p:cNvSpPr txBox="1"/>
            <p:nvPr/>
          </p:nvSpPr>
          <p:spPr>
            <a:xfrm>
              <a:off x="0" y="-28575"/>
              <a:ext cx="3951821" cy="1464640"/>
            </a:xfrm>
            <a:prstGeom prst="rect">
              <a:avLst/>
            </a:prstGeom>
          </p:spPr>
          <p:txBody>
            <a:bodyPr lIns="0" tIns="0" rIns="0" bIns="0" rtlCol="0" anchor="ctr"/>
            <a:lstStyle/>
            <a:p>
              <a:pPr algn="ctr">
                <a:lnSpc>
                  <a:spcPts val="2419"/>
                </a:lnSpc>
              </a:pPr>
              <a:r>
                <a:rPr lang="en-US" sz="2240" b="1">
                  <a:solidFill>
                    <a:srgbClr val="000000"/>
                  </a:solidFill>
                  <a:latin typeface="Calibri (MS) Bold"/>
                  <a:ea typeface="Calibri (MS) Bold"/>
                  <a:cs typeface="Calibri (MS) Bold"/>
                  <a:sym typeface="Calibri (MS) Bold"/>
                </a:rPr>
                <a:t>to drive after using marijuana.</a:t>
              </a:r>
            </a:p>
          </p:txBody>
        </p:sp>
      </p:grpSp>
      <p:grpSp>
        <p:nvGrpSpPr>
          <p:cNvPr id="22" name="Group 22"/>
          <p:cNvGrpSpPr/>
          <p:nvPr/>
        </p:nvGrpSpPr>
        <p:grpSpPr>
          <a:xfrm rot="-10800000">
            <a:off x="467363" y="1282722"/>
            <a:ext cx="8818883" cy="3505848"/>
            <a:chOff x="0" y="0"/>
            <a:chExt cx="11758511" cy="4674464"/>
          </a:xfrm>
        </p:grpSpPr>
        <p:sp>
          <p:nvSpPr>
            <p:cNvPr id="23" name="Freeform 23"/>
            <p:cNvSpPr/>
            <p:nvPr/>
          </p:nvSpPr>
          <p:spPr>
            <a:xfrm>
              <a:off x="0" y="0"/>
              <a:ext cx="11758549" cy="4674489"/>
            </a:xfrm>
            <a:custGeom>
              <a:avLst/>
              <a:gdLst/>
              <a:ahLst/>
              <a:cxnLst/>
              <a:rect l="l" t="t" r="r" b="b"/>
              <a:pathLst>
                <a:path w="11758549" h="4674489">
                  <a:moveTo>
                    <a:pt x="0" y="1637157"/>
                  </a:moveTo>
                  <a:lnTo>
                    <a:pt x="5294884" y="1637157"/>
                  </a:lnTo>
                  <a:lnTo>
                    <a:pt x="5294884" y="1168654"/>
                  </a:lnTo>
                  <a:lnTo>
                    <a:pt x="4710684" y="1168654"/>
                  </a:lnTo>
                  <a:lnTo>
                    <a:pt x="5879211" y="0"/>
                  </a:lnTo>
                  <a:lnTo>
                    <a:pt x="7047865" y="1168654"/>
                  </a:lnTo>
                  <a:lnTo>
                    <a:pt x="6463538" y="1168654"/>
                  </a:lnTo>
                  <a:lnTo>
                    <a:pt x="6463538" y="1637157"/>
                  </a:lnTo>
                  <a:lnTo>
                    <a:pt x="11758549" y="1637157"/>
                  </a:lnTo>
                  <a:lnTo>
                    <a:pt x="11758549" y="4674489"/>
                  </a:lnTo>
                  <a:lnTo>
                    <a:pt x="0" y="4674489"/>
                  </a:lnTo>
                  <a:close/>
                </a:path>
              </a:pathLst>
            </a:custGeom>
            <a:solidFill>
              <a:srgbClr val="FFFFFF"/>
            </a:solidFill>
            <a:ln w="40640" cap="sq">
              <a:solidFill>
                <a:srgbClr val="000000"/>
              </a:solidFill>
              <a:prstDash val="solid"/>
              <a:miter/>
            </a:ln>
          </p:spPr>
          <p:txBody>
            <a:bodyPr/>
            <a:lstStyle/>
            <a:p>
              <a:endParaRPr lang="en-US"/>
            </a:p>
          </p:txBody>
        </p:sp>
      </p:grpSp>
      <p:grpSp>
        <p:nvGrpSpPr>
          <p:cNvPr id="24" name="Group 24"/>
          <p:cNvGrpSpPr/>
          <p:nvPr/>
        </p:nvGrpSpPr>
        <p:grpSpPr>
          <a:xfrm>
            <a:off x="467363" y="1282722"/>
            <a:ext cx="8818883" cy="2292229"/>
            <a:chOff x="0" y="0"/>
            <a:chExt cx="11758511" cy="3056306"/>
          </a:xfrm>
        </p:grpSpPr>
        <p:sp>
          <p:nvSpPr>
            <p:cNvPr id="25" name="Freeform 25"/>
            <p:cNvSpPr/>
            <p:nvPr/>
          </p:nvSpPr>
          <p:spPr>
            <a:xfrm>
              <a:off x="0" y="0"/>
              <a:ext cx="11758506" cy="3056301"/>
            </a:xfrm>
            <a:custGeom>
              <a:avLst/>
              <a:gdLst/>
              <a:ahLst/>
              <a:cxnLst/>
              <a:rect l="l" t="t" r="r" b="b"/>
              <a:pathLst>
                <a:path w="11758506" h="3056301">
                  <a:moveTo>
                    <a:pt x="0" y="0"/>
                  </a:moveTo>
                  <a:lnTo>
                    <a:pt x="11758506" y="0"/>
                  </a:lnTo>
                  <a:lnTo>
                    <a:pt x="11758506" y="3056301"/>
                  </a:lnTo>
                  <a:lnTo>
                    <a:pt x="0" y="3056301"/>
                  </a:lnTo>
                  <a:close/>
                </a:path>
              </a:pathLst>
            </a:custGeom>
            <a:blipFill>
              <a:blip r:embed="rId3">
                <a:alphaModFix amt="0"/>
              </a:blip>
              <a:stretch>
                <a:fillRect t="-24964" b="-24964"/>
              </a:stretch>
            </a:blipFill>
          </p:spPr>
          <p:txBody>
            <a:bodyPr/>
            <a:lstStyle/>
            <a:p>
              <a:endParaRPr lang="en-US"/>
            </a:p>
          </p:txBody>
        </p:sp>
        <p:sp>
          <p:nvSpPr>
            <p:cNvPr id="26" name="TextBox 26"/>
            <p:cNvSpPr txBox="1"/>
            <p:nvPr/>
          </p:nvSpPr>
          <p:spPr>
            <a:xfrm>
              <a:off x="0" y="-38100"/>
              <a:ext cx="11758511" cy="3094406"/>
            </a:xfrm>
            <a:prstGeom prst="rect">
              <a:avLst/>
            </a:prstGeom>
          </p:spPr>
          <p:txBody>
            <a:bodyPr lIns="0" tIns="0" rIns="0" bIns="0" rtlCol="0" anchor="ctr"/>
            <a:lstStyle/>
            <a:p>
              <a:pPr algn="ctr">
                <a:lnSpc>
                  <a:spcPts val="4262"/>
                </a:lnSpc>
              </a:pPr>
              <a:r>
                <a:rPr lang="en-US" sz="3900">
                  <a:solidFill>
                    <a:srgbClr val="000000"/>
                  </a:solidFill>
                  <a:latin typeface="Calibri (MS) Bold"/>
                  <a:ea typeface="Calibri (MS) Bold"/>
                  <a:cs typeface="Calibri (MS) Bold"/>
                  <a:sym typeface="Calibri (MS) Bold"/>
                </a:rPr>
                <a:t>Some states, including Michigan, now allow marijuana (THC/Cannabis) to be used by people 21 and older.</a:t>
              </a:r>
              <a:endParaRPr lang="en-US" sz="3900">
                <a:solidFill>
                  <a:srgbClr val="000000"/>
                </a:solidFill>
                <a:latin typeface="Calibri (MS) Bold"/>
                <a:ea typeface="Calibri (MS) Bold"/>
                <a:cs typeface="Calibri (MS) Bold"/>
              </a:endParaRPr>
            </a:p>
          </p:txBody>
        </p:sp>
      </p:grpSp>
      <p:grpSp>
        <p:nvGrpSpPr>
          <p:cNvPr id="27" name="Group 27"/>
          <p:cNvGrpSpPr/>
          <p:nvPr/>
        </p:nvGrpSpPr>
        <p:grpSpPr>
          <a:xfrm>
            <a:off x="487680" y="162563"/>
            <a:ext cx="8778240" cy="975360"/>
            <a:chOff x="0" y="0"/>
            <a:chExt cx="11704320" cy="1300480"/>
          </a:xfrm>
        </p:grpSpPr>
        <p:sp>
          <p:nvSpPr>
            <p:cNvPr id="28" name="Freeform 28"/>
            <p:cNvSpPr/>
            <p:nvPr/>
          </p:nvSpPr>
          <p:spPr>
            <a:xfrm>
              <a:off x="0" y="0"/>
              <a:ext cx="11704320" cy="1300480"/>
            </a:xfrm>
            <a:custGeom>
              <a:avLst/>
              <a:gdLst/>
              <a:ahLst/>
              <a:cxnLst/>
              <a:rect l="l" t="t" r="r" b="b"/>
              <a:pathLst>
                <a:path w="11704320" h="1300480">
                  <a:moveTo>
                    <a:pt x="0" y="0"/>
                  </a:moveTo>
                  <a:lnTo>
                    <a:pt x="11704320" y="0"/>
                  </a:lnTo>
                  <a:lnTo>
                    <a:pt x="11704320" y="1300480"/>
                  </a:lnTo>
                  <a:lnTo>
                    <a:pt x="0" y="1300480"/>
                  </a:lnTo>
                  <a:close/>
                </a:path>
              </a:pathLst>
            </a:custGeom>
            <a:blipFill>
              <a:blip r:embed="rId3">
                <a:alphaModFix amt="0"/>
              </a:blip>
              <a:stretch>
                <a:fillRect t="-125365" b="-125365"/>
              </a:stretch>
            </a:blipFill>
          </p:spPr>
          <p:txBody>
            <a:bodyPr/>
            <a:lstStyle/>
            <a:p>
              <a:endParaRPr lang="en-US"/>
            </a:p>
          </p:txBody>
        </p:sp>
        <p:sp>
          <p:nvSpPr>
            <p:cNvPr id="29" name="TextBox 29"/>
            <p:cNvSpPr txBox="1"/>
            <p:nvPr/>
          </p:nvSpPr>
          <p:spPr>
            <a:xfrm>
              <a:off x="0" y="-95250"/>
              <a:ext cx="11704320" cy="1395730"/>
            </a:xfrm>
            <a:prstGeom prst="rect">
              <a:avLst/>
            </a:prstGeom>
          </p:spPr>
          <p:txBody>
            <a:bodyPr lIns="0" tIns="0" rIns="0" bIns="0" rtlCol="0" anchor="b"/>
            <a:lstStyle/>
            <a:p>
              <a:pPr algn="ctr">
                <a:lnSpc>
                  <a:spcPts val="5120"/>
                </a:lnSpc>
              </a:pPr>
              <a:r>
                <a:rPr lang="en-US" sz="4266" b="1" spc="-106">
                  <a:solidFill>
                    <a:srgbClr val="000000"/>
                  </a:solidFill>
                  <a:latin typeface="Calibri (MS) Bold"/>
                  <a:ea typeface="Calibri (MS) Bold"/>
                  <a:cs typeface="Calibri (MS) Bold"/>
                  <a:sym typeface="Calibri (MS) Bold"/>
                </a:rPr>
                <a:t>Marijuana (Cannabis/THC) </a:t>
              </a:r>
            </a:p>
          </p:txBody>
        </p:sp>
      </p:grpSp>
      <p:sp>
        <p:nvSpPr>
          <p:cNvPr id="30" name="TextBox 30"/>
          <p:cNvSpPr txBox="1"/>
          <p:nvPr/>
        </p:nvSpPr>
        <p:spPr>
          <a:xfrm>
            <a:off x="5997645" y="7042499"/>
            <a:ext cx="3151661"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Michigan Legalization of Marihuana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487680" y="162563"/>
            <a:ext cx="8778240" cy="975360"/>
            <a:chOff x="0" y="0"/>
            <a:chExt cx="11704320" cy="1300480"/>
          </a:xfrm>
        </p:grpSpPr>
        <p:sp>
          <p:nvSpPr>
            <p:cNvPr id="3" name="Freeform 3"/>
            <p:cNvSpPr/>
            <p:nvPr/>
          </p:nvSpPr>
          <p:spPr>
            <a:xfrm>
              <a:off x="0" y="0"/>
              <a:ext cx="11704320" cy="1300480"/>
            </a:xfrm>
            <a:custGeom>
              <a:avLst/>
              <a:gdLst/>
              <a:ahLst/>
              <a:cxnLst/>
              <a:rect l="l" t="t" r="r" b="b"/>
              <a:pathLst>
                <a:path w="11704320" h="1300480">
                  <a:moveTo>
                    <a:pt x="0" y="0"/>
                  </a:moveTo>
                  <a:lnTo>
                    <a:pt x="11704320" y="0"/>
                  </a:lnTo>
                  <a:lnTo>
                    <a:pt x="11704320" y="1300480"/>
                  </a:lnTo>
                  <a:lnTo>
                    <a:pt x="0" y="1300480"/>
                  </a:lnTo>
                  <a:close/>
                </a:path>
              </a:pathLst>
            </a:custGeom>
            <a:blipFill>
              <a:blip r:embed="rId3">
                <a:alphaModFix amt="0"/>
              </a:blip>
              <a:stretch>
                <a:fillRect t="-125365" b="-125365"/>
              </a:stretch>
            </a:blipFill>
          </p:spPr>
          <p:txBody>
            <a:bodyPr/>
            <a:lstStyle/>
            <a:p>
              <a:endParaRPr lang="en-US"/>
            </a:p>
          </p:txBody>
        </p:sp>
        <p:sp>
          <p:nvSpPr>
            <p:cNvPr id="4" name="TextBox 4"/>
            <p:cNvSpPr txBox="1"/>
            <p:nvPr/>
          </p:nvSpPr>
          <p:spPr>
            <a:xfrm>
              <a:off x="0" y="-95250"/>
              <a:ext cx="11704320" cy="1395730"/>
            </a:xfrm>
            <a:prstGeom prst="rect">
              <a:avLst/>
            </a:prstGeom>
          </p:spPr>
          <p:txBody>
            <a:bodyPr lIns="0" tIns="0" rIns="0" bIns="0" rtlCol="0" anchor="b"/>
            <a:lstStyle/>
            <a:p>
              <a:pPr algn="ctr">
                <a:lnSpc>
                  <a:spcPts val="5120"/>
                </a:lnSpc>
              </a:pPr>
              <a:r>
                <a:rPr lang="en-US" sz="4266" b="1" spc="-106">
                  <a:solidFill>
                    <a:srgbClr val="000000"/>
                  </a:solidFill>
                  <a:latin typeface="Calibri (MS) Bold"/>
                  <a:ea typeface="Calibri (MS) Bold"/>
                  <a:cs typeface="Calibri (MS) Bold"/>
                  <a:sym typeface="Calibri (MS) Bold"/>
                </a:rPr>
                <a:t>Marijuana (Cannabis/THC) </a:t>
              </a:r>
            </a:p>
          </p:txBody>
        </p:sp>
      </p:grpSp>
      <p:sp>
        <p:nvSpPr>
          <p:cNvPr id="5" name="TextBox 5"/>
          <p:cNvSpPr txBox="1"/>
          <p:nvPr/>
        </p:nvSpPr>
        <p:spPr>
          <a:xfrm>
            <a:off x="381076" y="1290247"/>
            <a:ext cx="6618719" cy="5724525"/>
          </a:xfrm>
          <a:prstGeom prst="rect">
            <a:avLst/>
          </a:prstGeom>
        </p:spPr>
        <p:txBody>
          <a:bodyPr lIns="0" tIns="0" rIns="0" bIns="0" rtlCol="0" anchor="t">
            <a:spAutoFit/>
          </a:bodyPr>
          <a:lstStyle/>
          <a:p>
            <a:pPr>
              <a:lnSpc>
                <a:spcPts val="4095"/>
              </a:lnSpc>
            </a:pPr>
            <a:r>
              <a:rPr lang="en-US" sz="3400">
                <a:solidFill>
                  <a:srgbClr val="000000"/>
                </a:solidFill>
                <a:latin typeface="Calibri (MS)"/>
                <a:ea typeface="Calibri (MS)"/>
                <a:cs typeface="Calibri (MS)"/>
                <a:sym typeface="Calibri (MS)"/>
              </a:rPr>
              <a:t>You may have seen billboards advertising marijuana along </a:t>
            </a:r>
            <a:endParaRPr lang="en-US" sz="3400">
              <a:sym typeface="Calibri (MS)"/>
            </a:endParaRPr>
          </a:p>
          <a:p>
            <a:pPr algn="l">
              <a:lnSpc>
                <a:spcPts val="4095"/>
              </a:lnSpc>
            </a:pPr>
            <a:r>
              <a:rPr lang="en-US" sz="3400">
                <a:solidFill>
                  <a:srgbClr val="000000"/>
                </a:solidFill>
                <a:latin typeface="Calibri (MS)"/>
                <a:ea typeface="Calibri (MS)"/>
                <a:cs typeface="Calibri (MS)"/>
                <a:sym typeface="Calibri (MS)"/>
              </a:rPr>
              <a:t>main roadways in the state.   </a:t>
            </a:r>
            <a:endParaRPr lang="en-US" sz="3400"/>
          </a:p>
          <a:p>
            <a:pPr algn="l">
              <a:lnSpc>
                <a:spcPts val="4095"/>
              </a:lnSpc>
            </a:pPr>
            <a:r>
              <a:rPr lang="en-US" sz="3400">
                <a:solidFill>
                  <a:srgbClr val="000000"/>
                </a:solidFill>
                <a:latin typeface="Calibri (MS)"/>
                <a:ea typeface="Calibri (MS)"/>
                <a:cs typeface="Calibri (MS)"/>
                <a:sym typeface="Calibri (MS)"/>
              </a:rPr>
              <a:t>                                      </a:t>
            </a:r>
            <a:endParaRPr lang="en-US" sz="3400">
              <a:solidFill>
                <a:srgbClr val="000000"/>
              </a:solidFill>
              <a:latin typeface="Calibri (MS)"/>
              <a:ea typeface="Calibri (MS)"/>
              <a:cs typeface="Calibri (MS)"/>
            </a:endParaRPr>
          </a:p>
          <a:p>
            <a:pPr algn="l">
              <a:lnSpc>
                <a:spcPts val="4095"/>
              </a:lnSpc>
            </a:pPr>
            <a:r>
              <a:rPr lang="en-US" sz="3413">
                <a:solidFill>
                  <a:srgbClr val="000000"/>
                </a:solidFill>
                <a:latin typeface="Calibri (MS)"/>
                <a:ea typeface="Calibri (MS)"/>
                <a:cs typeface="Calibri (MS)"/>
                <a:sym typeface="Calibri (MS)"/>
              </a:rPr>
              <a:t>This has led some to believe that marijuana use is safe. </a:t>
            </a:r>
          </a:p>
          <a:p>
            <a:pPr algn="l">
              <a:lnSpc>
                <a:spcPts val="4095"/>
              </a:lnSpc>
            </a:pPr>
            <a:endParaRPr lang="en-US" sz="3413">
              <a:solidFill>
                <a:srgbClr val="000000"/>
              </a:solidFill>
              <a:latin typeface="Calibri (MS)"/>
              <a:ea typeface="Calibri (MS)"/>
              <a:cs typeface="Calibri (MS)"/>
              <a:sym typeface="Calibri (MS)"/>
            </a:endParaRPr>
          </a:p>
          <a:p>
            <a:pPr algn="l">
              <a:lnSpc>
                <a:spcPts val="4095"/>
              </a:lnSpc>
            </a:pPr>
            <a:r>
              <a:rPr lang="en-US" sz="3413">
                <a:solidFill>
                  <a:srgbClr val="000000"/>
                </a:solidFill>
                <a:latin typeface="Calibri (MS)"/>
                <a:ea typeface="Calibri (MS)"/>
                <a:cs typeface="Calibri (MS)"/>
                <a:sym typeface="Calibri (MS)"/>
              </a:rPr>
              <a:t>Use of marijuana is unsafe, especially for teens and young adults. It is important to learn the FACTS and educate your friends.</a:t>
            </a:r>
          </a:p>
        </p:txBody>
      </p:sp>
      <p:sp>
        <p:nvSpPr>
          <p:cNvPr id="6" name="Freeform 6"/>
          <p:cNvSpPr/>
          <p:nvPr/>
        </p:nvSpPr>
        <p:spPr>
          <a:xfrm>
            <a:off x="6520737" y="1356922"/>
            <a:ext cx="2745183" cy="3565173"/>
          </a:xfrm>
          <a:custGeom>
            <a:avLst/>
            <a:gdLst/>
            <a:ahLst/>
            <a:cxnLst/>
            <a:rect l="l" t="t" r="r" b="b"/>
            <a:pathLst>
              <a:path w="2745183" h="3565173">
                <a:moveTo>
                  <a:pt x="0" y="0"/>
                </a:moveTo>
                <a:lnTo>
                  <a:pt x="2745183" y="0"/>
                </a:lnTo>
                <a:lnTo>
                  <a:pt x="2745183" y="3565173"/>
                </a:lnTo>
                <a:lnTo>
                  <a:pt x="0" y="356517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5680406" y="6993193"/>
            <a:ext cx="3883381"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SCHOLASTIC, NIDA, NIH, U.S. DEPARTMENT OF HHS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rot="-1497448">
            <a:off x="-272324" y="2783744"/>
            <a:ext cx="3849653" cy="3901440"/>
            <a:chOff x="0" y="0"/>
            <a:chExt cx="5132870" cy="5201920"/>
          </a:xfrm>
        </p:grpSpPr>
        <p:sp>
          <p:nvSpPr>
            <p:cNvPr id="3" name="Freeform 3"/>
            <p:cNvSpPr/>
            <p:nvPr/>
          </p:nvSpPr>
          <p:spPr>
            <a:xfrm>
              <a:off x="0" y="0"/>
              <a:ext cx="5132832" cy="5201920"/>
            </a:xfrm>
            <a:custGeom>
              <a:avLst/>
              <a:gdLst/>
              <a:ahLst/>
              <a:cxnLst/>
              <a:rect l="l" t="t" r="r" b="b"/>
              <a:pathLst>
                <a:path w="5132832" h="5201920">
                  <a:moveTo>
                    <a:pt x="0" y="0"/>
                  </a:moveTo>
                  <a:lnTo>
                    <a:pt x="5132832" y="0"/>
                  </a:lnTo>
                  <a:lnTo>
                    <a:pt x="5132832" y="5201920"/>
                  </a:lnTo>
                  <a:lnTo>
                    <a:pt x="0" y="5201920"/>
                  </a:lnTo>
                  <a:lnTo>
                    <a:pt x="0" y="0"/>
                  </a:lnTo>
                  <a:close/>
                </a:path>
              </a:pathLst>
            </a:custGeom>
            <a:blipFill>
              <a:blip r:embed="rId3"/>
              <a:stretch>
                <a:fillRect/>
              </a:stretch>
            </a:blipFill>
          </p:spPr>
          <p:txBody>
            <a:bodyPr/>
            <a:lstStyle/>
            <a:p>
              <a:endParaRPr lang="en-US"/>
            </a:p>
          </p:txBody>
        </p:sp>
      </p:grpSp>
      <p:grpSp>
        <p:nvGrpSpPr>
          <p:cNvPr id="4" name="Group 4"/>
          <p:cNvGrpSpPr/>
          <p:nvPr/>
        </p:nvGrpSpPr>
        <p:grpSpPr>
          <a:xfrm>
            <a:off x="0" y="162563"/>
            <a:ext cx="9753600" cy="3448844"/>
            <a:chOff x="0" y="0"/>
            <a:chExt cx="13004800" cy="4598458"/>
          </a:xfrm>
        </p:grpSpPr>
        <p:sp>
          <p:nvSpPr>
            <p:cNvPr id="5" name="Freeform 5"/>
            <p:cNvSpPr/>
            <p:nvPr/>
          </p:nvSpPr>
          <p:spPr>
            <a:xfrm>
              <a:off x="0" y="0"/>
              <a:ext cx="13004800" cy="4598458"/>
            </a:xfrm>
            <a:custGeom>
              <a:avLst/>
              <a:gdLst/>
              <a:ahLst/>
              <a:cxnLst/>
              <a:rect l="l" t="t" r="r" b="b"/>
              <a:pathLst>
                <a:path w="13004800" h="4598458">
                  <a:moveTo>
                    <a:pt x="0" y="0"/>
                  </a:moveTo>
                  <a:lnTo>
                    <a:pt x="13004800" y="0"/>
                  </a:lnTo>
                  <a:lnTo>
                    <a:pt x="13004800" y="4598458"/>
                  </a:lnTo>
                  <a:lnTo>
                    <a:pt x="0" y="4598458"/>
                  </a:lnTo>
                  <a:close/>
                </a:path>
              </a:pathLst>
            </a:custGeom>
            <a:blipFill>
              <a:blip r:embed="rId4">
                <a:alphaModFix amt="0"/>
              </a:blip>
              <a:stretch>
                <a:fillRect t="-33894" b="23684"/>
              </a:stretch>
            </a:blipFill>
          </p:spPr>
          <p:txBody>
            <a:bodyPr/>
            <a:lstStyle/>
            <a:p>
              <a:endParaRPr lang="en-US"/>
            </a:p>
          </p:txBody>
        </p:sp>
        <p:sp>
          <p:nvSpPr>
            <p:cNvPr id="6" name="TextBox 6"/>
            <p:cNvSpPr txBox="1"/>
            <p:nvPr/>
          </p:nvSpPr>
          <p:spPr>
            <a:xfrm>
              <a:off x="0" y="-95250"/>
              <a:ext cx="13004800" cy="4693708"/>
            </a:xfrm>
            <a:prstGeom prst="rect">
              <a:avLst/>
            </a:prstGeom>
          </p:spPr>
          <p:txBody>
            <a:bodyPr lIns="0" tIns="0" rIns="0" bIns="0" rtlCol="0" anchor="b"/>
            <a:lstStyle/>
            <a:p>
              <a:pPr algn="ctr">
                <a:lnSpc>
                  <a:spcPts val="5120"/>
                </a:lnSpc>
              </a:pPr>
              <a:r>
                <a:rPr lang="en-US" sz="4266" b="1" spc="-106">
                  <a:solidFill>
                    <a:srgbClr val="000000"/>
                  </a:solidFill>
                  <a:latin typeface="Calibri (MS) Bold"/>
                  <a:ea typeface="Calibri (MS) Bold"/>
                  <a:cs typeface="Calibri (MS) Bold"/>
                  <a:sym typeface="Calibri (MS) Bold"/>
                </a:rPr>
                <a:t>MARIJUANA (Cannabis/THC) HAS BECOME MUCH STRONGER OVER THE YEARS, CAUSING AN INCREASE IN...</a:t>
              </a:r>
            </a:p>
            <a:p>
              <a:pPr algn="ctr">
                <a:lnSpc>
                  <a:spcPts val="5120"/>
                </a:lnSpc>
              </a:pPr>
              <a:endParaRPr lang="en-US" sz="4266" b="1" spc="-106">
                <a:solidFill>
                  <a:srgbClr val="000000"/>
                </a:solidFill>
                <a:latin typeface="Calibri (MS) Bold"/>
                <a:ea typeface="Calibri (MS) Bold"/>
                <a:cs typeface="Calibri (MS) Bold"/>
                <a:sym typeface="Calibri (MS) Bold"/>
              </a:endParaRPr>
            </a:p>
            <a:p>
              <a:pPr algn="ctr">
                <a:lnSpc>
                  <a:spcPts val="5120"/>
                </a:lnSpc>
              </a:pPr>
              <a:endParaRPr lang="en-US" sz="4266" b="1" spc="-106">
                <a:solidFill>
                  <a:srgbClr val="000000"/>
                </a:solidFill>
                <a:latin typeface="Calibri (MS) Bold"/>
                <a:ea typeface="Calibri (MS) Bold"/>
                <a:cs typeface="Calibri (MS) Bold"/>
                <a:sym typeface="Calibri (MS) Bold"/>
              </a:endParaRPr>
            </a:p>
          </p:txBody>
        </p:sp>
      </p:grpSp>
      <p:sp>
        <p:nvSpPr>
          <p:cNvPr id="9" name="TextBox 9"/>
          <p:cNvSpPr txBox="1"/>
          <p:nvPr/>
        </p:nvSpPr>
        <p:spPr>
          <a:xfrm>
            <a:off x="3577846" y="2795264"/>
            <a:ext cx="5879405" cy="1144372"/>
          </a:xfrm>
          <a:prstGeom prst="rect">
            <a:avLst/>
          </a:prstGeom>
        </p:spPr>
        <p:txBody>
          <a:bodyPr lIns="0" tIns="0" rIns="0" bIns="0" rtlCol="0" anchor="t">
            <a:spAutoFit/>
          </a:bodyPr>
          <a:lstStyle/>
          <a:p>
            <a:pPr algn="l">
              <a:lnSpc>
                <a:spcPts val="4147"/>
              </a:lnSpc>
            </a:pPr>
            <a:r>
              <a:rPr lang="en-US" sz="3840">
                <a:solidFill>
                  <a:srgbClr val="000000"/>
                </a:solidFill>
                <a:latin typeface="Calibri (MS)"/>
                <a:ea typeface="Calibri (MS)"/>
                <a:cs typeface="Calibri (MS)"/>
                <a:sym typeface="Calibri (MS)"/>
              </a:rPr>
              <a:t>Cannabis Use Disorder (Addiction)</a:t>
            </a:r>
          </a:p>
        </p:txBody>
      </p:sp>
      <p:sp>
        <p:nvSpPr>
          <p:cNvPr id="12" name="TextBox 12"/>
          <p:cNvSpPr txBox="1"/>
          <p:nvPr/>
        </p:nvSpPr>
        <p:spPr>
          <a:xfrm>
            <a:off x="3577846" y="4082510"/>
            <a:ext cx="5395123" cy="620497"/>
          </a:xfrm>
          <a:prstGeom prst="rect">
            <a:avLst/>
          </a:prstGeom>
        </p:spPr>
        <p:txBody>
          <a:bodyPr lIns="0" tIns="0" rIns="0" bIns="0" rtlCol="0" anchor="t">
            <a:spAutoFit/>
          </a:bodyPr>
          <a:lstStyle/>
          <a:p>
            <a:pPr algn="l">
              <a:lnSpc>
                <a:spcPts val="4147"/>
              </a:lnSpc>
            </a:pPr>
            <a:r>
              <a:rPr lang="en-US" sz="3840">
                <a:solidFill>
                  <a:srgbClr val="000000"/>
                </a:solidFill>
                <a:latin typeface="Calibri (MS)"/>
                <a:ea typeface="Calibri (MS)"/>
                <a:cs typeface="Calibri (MS)"/>
                <a:sym typeface="Calibri (MS)"/>
              </a:rPr>
              <a:t>School Failure</a:t>
            </a:r>
          </a:p>
        </p:txBody>
      </p:sp>
      <p:sp>
        <p:nvSpPr>
          <p:cNvPr id="15" name="TextBox 15"/>
          <p:cNvSpPr txBox="1"/>
          <p:nvPr/>
        </p:nvSpPr>
        <p:spPr>
          <a:xfrm>
            <a:off x="3577846" y="4952638"/>
            <a:ext cx="5395123" cy="620497"/>
          </a:xfrm>
          <a:prstGeom prst="rect">
            <a:avLst/>
          </a:prstGeom>
        </p:spPr>
        <p:txBody>
          <a:bodyPr lIns="0" tIns="0" rIns="0" bIns="0" rtlCol="0" anchor="t">
            <a:spAutoFit/>
          </a:bodyPr>
          <a:lstStyle/>
          <a:p>
            <a:pPr algn="l">
              <a:lnSpc>
                <a:spcPts val="4147"/>
              </a:lnSpc>
            </a:pPr>
            <a:r>
              <a:rPr lang="en-US" sz="3840">
                <a:solidFill>
                  <a:srgbClr val="000000"/>
                </a:solidFill>
                <a:latin typeface="Calibri (MS)"/>
                <a:ea typeface="Calibri (MS)"/>
                <a:cs typeface="Calibri (MS)"/>
                <a:sym typeface="Calibri (MS)"/>
              </a:rPr>
              <a:t>Emergency Room Visits</a:t>
            </a:r>
          </a:p>
        </p:txBody>
      </p:sp>
      <p:sp>
        <p:nvSpPr>
          <p:cNvPr id="18" name="TextBox 18"/>
          <p:cNvSpPr txBox="1"/>
          <p:nvPr/>
        </p:nvSpPr>
        <p:spPr>
          <a:xfrm>
            <a:off x="3577846" y="5866714"/>
            <a:ext cx="5395123" cy="620497"/>
          </a:xfrm>
          <a:prstGeom prst="rect">
            <a:avLst/>
          </a:prstGeom>
        </p:spPr>
        <p:txBody>
          <a:bodyPr lIns="0" tIns="0" rIns="0" bIns="0" rtlCol="0" anchor="t">
            <a:spAutoFit/>
          </a:bodyPr>
          <a:lstStyle/>
          <a:p>
            <a:pPr algn="l">
              <a:lnSpc>
                <a:spcPts val="4147"/>
              </a:lnSpc>
            </a:pPr>
            <a:r>
              <a:rPr lang="en-US" sz="3840">
                <a:solidFill>
                  <a:srgbClr val="000000"/>
                </a:solidFill>
                <a:latin typeface="Calibri (MS)"/>
                <a:ea typeface="Calibri (MS)"/>
                <a:cs typeface="Calibri (MS)"/>
                <a:sym typeface="Calibri (MS)"/>
              </a:rPr>
              <a:t>Poison Control Calls</a:t>
            </a:r>
          </a:p>
        </p:txBody>
      </p:sp>
      <p:sp>
        <p:nvSpPr>
          <p:cNvPr id="19" name="TextBox 19"/>
          <p:cNvSpPr txBox="1"/>
          <p:nvPr/>
        </p:nvSpPr>
        <p:spPr>
          <a:xfrm>
            <a:off x="7075580" y="6594919"/>
            <a:ext cx="2678020"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New Scientist &amp; Scholastic, NIDA</a:t>
            </a:r>
          </a:p>
        </p:txBody>
      </p:sp>
      <p:grpSp>
        <p:nvGrpSpPr>
          <p:cNvPr id="20" name="Group 20"/>
          <p:cNvGrpSpPr/>
          <p:nvPr/>
        </p:nvGrpSpPr>
        <p:grpSpPr>
          <a:xfrm>
            <a:off x="0" y="6827520"/>
            <a:ext cx="9753600" cy="487680"/>
            <a:chOff x="0" y="0"/>
            <a:chExt cx="13004800" cy="650240"/>
          </a:xfrm>
        </p:grpSpPr>
        <p:sp>
          <p:nvSpPr>
            <p:cNvPr id="21" name="Freeform 21"/>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487680" y="162563"/>
            <a:ext cx="8778240" cy="1300480"/>
            <a:chOff x="0" y="0"/>
            <a:chExt cx="11704320" cy="1733973"/>
          </a:xfrm>
        </p:grpSpPr>
        <p:sp>
          <p:nvSpPr>
            <p:cNvPr id="3" name="Freeform 3"/>
            <p:cNvSpPr/>
            <p:nvPr/>
          </p:nvSpPr>
          <p:spPr>
            <a:xfrm>
              <a:off x="0" y="0"/>
              <a:ext cx="11704320" cy="1733978"/>
            </a:xfrm>
            <a:custGeom>
              <a:avLst/>
              <a:gdLst/>
              <a:ahLst/>
              <a:cxnLst/>
              <a:rect l="l" t="t" r="r" b="b"/>
              <a:pathLst>
                <a:path w="11704320" h="1733978">
                  <a:moveTo>
                    <a:pt x="0" y="0"/>
                  </a:moveTo>
                  <a:lnTo>
                    <a:pt x="11704320" y="0"/>
                  </a:lnTo>
                  <a:lnTo>
                    <a:pt x="11704320" y="1733978"/>
                  </a:lnTo>
                  <a:lnTo>
                    <a:pt x="0" y="1733978"/>
                  </a:lnTo>
                  <a:close/>
                </a:path>
              </a:pathLst>
            </a:custGeom>
            <a:blipFill>
              <a:blip r:embed="rId4">
                <a:alphaModFix amt="0"/>
              </a:blip>
              <a:stretch>
                <a:fillRect t="-81523" b="-81523"/>
              </a:stretch>
            </a:blipFill>
          </p:spPr>
          <p:txBody>
            <a:bodyPr/>
            <a:lstStyle/>
            <a:p>
              <a:endParaRPr lang="en-US"/>
            </a:p>
          </p:txBody>
        </p:sp>
        <p:sp>
          <p:nvSpPr>
            <p:cNvPr id="4" name="TextBox 4"/>
            <p:cNvSpPr txBox="1"/>
            <p:nvPr/>
          </p:nvSpPr>
          <p:spPr>
            <a:xfrm>
              <a:off x="0" y="-114300"/>
              <a:ext cx="11704320" cy="1848273"/>
            </a:xfrm>
            <a:prstGeom prst="rect">
              <a:avLst/>
            </a:prstGeom>
          </p:spPr>
          <p:txBody>
            <a:bodyPr lIns="0" tIns="0" rIns="0" bIns="0" rtlCol="0" anchor="b"/>
            <a:lstStyle/>
            <a:p>
              <a:pPr algn="ctr">
                <a:lnSpc>
                  <a:spcPts val="6143"/>
                </a:lnSpc>
              </a:pPr>
              <a:r>
                <a:rPr lang="en-US" sz="5119" b="1" spc="-106">
                  <a:solidFill>
                    <a:srgbClr val="000000"/>
                  </a:solidFill>
                  <a:latin typeface="Calibri (MS) Bold"/>
                  <a:ea typeface="Calibri (MS) Bold"/>
                  <a:cs typeface="Calibri (MS) Bold"/>
                  <a:sym typeface="Calibri (MS) Bold"/>
                </a:rPr>
                <a:t>Video: </a:t>
              </a:r>
              <a:r>
                <a:rPr lang="en-US" sz="5119" b="1" i="1" spc="-106">
                  <a:solidFill>
                    <a:srgbClr val="000000"/>
                  </a:solidFill>
                  <a:latin typeface="Calibri (MS) Bold Italics"/>
                  <a:ea typeface="Calibri (MS) Bold Italics"/>
                  <a:cs typeface="Calibri (MS) Bold Italics"/>
                  <a:sym typeface="Calibri (MS) Bold Italics"/>
                </a:rPr>
                <a:t>Build a Brain </a:t>
              </a:r>
              <a:r>
                <a:rPr lang="en-US" sz="5119" b="1" spc="-106">
                  <a:solidFill>
                    <a:srgbClr val="000000"/>
                  </a:solidFill>
                  <a:latin typeface="Calibri (MS) Bold"/>
                  <a:ea typeface="Calibri (MS) Bold"/>
                  <a:cs typeface="Calibri (MS) Bold"/>
                  <a:sym typeface="Calibri (MS) Bold"/>
                </a:rPr>
                <a:t>(1 min.)</a:t>
              </a:r>
            </a:p>
          </p:txBody>
        </p:sp>
      </p:grpSp>
      <p:grpSp>
        <p:nvGrpSpPr>
          <p:cNvPr id="6" name="Group 6"/>
          <p:cNvGrpSpPr/>
          <p:nvPr/>
        </p:nvGrpSpPr>
        <p:grpSpPr>
          <a:xfrm>
            <a:off x="0" y="6827520"/>
            <a:ext cx="9753600" cy="487680"/>
            <a:chOff x="0" y="0"/>
            <a:chExt cx="13004800" cy="650240"/>
          </a:xfrm>
        </p:grpSpPr>
        <p:sp>
          <p:nvSpPr>
            <p:cNvPr id="7" name="Freeform 7"/>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pic>
        <p:nvPicPr>
          <p:cNvPr id="8" name="Online Media 7" title="Marijuana Risks: Build A Brain :60">
            <a:hlinkClick r:id="" action="ppaction://noaction"/>
            <a:extLst>
              <a:ext uri="{FF2B5EF4-FFF2-40B4-BE49-F238E27FC236}">
                <a16:creationId xmlns:a16="http://schemas.microsoft.com/office/drawing/2014/main" id="{6B831717-D781-C81B-A0BF-8017E3AC2B4E}"/>
              </a:ext>
            </a:extLst>
          </p:cNvPr>
          <p:cNvPicPr>
            <a:picLocks noRot="1" noChangeAspect="1"/>
          </p:cNvPicPr>
          <p:nvPr>
            <a:videoFile r:link="rId1"/>
          </p:nvPr>
        </p:nvPicPr>
        <p:blipFill>
          <a:blip r:embed="rId5"/>
          <a:stretch>
            <a:fillRect/>
          </a:stretch>
        </p:blipFill>
        <p:spPr>
          <a:xfrm>
            <a:off x="974725" y="1821323"/>
            <a:ext cx="7802563" cy="440848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2"/>
          <p:cNvSpPr txBox="1"/>
          <p:nvPr/>
        </p:nvSpPr>
        <p:spPr>
          <a:xfrm>
            <a:off x="487680" y="2212762"/>
            <a:ext cx="4593665" cy="3971925"/>
          </a:xfrm>
          <a:prstGeom prst="rect">
            <a:avLst/>
          </a:prstGeom>
        </p:spPr>
        <p:txBody>
          <a:bodyPr lIns="0" tIns="0" rIns="0" bIns="0" rtlCol="0" anchor="t">
            <a:spAutoFit/>
          </a:bodyPr>
          <a:lstStyle/>
          <a:p>
            <a:pPr algn="l">
              <a:lnSpc>
                <a:spcPts val="6144"/>
              </a:lnSpc>
            </a:pPr>
            <a:r>
              <a:rPr lang="en-US" sz="5120" b="1">
                <a:solidFill>
                  <a:srgbClr val="000000"/>
                </a:solidFill>
                <a:latin typeface="Calibri (MS) Bold"/>
                <a:ea typeface="Calibri (MS) Bold"/>
                <a:cs typeface="Calibri (MS) Bold"/>
                <a:sym typeface="Calibri (MS) Bold"/>
              </a:rPr>
              <a:t>It is:</a:t>
            </a:r>
          </a:p>
          <a:p>
            <a:pPr algn="ctr">
              <a:lnSpc>
                <a:spcPts val="6143"/>
              </a:lnSpc>
            </a:pPr>
            <a:r>
              <a:rPr lang="en-US" sz="5119" b="1">
                <a:solidFill>
                  <a:srgbClr val="000000"/>
                </a:solidFill>
                <a:latin typeface="Calibri (MS) Bold"/>
                <a:ea typeface="Calibri (MS) Bold"/>
                <a:cs typeface="Calibri (MS) Bold"/>
                <a:sym typeface="Calibri (MS) Bold"/>
              </a:rPr>
              <a:t>smoked,</a:t>
            </a:r>
          </a:p>
          <a:p>
            <a:pPr algn="ctr">
              <a:lnSpc>
                <a:spcPts val="6143"/>
              </a:lnSpc>
            </a:pPr>
            <a:r>
              <a:rPr lang="en-US" sz="5119" b="1">
                <a:solidFill>
                  <a:srgbClr val="000000"/>
                </a:solidFill>
                <a:latin typeface="Calibri (MS) Bold"/>
                <a:ea typeface="Calibri (MS) Bold"/>
                <a:cs typeface="Calibri (MS) Bold"/>
                <a:sym typeface="Calibri (MS) Bold"/>
              </a:rPr>
              <a:t>vaped,</a:t>
            </a:r>
          </a:p>
          <a:p>
            <a:pPr algn="ctr">
              <a:lnSpc>
                <a:spcPts val="6143"/>
              </a:lnSpc>
            </a:pPr>
            <a:r>
              <a:rPr lang="en-US" sz="5119" b="1">
                <a:solidFill>
                  <a:srgbClr val="000000"/>
                </a:solidFill>
                <a:latin typeface="Calibri (MS) Bold"/>
                <a:ea typeface="Calibri (MS) Bold"/>
                <a:cs typeface="Calibri (MS) Bold"/>
                <a:sym typeface="Calibri (MS) Bold"/>
              </a:rPr>
              <a:t>eaten, or</a:t>
            </a:r>
          </a:p>
          <a:p>
            <a:pPr algn="ctr">
              <a:lnSpc>
                <a:spcPts val="6143"/>
              </a:lnSpc>
            </a:pPr>
            <a:r>
              <a:rPr lang="en-US" sz="5119" b="1">
                <a:solidFill>
                  <a:srgbClr val="000000"/>
                </a:solidFill>
                <a:latin typeface="Calibri (MS) Bold"/>
                <a:ea typeface="Calibri (MS) Bold"/>
                <a:cs typeface="Calibri (MS) Bold"/>
                <a:sym typeface="Calibri (MS) Bold"/>
              </a:rPr>
              <a:t>put in a drink.</a:t>
            </a:r>
          </a:p>
        </p:txBody>
      </p:sp>
      <p:grpSp>
        <p:nvGrpSpPr>
          <p:cNvPr id="3" name="Group 3"/>
          <p:cNvGrpSpPr/>
          <p:nvPr/>
        </p:nvGrpSpPr>
        <p:grpSpPr>
          <a:xfrm>
            <a:off x="487680" y="162563"/>
            <a:ext cx="6096000" cy="1788157"/>
            <a:chOff x="0" y="0"/>
            <a:chExt cx="8128000" cy="2384209"/>
          </a:xfrm>
        </p:grpSpPr>
        <p:sp>
          <p:nvSpPr>
            <p:cNvPr id="4" name="Freeform 4"/>
            <p:cNvSpPr/>
            <p:nvPr/>
          </p:nvSpPr>
          <p:spPr>
            <a:xfrm>
              <a:off x="0" y="0"/>
              <a:ext cx="8128000" cy="2384213"/>
            </a:xfrm>
            <a:custGeom>
              <a:avLst/>
              <a:gdLst/>
              <a:ahLst/>
              <a:cxnLst/>
              <a:rect l="l" t="t" r="r" b="b"/>
              <a:pathLst>
                <a:path w="8128000" h="2384213">
                  <a:moveTo>
                    <a:pt x="0" y="0"/>
                  </a:moveTo>
                  <a:lnTo>
                    <a:pt x="8128000" y="0"/>
                  </a:lnTo>
                  <a:lnTo>
                    <a:pt x="8128000" y="2384213"/>
                  </a:lnTo>
                  <a:lnTo>
                    <a:pt x="0" y="2384213"/>
                  </a:lnTo>
                  <a:close/>
                </a:path>
              </a:pathLst>
            </a:custGeom>
            <a:blipFill>
              <a:blip r:embed="rId3">
                <a:alphaModFix amt="0"/>
              </a:blip>
              <a:stretch>
                <a:fillRect t="-16426" b="-16426"/>
              </a:stretch>
            </a:blipFill>
          </p:spPr>
          <p:txBody>
            <a:bodyPr/>
            <a:lstStyle/>
            <a:p>
              <a:endParaRPr lang="en-US"/>
            </a:p>
          </p:txBody>
        </p:sp>
        <p:sp>
          <p:nvSpPr>
            <p:cNvPr id="5" name="TextBox 5"/>
            <p:cNvSpPr txBox="1"/>
            <p:nvPr/>
          </p:nvSpPr>
          <p:spPr>
            <a:xfrm>
              <a:off x="0" y="-95250"/>
              <a:ext cx="8128000" cy="2479459"/>
            </a:xfrm>
            <a:prstGeom prst="rect">
              <a:avLst/>
            </a:prstGeom>
          </p:spPr>
          <p:txBody>
            <a:bodyPr lIns="0" tIns="0" rIns="0" bIns="0" rtlCol="0" anchor="b"/>
            <a:lstStyle/>
            <a:p>
              <a:pPr algn="l">
                <a:lnSpc>
                  <a:spcPts val="5631"/>
                </a:lnSpc>
              </a:pPr>
              <a:r>
                <a:rPr lang="en-US" sz="4693" b="1" spc="-106">
                  <a:solidFill>
                    <a:srgbClr val="000000"/>
                  </a:solidFill>
                  <a:latin typeface="Calibri (MS) Bold"/>
                  <a:ea typeface="Calibri (MS) Bold"/>
                  <a:cs typeface="Calibri (MS) Bold"/>
                  <a:sym typeface="Calibri (MS) Bold"/>
                </a:rPr>
                <a:t>How is Marijuana </a:t>
              </a:r>
            </a:p>
            <a:p>
              <a:pPr algn="l">
                <a:lnSpc>
                  <a:spcPts val="5120"/>
                </a:lnSpc>
              </a:pPr>
              <a:r>
                <a:rPr lang="en-US" sz="4266" b="1" spc="-106">
                  <a:solidFill>
                    <a:srgbClr val="000000"/>
                  </a:solidFill>
                  <a:latin typeface="Calibri (MS) Bold"/>
                  <a:ea typeface="Calibri (MS) Bold"/>
                  <a:cs typeface="Calibri (MS) Bold"/>
                  <a:sym typeface="Calibri (MS) Bold"/>
                </a:rPr>
                <a:t>(Cannabis/THC) Used?</a:t>
              </a:r>
            </a:p>
          </p:txBody>
        </p:sp>
      </p:grpSp>
      <p:sp>
        <p:nvSpPr>
          <p:cNvPr id="6" name="TextBox 6"/>
          <p:cNvSpPr txBox="1"/>
          <p:nvPr/>
        </p:nvSpPr>
        <p:spPr>
          <a:xfrm>
            <a:off x="8537705" y="6003988"/>
            <a:ext cx="746427" cy="823531"/>
          </a:xfrm>
          <a:prstGeom prst="rect">
            <a:avLst/>
          </a:prstGeom>
        </p:spPr>
        <p:txBody>
          <a:bodyPr lIns="0" tIns="0" rIns="0" bIns="0" rtlCol="0" anchor="t">
            <a:spAutoFit/>
          </a:bodyPr>
          <a:lstStyle/>
          <a:p>
            <a:pPr algn="l">
              <a:lnSpc>
                <a:spcPts val="1535"/>
              </a:lnSpc>
            </a:pPr>
            <a:endParaRPr/>
          </a:p>
          <a:p>
            <a:pPr algn="l">
              <a:lnSpc>
                <a:spcPts val="1535"/>
              </a:lnSpc>
            </a:pPr>
            <a:endParaRPr/>
          </a:p>
          <a:p>
            <a:pPr algn="l">
              <a:lnSpc>
                <a:spcPts val="1535"/>
              </a:lnSpc>
            </a:pPr>
            <a:endParaRPr/>
          </a:p>
          <a:p>
            <a:pPr algn="l">
              <a:lnSpc>
                <a:spcPts val="1535"/>
              </a:lnSpc>
            </a:pPr>
            <a:r>
              <a:rPr lang="en-US" sz="1279">
                <a:solidFill>
                  <a:srgbClr val="000000"/>
                </a:solidFill>
                <a:latin typeface="Calibri (MS)"/>
                <a:ea typeface="Calibri (MS)"/>
                <a:cs typeface="Calibri (MS)"/>
                <a:sym typeface="Calibri (MS)"/>
              </a:rPr>
              <a:t>CDC</a:t>
            </a:r>
          </a:p>
        </p:txBody>
      </p:sp>
      <p:grpSp>
        <p:nvGrpSpPr>
          <p:cNvPr id="7" name="Group 7"/>
          <p:cNvGrpSpPr/>
          <p:nvPr/>
        </p:nvGrpSpPr>
        <p:grpSpPr>
          <a:xfrm>
            <a:off x="5775541" y="3422685"/>
            <a:ext cx="3508591" cy="2762002"/>
            <a:chOff x="0" y="0"/>
            <a:chExt cx="4678121" cy="3682670"/>
          </a:xfrm>
        </p:grpSpPr>
        <p:sp>
          <p:nvSpPr>
            <p:cNvPr id="8" name="Freeform 8"/>
            <p:cNvSpPr/>
            <p:nvPr/>
          </p:nvSpPr>
          <p:spPr>
            <a:xfrm>
              <a:off x="0" y="0"/>
              <a:ext cx="4678172" cy="3682619"/>
            </a:xfrm>
            <a:custGeom>
              <a:avLst/>
              <a:gdLst/>
              <a:ahLst/>
              <a:cxnLst/>
              <a:rect l="l" t="t" r="r" b="b"/>
              <a:pathLst>
                <a:path w="4678172" h="3682619">
                  <a:moveTo>
                    <a:pt x="0" y="0"/>
                  </a:moveTo>
                  <a:lnTo>
                    <a:pt x="4678172" y="0"/>
                  </a:lnTo>
                  <a:lnTo>
                    <a:pt x="4678172" y="3682619"/>
                  </a:lnTo>
                  <a:lnTo>
                    <a:pt x="0" y="3682619"/>
                  </a:lnTo>
                  <a:lnTo>
                    <a:pt x="0" y="0"/>
                  </a:lnTo>
                  <a:close/>
                </a:path>
              </a:pathLst>
            </a:custGeom>
            <a:blipFill>
              <a:blip r:embed="rId4"/>
              <a:stretch>
                <a:fillRect l="-24290" r="-24289" b="-1"/>
              </a:stretch>
            </a:blipFill>
          </p:spPr>
          <p:txBody>
            <a:bodyPr/>
            <a:lstStyle/>
            <a:p>
              <a:endParaRPr lang="en-US"/>
            </a:p>
          </p:txBody>
        </p:sp>
      </p:grpSp>
      <p:grpSp>
        <p:nvGrpSpPr>
          <p:cNvPr id="9" name="Group 9"/>
          <p:cNvGrpSpPr/>
          <p:nvPr/>
        </p:nvGrpSpPr>
        <p:grpSpPr>
          <a:xfrm>
            <a:off x="5848955" y="646309"/>
            <a:ext cx="3435177" cy="2452278"/>
            <a:chOff x="0" y="0"/>
            <a:chExt cx="4580236" cy="3269704"/>
          </a:xfrm>
        </p:grpSpPr>
        <p:sp>
          <p:nvSpPr>
            <p:cNvPr id="10" name="Freeform 10"/>
            <p:cNvSpPr/>
            <p:nvPr/>
          </p:nvSpPr>
          <p:spPr>
            <a:xfrm>
              <a:off x="0" y="0"/>
              <a:ext cx="4580287" cy="3269742"/>
            </a:xfrm>
            <a:custGeom>
              <a:avLst/>
              <a:gdLst/>
              <a:ahLst/>
              <a:cxnLst/>
              <a:rect l="l" t="t" r="r" b="b"/>
              <a:pathLst>
                <a:path w="4580287" h="3269742">
                  <a:moveTo>
                    <a:pt x="0" y="0"/>
                  </a:moveTo>
                  <a:lnTo>
                    <a:pt x="4580287" y="0"/>
                  </a:lnTo>
                  <a:lnTo>
                    <a:pt x="4580287" y="3269742"/>
                  </a:lnTo>
                  <a:lnTo>
                    <a:pt x="0" y="3269742"/>
                  </a:lnTo>
                  <a:lnTo>
                    <a:pt x="0" y="0"/>
                  </a:lnTo>
                  <a:close/>
                </a:path>
              </a:pathLst>
            </a:custGeom>
            <a:blipFill>
              <a:blip r:embed="rId5"/>
              <a:stretch>
                <a:fillRect l="-1" t="-5650" b="-5648"/>
              </a:stretch>
            </a:blipFill>
          </p:spPr>
          <p:txBody>
            <a:bodyPr/>
            <a:lstStyle/>
            <a:p>
              <a:endParaRPr lang="en-US"/>
            </a:p>
          </p:txBody>
        </p:sp>
      </p:grpSp>
      <p:grpSp>
        <p:nvGrpSpPr>
          <p:cNvPr id="11" name="Group 11"/>
          <p:cNvGrpSpPr/>
          <p:nvPr/>
        </p:nvGrpSpPr>
        <p:grpSpPr>
          <a:xfrm>
            <a:off x="0" y="6827520"/>
            <a:ext cx="9753600" cy="487680"/>
            <a:chOff x="0" y="0"/>
            <a:chExt cx="13004800" cy="650240"/>
          </a:xfrm>
        </p:grpSpPr>
        <p:sp>
          <p:nvSpPr>
            <p:cNvPr id="12" name="Freeform 12"/>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2"/>
          <p:cNvSpPr txBox="1"/>
          <p:nvPr/>
        </p:nvSpPr>
        <p:spPr>
          <a:xfrm>
            <a:off x="2843508" y="1929765"/>
            <a:ext cx="6636896" cy="4181475"/>
          </a:xfrm>
          <a:prstGeom prst="rect">
            <a:avLst/>
          </a:prstGeom>
        </p:spPr>
        <p:txBody>
          <a:bodyPr lIns="0" tIns="0" rIns="0" bIns="0" rtlCol="0" anchor="t">
            <a:spAutoFit/>
          </a:bodyPr>
          <a:lstStyle/>
          <a:p>
            <a:pPr algn="l">
              <a:lnSpc>
                <a:spcPts val="4095"/>
              </a:lnSpc>
            </a:pPr>
            <a:r>
              <a:rPr lang="en-US" sz="3413">
                <a:solidFill>
                  <a:srgbClr val="000000"/>
                </a:solidFill>
                <a:latin typeface="Calibri (MS)"/>
                <a:ea typeface="Calibri (MS)"/>
                <a:cs typeface="Calibri (MS)"/>
                <a:sym typeface="Calibri (MS)"/>
              </a:rPr>
              <a:t>When marijuana (THC) is vaped, harmful chemicals can be inhaled.</a:t>
            </a:r>
          </a:p>
          <a:p>
            <a:pPr algn="l">
              <a:lnSpc>
                <a:spcPts val="4095"/>
              </a:lnSpc>
            </a:pPr>
            <a:endParaRPr lang="en-US" sz="3413">
              <a:solidFill>
                <a:srgbClr val="000000"/>
              </a:solidFill>
              <a:latin typeface="Calibri (MS)"/>
              <a:ea typeface="Calibri (MS)"/>
              <a:cs typeface="Calibri (MS)"/>
              <a:sym typeface="Calibri (MS)"/>
            </a:endParaRPr>
          </a:p>
          <a:p>
            <a:pPr algn="l">
              <a:lnSpc>
                <a:spcPts val="4095"/>
              </a:lnSpc>
            </a:pPr>
            <a:r>
              <a:rPr lang="en-US" sz="3413">
                <a:solidFill>
                  <a:srgbClr val="000000"/>
                </a:solidFill>
                <a:latin typeface="Calibri (MS)"/>
                <a:ea typeface="Calibri (MS)"/>
                <a:cs typeface="Calibri (MS)"/>
                <a:sym typeface="Calibri (MS)"/>
              </a:rPr>
              <a:t>The liquid in vaping devices can also contain additional dangerous drugs.</a:t>
            </a:r>
          </a:p>
          <a:p>
            <a:pPr algn="l">
              <a:lnSpc>
                <a:spcPts val="4095"/>
              </a:lnSpc>
            </a:pPr>
            <a:endParaRPr lang="en-US" sz="3413">
              <a:solidFill>
                <a:srgbClr val="000000"/>
              </a:solidFill>
              <a:latin typeface="Calibri (MS)"/>
              <a:ea typeface="Calibri (MS)"/>
              <a:cs typeface="Calibri (MS)"/>
              <a:sym typeface="Calibri (MS)"/>
            </a:endParaRPr>
          </a:p>
          <a:p>
            <a:pPr algn="l">
              <a:lnSpc>
                <a:spcPts val="4095"/>
              </a:lnSpc>
            </a:pPr>
            <a:r>
              <a:rPr lang="en-US" sz="3413">
                <a:solidFill>
                  <a:srgbClr val="000000"/>
                </a:solidFill>
                <a:latin typeface="Calibri (MS)"/>
                <a:ea typeface="Calibri (MS)"/>
                <a:cs typeface="Calibri (MS)"/>
                <a:sym typeface="Calibri (MS)"/>
              </a:rPr>
              <a:t>Scientists continue to study the risks of vaping marijuana and nicotine.				</a:t>
            </a:r>
          </a:p>
        </p:txBody>
      </p:sp>
      <p:grpSp>
        <p:nvGrpSpPr>
          <p:cNvPr id="3" name="Group 3"/>
          <p:cNvGrpSpPr/>
          <p:nvPr/>
        </p:nvGrpSpPr>
        <p:grpSpPr>
          <a:xfrm>
            <a:off x="317221" y="135815"/>
            <a:ext cx="6339471" cy="2463554"/>
            <a:chOff x="0" y="0"/>
            <a:chExt cx="24930836" cy="9688261"/>
          </a:xfrm>
        </p:grpSpPr>
        <p:sp>
          <p:nvSpPr>
            <p:cNvPr id="4" name="Freeform 4"/>
            <p:cNvSpPr/>
            <p:nvPr/>
          </p:nvSpPr>
          <p:spPr>
            <a:xfrm>
              <a:off x="0" y="0"/>
              <a:ext cx="24930827" cy="9688261"/>
            </a:xfrm>
            <a:custGeom>
              <a:avLst/>
              <a:gdLst/>
              <a:ahLst/>
              <a:cxnLst/>
              <a:rect l="l" t="t" r="r" b="b"/>
              <a:pathLst>
                <a:path w="24930827" h="9688261">
                  <a:moveTo>
                    <a:pt x="0" y="0"/>
                  </a:moveTo>
                  <a:lnTo>
                    <a:pt x="24930827" y="0"/>
                  </a:lnTo>
                  <a:lnTo>
                    <a:pt x="24930827" y="9688261"/>
                  </a:lnTo>
                  <a:lnTo>
                    <a:pt x="0" y="9688261"/>
                  </a:lnTo>
                  <a:close/>
                </a:path>
              </a:pathLst>
            </a:custGeom>
            <a:blipFill>
              <a:blip r:embed="rId3">
                <a:alphaModFix amt="0"/>
              </a:blip>
              <a:stretch>
                <a:fillRect t="-8220" r="53487" b="61577"/>
              </a:stretch>
            </a:blipFill>
          </p:spPr>
          <p:txBody>
            <a:bodyPr/>
            <a:lstStyle/>
            <a:p>
              <a:endParaRPr lang="en-US"/>
            </a:p>
          </p:txBody>
        </p:sp>
        <p:sp>
          <p:nvSpPr>
            <p:cNvPr id="5" name="TextBox 5"/>
            <p:cNvSpPr txBox="1"/>
            <p:nvPr/>
          </p:nvSpPr>
          <p:spPr>
            <a:xfrm>
              <a:off x="0" y="-95250"/>
              <a:ext cx="24930836" cy="9783511"/>
            </a:xfrm>
            <a:prstGeom prst="rect">
              <a:avLst/>
            </a:prstGeom>
          </p:spPr>
          <p:txBody>
            <a:bodyPr lIns="0" tIns="0" rIns="0" bIns="0" rtlCol="0" anchor="b"/>
            <a:lstStyle/>
            <a:p>
              <a:pPr algn="ctr">
                <a:lnSpc>
                  <a:spcPts val="5644"/>
                </a:lnSpc>
              </a:pPr>
              <a:r>
                <a:rPr lang="en-US" sz="4704" b="1" spc="-103">
                  <a:solidFill>
                    <a:srgbClr val="000000"/>
                  </a:solidFill>
                  <a:latin typeface="Calibri (MS) Bold"/>
                  <a:ea typeface="Calibri (MS) Bold"/>
                  <a:cs typeface="Calibri (MS) Bold"/>
                  <a:sym typeface="Calibri (MS) Bold"/>
                </a:rPr>
                <a:t>Is Vaping Marijuana </a:t>
              </a:r>
            </a:p>
            <a:p>
              <a:pPr algn="ctr">
                <a:lnSpc>
                  <a:spcPts val="5644"/>
                </a:lnSpc>
              </a:pPr>
              <a:r>
                <a:rPr lang="en-US" sz="4704" b="1" spc="-103">
                  <a:solidFill>
                    <a:srgbClr val="000000"/>
                  </a:solidFill>
                  <a:latin typeface="Calibri (MS) Bold"/>
                  <a:ea typeface="Calibri (MS) Bold"/>
                  <a:cs typeface="Calibri (MS) Bold"/>
                  <a:sym typeface="Calibri (MS) Bold"/>
                </a:rPr>
                <a:t>(Cannabis/THC) Safe?</a:t>
              </a:r>
            </a:p>
            <a:p>
              <a:pPr algn="ctr">
                <a:lnSpc>
                  <a:spcPts val="6244"/>
                </a:lnSpc>
              </a:pPr>
              <a:endParaRPr lang="en-US" sz="4704" b="1" spc="-103">
                <a:solidFill>
                  <a:srgbClr val="000000"/>
                </a:solidFill>
                <a:latin typeface="Calibri (MS) Bold"/>
                <a:ea typeface="Calibri (MS) Bold"/>
                <a:cs typeface="Calibri (MS) Bold"/>
                <a:sym typeface="Calibri (MS) Bold"/>
              </a:endParaRPr>
            </a:p>
          </p:txBody>
        </p:sp>
      </p:grpSp>
      <p:grpSp>
        <p:nvGrpSpPr>
          <p:cNvPr id="6" name="Group 6"/>
          <p:cNvGrpSpPr/>
          <p:nvPr/>
        </p:nvGrpSpPr>
        <p:grpSpPr>
          <a:xfrm>
            <a:off x="317221" y="2564187"/>
            <a:ext cx="2262997" cy="2818086"/>
            <a:chOff x="0" y="0"/>
            <a:chExt cx="3017330" cy="3757447"/>
          </a:xfrm>
        </p:grpSpPr>
        <p:sp>
          <p:nvSpPr>
            <p:cNvPr id="7" name="Freeform 7"/>
            <p:cNvSpPr/>
            <p:nvPr/>
          </p:nvSpPr>
          <p:spPr>
            <a:xfrm>
              <a:off x="0" y="0"/>
              <a:ext cx="3017266" cy="3757422"/>
            </a:xfrm>
            <a:custGeom>
              <a:avLst/>
              <a:gdLst/>
              <a:ahLst/>
              <a:cxnLst/>
              <a:rect l="l" t="t" r="r" b="b"/>
              <a:pathLst>
                <a:path w="3017266" h="3757422">
                  <a:moveTo>
                    <a:pt x="0" y="0"/>
                  </a:moveTo>
                  <a:lnTo>
                    <a:pt x="3017266" y="0"/>
                  </a:lnTo>
                  <a:lnTo>
                    <a:pt x="3017266" y="3757422"/>
                  </a:lnTo>
                  <a:lnTo>
                    <a:pt x="0" y="3757422"/>
                  </a:lnTo>
                  <a:lnTo>
                    <a:pt x="0" y="0"/>
                  </a:lnTo>
                  <a:close/>
                </a:path>
              </a:pathLst>
            </a:custGeom>
            <a:blipFill>
              <a:blip r:embed="rId4"/>
              <a:stretch>
                <a:fillRect l="-44342"/>
              </a:stretch>
            </a:blipFill>
          </p:spPr>
          <p:txBody>
            <a:bodyPr/>
            <a:lstStyle/>
            <a:p>
              <a:endParaRPr lang="en-US"/>
            </a:p>
          </p:txBody>
        </p:sp>
      </p:grpSp>
      <p:grpSp>
        <p:nvGrpSpPr>
          <p:cNvPr id="8" name="Group 8"/>
          <p:cNvGrpSpPr/>
          <p:nvPr/>
        </p:nvGrpSpPr>
        <p:grpSpPr>
          <a:xfrm>
            <a:off x="0" y="6827520"/>
            <a:ext cx="9753600" cy="487680"/>
            <a:chOff x="0" y="0"/>
            <a:chExt cx="13004800" cy="650240"/>
          </a:xfrm>
        </p:grpSpPr>
        <p:sp>
          <p:nvSpPr>
            <p:cNvPr id="9" name="Freeform 9"/>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
        <p:nvSpPr>
          <p:cNvPr id="10" name="Freeform 10"/>
          <p:cNvSpPr/>
          <p:nvPr/>
        </p:nvSpPr>
        <p:spPr>
          <a:xfrm>
            <a:off x="6641480" y="413921"/>
            <a:ext cx="2365389" cy="1230002"/>
          </a:xfrm>
          <a:custGeom>
            <a:avLst/>
            <a:gdLst/>
            <a:ahLst/>
            <a:cxnLst/>
            <a:rect l="l" t="t" r="r" b="b"/>
            <a:pathLst>
              <a:path w="2365389" h="1230002">
                <a:moveTo>
                  <a:pt x="0" y="0"/>
                </a:moveTo>
                <a:lnTo>
                  <a:pt x="2365388" y="0"/>
                </a:lnTo>
                <a:lnTo>
                  <a:pt x="2365388" y="1230002"/>
                </a:lnTo>
                <a:lnTo>
                  <a:pt x="0" y="123000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6161956" y="6155055"/>
            <a:ext cx="4078814" cy="600075"/>
          </a:xfrm>
          <a:prstGeom prst="rect">
            <a:avLst/>
          </a:prstGeom>
        </p:spPr>
        <p:txBody>
          <a:bodyPr lIns="0" tIns="0" rIns="0" bIns="0" rtlCol="0" anchor="t">
            <a:spAutoFit/>
          </a:bodyPr>
          <a:lstStyle/>
          <a:p>
            <a:pPr algn="l">
              <a:lnSpc>
                <a:spcPts val="1535"/>
              </a:lnSpc>
            </a:pPr>
            <a:endParaRPr/>
          </a:p>
          <a:p>
            <a:pPr algn="l">
              <a:lnSpc>
                <a:spcPts val="1535"/>
              </a:lnSpc>
            </a:pPr>
            <a:r>
              <a:rPr lang="en-US" sz="1279">
                <a:solidFill>
                  <a:srgbClr val="000000"/>
                </a:solidFill>
                <a:latin typeface="Calibri (MS)"/>
                <a:ea typeface="Calibri (MS)"/>
                <a:cs typeface="Calibri (MS)"/>
                <a:sym typeface="Calibri (MS)"/>
              </a:rPr>
              <a:t>Scholastic, NIDA, NIH, Department of HHS, CDC</a:t>
            </a:r>
          </a:p>
          <a:p>
            <a:pPr algn="l">
              <a:lnSpc>
                <a:spcPts val="1535"/>
              </a:lnSpc>
            </a:pPr>
            <a:endParaRPr lang="en-US" sz="1279">
              <a:solidFill>
                <a:srgbClr val="000000"/>
              </a:solidFill>
              <a:latin typeface="Calibri (MS)"/>
              <a:ea typeface="Calibri (MS)"/>
              <a:cs typeface="Calibri (MS)"/>
              <a:sym typeface="Calibri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19999"/>
            </a:blip>
            <a:stretch>
              <a:fillRect/>
            </a:stretch>
          </a:blipFill>
        </p:spPr>
        <p:txBody>
          <a:bodyPr/>
          <a:lstStyle/>
          <a:p>
            <a:endParaRPr lang="en-US"/>
          </a:p>
        </p:txBody>
      </p:sp>
      <p:sp>
        <p:nvSpPr>
          <p:cNvPr id="3" name="TextBox 3"/>
          <p:cNvSpPr txBox="1"/>
          <p:nvPr/>
        </p:nvSpPr>
        <p:spPr>
          <a:xfrm>
            <a:off x="426720" y="1438275"/>
            <a:ext cx="8952199" cy="5876925"/>
          </a:xfrm>
          <a:prstGeom prst="rect">
            <a:avLst/>
          </a:prstGeom>
        </p:spPr>
        <p:txBody>
          <a:bodyPr lIns="0" tIns="0" rIns="0" bIns="0" rtlCol="0" anchor="t">
            <a:spAutoFit/>
          </a:bodyPr>
          <a:lstStyle/>
          <a:p>
            <a:pPr algn="l">
              <a:lnSpc>
                <a:spcPts val="3583"/>
              </a:lnSpc>
            </a:pPr>
            <a:r>
              <a:rPr lang="en-US" sz="2986">
                <a:solidFill>
                  <a:srgbClr val="000000"/>
                </a:solidFill>
                <a:latin typeface="Calibri (MS)"/>
                <a:ea typeface="Calibri (MS)"/>
                <a:cs typeface="Calibri (MS)"/>
                <a:sym typeface="Calibri (MS)"/>
              </a:rPr>
              <a:t>Marijuana is sometimes mixed into food (brownies, cookies, and candy, etc.), called </a:t>
            </a:r>
            <a:r>
              <a:rPr lang="en-US" sz="2986" i="1">
                <a:solidFill>
                  <a:srgbClr val="000000"/>
                </a:solidFill>
                <a:latin typeface="Calibri (MS) Italics"/>
                <a:ea typeface="Calibri (MS) Italics"/>
                <a:cs typeface="Calibri (MS) Italics"/>
                <a:sym typeface="Calibri (MS) Italics"/>
              </a:rPr>
              <a:t>edibles</a:t>
            </a:r>
            <a:r>
              <a:rPr lang="en-US" sz="2986">
                <a:solidFill>
                  <a:srgbClr val="000000"/>
                </a:solidFill>
                <a:latin typeface="Calibri (MS)"/>
                <a:ea typeface="Calibri (MS)"/>
                <a:cs typeface="Calibri (MS)"/>
                <a:sym typeface="Calibri (MS)"/>
              </a:rPr>
              <a:t>, or into drinks (soda and tea, etc.).</a:t>
            </a:r>
          </a:p>
          <a:p>
            <a:pPr algn="l">
              <a:lnSpc>
                <a:spcPts val="3583"/>
              </a:lnSpc>
            </a:pPr>
            <a:endParaRPr lang="en-US" sz="2986">
              <a:solidFill>
                <a:srgbClr val="000000"/>
              </a:solidFill>
              <a:latin typeface="Calibri (MS)"/>
              <a:ea typeface="Calibri (MS)"/>
              <a:cs typeface="Calibri (MS)"/>
              <a:sym typeface="Calibri (MS)"/>
            </a:endParaRPr>
          </a:p>
          <a:p>
            <a:pPr algn="l">
              <a:lnSpc>
                <a:spcPts val="3583"/>
              </a:lnSpc>
            </a:pPr>
            <a:r>
              <a:rPr lang="en-US" sz="2986">
                <a:solidFill>
                  <a:srgbClr val="000000"/>
                </a:solidFill>
                <a:latin typeface="Calibri (MS)"/>
                <a:ea typeface="Calibri (MS)"/>
                <a:cs typeface="Calibri (MS)"/>
                <a:sym typeface="Calibri (MS)"/>
              </a:rPr>
              <a:t>The potency (strength) of edible marijuana is generally very high.</a:t>
            </a:r>
          </a:p>
          <a:p>
            <a:pPr algn="l">
              <a:lnSpc>
                <a:spcPts val="3583"/>
              </a:lnSpc>
            </a:pPr>
            <a:endParaRPr lang="en-US" sz="2986">
              <a:solidFill>
                <a:srgbClr val="000000"/>
              </a:solidFill>
              <a:latin typeface="Calibri (MS)"/>
              <a:ea typeface="Calibri (MS)"/>
              <a:cs typeface="Calibri (MS)"/>
              <a:sym typeface="Calibri (MS)"/>
            </a:endParaRPr>
          </a:p>
          <a:p>
            <a:pPr algn="l">
              <a:lnSpc>
                <a:spcPts val="3583"/>
              </a:lnSpc>
            </a:pPr>
            <a:r>
              <a:rPr lang="en-US" sz="2986">
                <a:solidFill>
                  <a:srgbClr val="000000"/>
                </a:solidFill>
                <a:latin typeface="Calibri (MS)"/>
                <a:ea typeface="Calibri (MS)"/>
                <a:cs typeface="Calibri (MS)"/>
                <a:sym typeface="Calibri (MS)"/>
              </a:rPr>
              <a:t>Many people who use edibles don’t know their strength and long-lasting effects.</a:t>
            </a:r>
          </a:p>
          <a:p>
            <a:pPr algn="l">
              <a:lnSpc>
                <a:spcPts val="3583"/>
              </a:lnSpc>
            </a:pPr>
            <a:endParaRPr lang="en-US" sz="2986">
              <a:solidFill>
                <a:srgbClr val="000000"/>
              </a:solidFill>
              <a:latin typeface="Calibri (MS)"/>
              <a:ea typeface="Calibri (MS)"/>
              <a:cs typeface="Calibri (MS)"/>
              <a:sym typeface="Calibri (MS)"/>
            </a:endParaRPr>
          </a:p>
          <a:p>
            <a:pPr algn="l">
              <a:lnSpc>
                <a:spcPts val="3583"/>
              </a:lnSpc>
            </a:pPr>
            <a:r>
              <a:rPr lang="en-US" sz="2986">
                <a:solidFill>
                  <a:srgbClr val="000000"/>
                </a:solidFill>
                <a:latin typeface="Calibri (MS)"/>
                <a:ea typeface="Calibri (MS)"/>
                <a:cs typeface="Calibri (MS)"/>
                <a:sym typeface="Calibri (MS)"/>
              </a:rPr>
              <a:t>Some people that use marijuana, including edibles, need to be treated in hospital emergency rooms.	</a:t>
            </a:r>
          </a:p>
          <a:p>
            <a:pPr marL="384364" lvl="1" indent="-192182" algn="l">
              <a:lnSpc>
                <a:spcPts val="3583"/>
              </a:lnSpc>
            </a:pPr>
            <a:endParaRPr lang="en-US" sz="2986">
              <a:solidFill>
                <a:srgbClr val="000000"/>
              </a:solidFill>
              <a:latin typeface="Calibri (MS)"/>
              <a:ea typeface="Calibri (MS)"/>
              <a:cs typeface="Calibri (MS)"/>
              <a:sym typeface="Calibri (MS)"/>
            </a:endParaRPr>
          </a:p>
        </p:txBody>
      </p:sp>
      <p:grpSp>
        <p:nvGrpSpPr>
          <p:cNvPr id="4" name="Group 4"/>
          <p:cNvGrpSpPr/>
          <p:nvPr/>
        </p:nvGrpSpPr>
        <p:grpSpPr>
          <a:xfrm>
            <a:off x="203908" y="0"/>
            <a:ext cx="6809622" cy="1550088"/>
            <a:chOff x="0" y="0"/>
            <a:chExt cx="9079496" cy="2066785"/>
          </a:xfrm>
        </p:grpSpPr>
        <p:sp>
          <p:nvSpPr>
            <p:cNvPr id="5" name="Freeform 5"/>
            <p:cNvSpPr/>
            <p:nvPr/>
          </p:nvSpPr>
          <p:spPr>
            <a:xfrm>
              <a:off x="0" y="0"/>
              <a:ext cx="9079496" cy="2066789"/>
            </a:xfrm>
            <a:custGeom>
              <a:avLst/>
              <a:gdLst/>
              <a:ahLst/>
              <a:cxnLst/>
              <a:rect l="l" t="t" r="r" b="b"/>
              <a:pathLst>
                <a:path w="9079496" h="2066789">
                  <a:moveTo>
                    <a:pt x="0" y="0"/>
                  </a:moveTo>
                  <a:lnTo>
                    <a:pt x="9079496" y="0"/>
                  </a:lnTo>
                  <a:lnTo>
                    <a:pt x="9079496" y="2066789"/>
                  </a:lnTo>
                  <a:lnTo>
                    <a:pt x="0" y="2066789"/>
                  </a:lnTo>
                  <a:close/>
                </a:path>
              </a:pathLst>
            </a:custGeom>
            <a:blipFill>
              <a:blip r:embed="rId4">
                <a:alphaModFix amt="0"/>
              </a:blip>
              <a:stretch>
                <a:fillRect t="-60530" r="-28909" b="-60158"/>
              </a:stretch>
            </a:blipFill>
          </p:spPr>
          <p:txBody>
            <a:bodyPr/>
            <a:lstStyle/>
            <a:p>
              <a:endParaRPr lang="en-US"/>
            </a:p>
          </p:txBody>
        </p:sp>
        <p:sp>
          <p:nvSpPr>
            <p:cNvPr id="6" name="TextBox 6"/>
            <p:cNvSpPr txBox="1"/>
            <p:nvPr/>
          </p:nvSpPr>
          <p:spPr>
            <a:xfrm>
              <a:off x="0" y="-95250"/>
              <a:ext cx="9079496" cy="2162035"/>
            </a:xfrm>
            <a:prstGeom prst="rect">
              <a:avLst/>
            </a:prstGeom>
          </p:spPr>
          <p:txBody>
            <a:bodyPr lIns="0" tIns="0" rIns="0" bIns="0" rtlCol="0" anchor="b"/>
            <a:lstStyle/>
            <a:p>
              <a:pPr algn="ctr">
                <a:lnSpc>
                  <a:spcPts val="5272"/>
                </a:lnSpc>
              </a:pPr>
              <a:r>
                <a:rPr lang="en-US" sz="4393" b="1" spc="-96">
                  <a:solidFill>
                    <a:srgbClr val="000000"/>
                  </a:solidFill>
                  <a:latin typeface="Calibri (MS) Bold"/>
                  <a:ea typeface="Calibri (MS) Bold"/>
                  <a:cs typeface="Calibri (MS) Bold"/>
                  <a:sym typeface="Calibri (MS) Bold"/>
                </a:rPr>
                <a:t>Are Marijuana </a:t>
              </a:r>
            </a:p>
            <a:p>
              <a:pPr algn="ctr">
                <a:lnSpc>
                  <a:spcPts val="5272"/>
                </a:lnSpc>
              </a:pPr>
              <a:r>
                <a:rPr lang="en-US" sz="4393" b="1" spc="-99">
                  <a:solidFill>
                    <a:srgbClr val="000000"/>
                  </a:solidFill>
                  <a:latin typeface="Calibri (MS) Bold"/>
                  <a:ea typeface="Calibri (MS) Bold"/>
                  <a:cs typeface="Calibri (MS) Bold"/>
                  <a:sym typeface="Calibri (MS) Bold"/>
                </a:rPr>
                <a:t>(Cannabis/THC) Edibles Safe?</a:t>
              </a:r>
            </a:p>
          </p:txBody>
        </p:sp>
      </p:grpSp>
      <p:sp>
        <p:nvSpPr>
          <p:cNvPr id="7" name="TextBox 7"/>
          <p:cNvSpPr txBox="1"/>
          <p:nvPr/>
        </p:nvSpPr>
        <p:spPr>
          <a:xfrm>
            <a:off x="6217920" y="6905625"/>
            <a:ext cx="3535680" cy="409575"/>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Scholastic, NIDA, NIH, Department of HHS, CDC </a:t>
            </a:r>
          </a:p>
          <a:p>
            <a:pPr algn="l">
              <a:lnSpc>
                <a:spcPts val="1535"/>
              </a:lnSpc>
            </a:pPr>
            <a:endParaRPr lang="en-US" sz="1279">
              <a:solidFill>
                <a:srgbClr val="000000"/>
              </a:solidFill>
              <a:latin typeface="Calibri (MS)"/>
              <a:ea typeface="Calibri (MS)"/>
              <a:cs typeface="Calibri (MS)"/>
              <a:sym typeface="Calibri (MS)"/>
            </a:endParaRPr>
          </a:p>
        </p:txBody>
      </p:sp>
      <p:sp>
        <p:nvSpPr>
          <p:cNvPr id="8" name="Freeform 8"/>
          <p:cNvSpPr/>
          <p:nvPr/>
        </p:nvSpPr>
        <p:spPr>
          <a:xfrm>
            <a:off x="7013530" y="160043"/>
            <a:ext cx="2365389" cy="1230002"/>
          </a:xfrm>
          <a:custGeom>
            <a:avLst/>
            <a:gdLst/>
            <a:ahLst/>
            <a:cxnLst/>
            <a:rect l="l" t="t" r="r" b="b"/>
            <a:pathLst>
              <a:path w="2365389" h="1230002">
                <a:moveTo>
                  <a:pt x="0" y="0"/>
                </a:moveTo>
                <a:lnTo>
                  <a:pt x="2365389" y="0"/>
                </a:lnTo>
                <a:lnTo>
                  <a:pt x="2365389" y="1230002"/>
                </a:lnTo>
                <a:lnTo>
                  <a:pt x="0" y="123000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2"/>
          <p:cNvSpPr txBox="1"/>
          <p:nvPr/>
        </p:nvSpPr>
        <p:spPr>
          <a:xfrm>
            <a:off x="229042" y="1383181"/>
            <a:ext cx="6303468" cy="4424288"/>
          </a:xfrm>
          <a:prstGeom prst="rect">
            <a:avLst/>
          </a:prstGeom>
        </p:spPr>
        <p:txBody>
          <a:bodyPr wrap="square" lIns="0" tIns="0" rIns="0" bIns="0" rtlCol="0" anchor="t">
            <a:spAutoFit/>
          </a:bodyPr>
          <a:lstStyle/>
          <a:p>
            <a:pPr algn="ctr">
              <a:lnSpc>
                <a:spcPts val="6911"/>
              </a:lnSpc>
            </a:pPr>
            <a:r>
              <a:rPr lang="en-US" sz="5759" b="1">
                <a:solidFill>
                  <a:srgbClr val="000000"/>
                </a:solidFill>
                <a:latin typeface="Calibri (MS) Bold"/>
                <a:ea typeface="Calibri (MS) Bold"/>
                <a:cs typeface="Calibri (MS) Bold"/>
                <a:sym typeface="Calibri (MS) Bold"/>
              </a:rPr>
              <a:t>If you have 10 </a:t>
            </a:r>
          </a:p>
          <a:p>
            <a:pPr algn="ctr">
              <a:lnSpc>
                <a:spcPts val="6911"/>
              </a:lnSpc>
            </a:pPr>
            <a:r>
              <a:rPr lang="en-US" sz="5759" b="1">
                <a:solidFill>
                  <a:srgbClr val="000000"/>
                </a:solidFill>
                <a:latin typeface="Calibri (MS) Bold"/>
                <a:ea typeface="Calibri (MS) Bold"/>
                <a:cs typeface="Calibri (MS) Bold"/>
                <a:sym typeface="Calibri (MS) Bold"/>
              </a:rPr>
              <a:t>students, how many of them do you think have ever used marijuana?</a:t>
            </a:r>
          </a:p>
        </p:txBody>
      </p:sp>
      <p:grpSp>
        <p:nvGrpSpPr>
          <p:cNvPr id="3" name="Group 3"/>
          <p:cNvGrpSpPr/>
          <p:nvPr/>
        </p:nvGrpSpPr>
        <p:grpSpPr>
          <a:xfrm>
            <a:off x="7221854" y="2176741"/>
            <a:ext cx="2305947" cy="3234585"/>
            <a:chOff x="0" y="0"/>
            <a:chExt cx="2215655" cy="3107931"/>
          </a:xfrm>
        </p:grpSpPr>
        <p:sp>
          <p:nvSpPr>
            <p:cNvPr id="4" name="Freeform 4" descr="Free I Wonder Cliparts, Download Free Clip Art, Free Clip Art on Clipart  Library"/>
            <p:cNvSpPr/>
            <p:nvPr/>
          </p:nvSpPr>
          <p:spPr>
            <a:xfrm>
              <a:off x="0" y="0"/>
              <a:ext cx="2215642" cy="3107944"/>
            </a:xfrm>
            <a:custGeom>
              <a:avLst/>
              <a:gdLst/>
              <a:ahLst/>
              <a:cxnLst/>
              <a:rect l="l" t="t" r="r" b="b"/>
              <a:pathLst>
                <a:path w="2215642" h="3107944">
                  <a:moveTo>
                    <a:pt x="0" y="0"/>
                  </a:moveTo>
                  <a:lnTo>
                    <a:pt x="2215642" y="0"/>
                  </a:lnTo>
                  <a:lnTo>
                    <a:pt x="2215642" y="3107944"/>
                  </a:lnTo>
                  <a:lnTo>
                    <a:pt x="0" y="3107944"/>
                  </a:lnTo>
                  <a:lnTo>
                    <a:pt x="0" y="0"/>
                  </a:lnTo>
                  <a:close/>
                </a:path>
              </a:pathLst>
            </a:custGeom>
            <a:blipFill>
              <a:blip r:embed="rId3"/>
              <a:stretch>
                <a:fillRect l="-1201" r="-1201"/>
              </a:stretch>
            </a:blipFill>
          </p:spPr>
          <p:txBody>
            <a:bodyPr/>
            <a:lstStyle/>
            <a:p>
              <a:endParaRPr lang="en-US"/>
            </a:p>
          </p:txBody>
        </p:sp>
      </p:grpSp>
      <p:grpSp>
        <p:nvGrpSpPr>
          <p:cNvPr id="5" name="Group 5"/>
          <p:cNvGrpSpPr/>
          <p:nvPr/>
        </p:nvGrpSpPr>
        <p:grpSpPr>
          <a:xfrm>
            <a:off x="0" y="6827520"/>
            <a:ext cx="9753600" cy="487680"/>
            <a:chOff x="0" y="0"/>
            <a:chExt cx="13004800" cy="650240"/>
          </a:xfrm>
        </p:grpSpPr>
        <p:sp>
          <p:nvSpPr>
            <p:cNvPr id="6" name="Freeform 6"/>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
        <p:nvSpPr>
          <p:cNvPr id="7" name="TextBox 7"/>
          <p:cNvSpPr txBox="1"/>
          <p:nvPr/>
        </p:nvSpPr>
        <p:spPr>
          <a:xfrm>
            <a:off x="3180824" y="305385"/>
            <a:ext cx="4207583" cy="1114425"/>
          </a:xfrm>
          <a:prstGeom prst="rect">
            <a:avLst/>
          </a:prstGeom>
        </p:spPr>
        <p:txBody>
          <a:bodyPr lIns="0" tIns="0" rIns="0" bIns="0" rtlCol="0" anchor="t">
            <a:spAutoFit/>
          </a:bodyPr>
          <a:lstStyle/>
          <a:p>
            <a:pPr algn="l">
              <a:lnSpc>
                <a:spcPts val="7671"/>
              </a:lnSpc>
            </a:pPr>
            <a:r>
              <a:rPr lang="en-US" sz="6393" b="1">
                <a:solidFill>
                  <a:srgbClr val="93540A"/>
                </a:solidFill>
                <a:latin typeface="Calibri (MS) Bold"/>
                <a:ea typeface="Calibri (MS) Bold"/>
                <a:cs typeface="Calibri (MS) Bold"/>
                <a:sym typeface="Calibri (MS) Bold"/>
              </a:rPr>
              <a:t>ACTIVITY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37000"/>
            </a:blip>
            <a:stretch>
              <a:fillRect/>
            </a:stretch>
          </a:blipFill>
        </p:spPr>
        <p:txBody>
          <a:bodyPr/>
          <a:lstStyle/>
          <a:p>
            <a:endParaRPr lang="en-US"/>
          </a:p>
        </p:txBody>
      </p:sp>
      <p:grpSp>
        <p:nvGrpSpPr>
          <p:cNvPr id="3" name="Group 3"/>
          <p:cNvGrpSpPr/>
          <p:nvPr/>
        </p:nvGrpSpPr>
        <p:grpSpPr>
          <a:xfrm>
            <a:off x="162563" y="311572"/>
            <a:ext cx="9591037" cy="3980140"/>
            <a:chOff x="0" y="0"/>
            <a:chExt cx="12788049" cy="5306854"/>
          </a:xfrm>
        </p:grpSpPr>
        <p:sp>
          <p:nvSpPr>
            <p:cNvPr id="4" name="Freeform 4"/>
            <p:cNvSpPr/>
            <p:nvPr/>
          </p:nvSpPr>
          <p:spPr>
            <a:xfrm>
              <a:off x="0" y="0"/>
              <a:ext cx="12788054" cy="5306847"/>
            </a:xfrm>
            <a:custGeom>
              <a:avLst/>
              <a:gdLst/>
              <a:ahLst/>
              <a:cxnLst/>
              <a:rect l="l" t="t" r="r" b="b"/>
              <a:pathLst>
                <a:path w="12788054" h="5306847">
                  <a:moveTo>
                    <a:pt x="0" y="0"/>
                  </a:moveTo>
                  <a:lnTo>
                    <a:pt x="12788054" y="0"/>
                  </a:lnTo>
                  <a:lnTo>
                    <a:pt x="12788054" y="5306847"/>
                  </a:lnTo>
                  <a:lnTo>
                    <a:pt x="0" y="5306847"/>
                  </a:lnTo>
                  <a:close/>
                </a:path>
              </a:pathLst>
            </a:custGeom>
            <a:blipFill>
              <a:blip r:embed="rId4">
                <a:alphaModFix amt="0"/>
              </a:blip>
              <a:stretch>
                <a:fillRect l="-509" r="-509" b="5136"/>
              </a:stretch>
            </a:blipFill>
          </p:spPr>
          <p:txBody>
            <a:bodyPr/>
            <a:lstStyle/>
            <a:p>
              <a:endParaRPr lang="en-US"/>
            </a:p>
          </p:txBody>
        </p:sp>
        <p:sp>
          <p:nvSpPr>
            <p:cNvPr id="5" name="TextBox 5"/>
            <p:cNvSpPr txBox="1"/>
            <p:nvPr/>
          </p:nvSpPr>
          <p:spPr>
            <a:xfrm>
              <a:off x="0" y="-85725"/>
              <a:ext cx="12788049" cy="5392579"/>
            </a:xfrm>
            <a:prstGeom prst="rect">
              <a:avLst/>
            </a:prstGeom>
          </p:spPr>
          <p:txBody>
            <a:bodyPr lIns="0" tIns="0" rIns="0" bIns="0" rtlCol="0" anchor="b"/>
            <a:lstStyle/>
            <a:p>
              <a:pPr algn="ctr">
                <a:lnSpc>
                  <a:spcPts val="5068"/>
                </a:lnSpc>
              </a:pPr>
              <a:r>
                <a:rPr lang="en-US" sz="4223" b="1" spc="-106">
                  <a:solidFill>
                    <a:srgbClr val="000000"/>
                  </a:solidFill>
                  <a:latin typeface="Calibri (MS) Bold"/>
                  <a:ea typeface="Calibri (MS) Bold"/>
                  <a:cs typeface="Calibri (MS) Bold"/>
                  <a:sym typeface="Calibri (MS) Bold"/>
                </a:rPr>
                <a:t>National Monitoring </a:t>
              </a:r>
            </a:p>
            <a:p>
              <a:pPr algn="ctr">
                <a:lnSpc>
                  <a:spcPts val="5068"/>
                </a:lnSpc>
              </a:pPr>
              <a:r>
                <a:rPr lang="en-US" sz="4223" b="1" spc="-106">
                  <a:solidFill>
                    <a:srgbClr val="000000"/>
                  </a:solidFill>
                  <a:latin typeface="Calibri (MS) Bold"/>
                  <a:ea typeface="Calibri (MS) Bold"/>
                  <a:cs typeface="Calibri (MS) Bold"/>
                  <a:sym typeface="Calibri (MS) Bold"/>
                </a:rPr>
                <a:t>the Future Survey (2025)</a:t>
              </a:r>
            </a:p>
            <a:p>
              <a:pPr algn="ctr">
                <a:lnSpc>
                  <a:spcPts val="5068"/>
                </a:lnSpc>
              </a:pPr>
              <a:r>
                <a:rPr lang="en-US" sz="4223" b="1" spc="-106">
                  <a:solidFill>
                    <a:srgbClr val="000000"/>
                  </a:solidFill>
                  <a:latin typeface="Calibri (MS) Bold"/>
                  <a:ea typeface="Calibri (MS) Bold"/>
                  <a:cs typeface="Calibri (MS) Bold"/>
                  <a:sym typeface="Calibri (MS) Bold"/>
                </a:rPr>
                <a:t>University of Michigan</a:t>
              </a:r>
            </a:p>
            <a:p>
              <a:pPr algn="ctr">
                <a:lnSpc>
                  <a:spcPts val="4608"/>
                </a:lnSpc>
              </a:pPr>
              <a:endParaRPr lang="en-US" sz="4223" b="1" spc="-106">
                <a:solidFill>
                  <a:srgbClr val="000000"/>
                </a:solidFill>
                <a:latin typeface="Calibri (MS) Bold"/>
                <a:ea typeface="Calibri (MS) Bold"/>
                <a:cs typeface="Calibri (MS) Bold"/>
                <a:sym typeface="Calibri (MS) Bold"/>
              </a:endParaRPr>
            </a:p>
            <a:p>
              <a:pPr algn="ctr">
                <a:lnSpc>
                  <a:spcPts val="5068"/>
                </a:lnSpc>
              </a:pPr>
              <a:endParaRPr lang="en-US" sz="4223" b="1" spc="-106">
                <a:solidFill>
                  <a:srgbClr val="000000"/>
                </a:solidFill>
                <a:latin typeface="Calibri (MS) Bold"/>
                <a:ea typeface="Calibri (MS) Bold"/>
                <a:cs typeface="Calibri (MS) Bold"/>
                <a:sym typeface="Calibri (MS) Bold"/>
              </a:endParaRPr>
            </a:p>
            <a:p>
              <a:pPr algn="ctr">
                <a:lnSpc>
                  <a:spcPts val="5068"/>
                </a:lnSpc>
              </a:pPr>
              <a:endParaRPr lang="en-US" sz="4223" b="1" spc="-106">
                <a:solidFill>
                  <a:srgbClr val="000000"/>
                </a:solidFill>
                <a:latin typeface="Calibri (MS) Bold"/>
                <a:ea typeface="Calibri (MS) Bold"/>
                <a:cs typeface="Calibri (MS) Bold"/>
                <a:sym typeface="Calibri (MS) Bold"/>
              </a:endParaRPr>
            </a:p>
          </p:txBody>
        </p:sp>
      </p:grpSp>
      <p:graphicFrame>
        <p:nvGraphicFramePr>
          <p:cNvPr id="6" name="Table 6"/>
          <p:cNvGraphicFramePr>
            <a:graphicFrameLocks noGrp="1"/>
          </p:cNvGraphicFramePr>
          <p:nvPr/>
        </p:nvGraphicFramePr>
        <p:xfrm>
          <a:off x="441673" y="2815662"/>
          <a:ext cx="8751146" cy="4009813"/>
        </p:xfrm>
        <a:graphic>
          <a:graphicData uri="http://schemas.openxmlformats.org/drawingml/2006/table">
            <a:tbl>
              <a:tblPr/>
              <a:tblGrid>
                <a:gridCol w="4418332">
                  <a:extLst>
                    <a:ext uri="{9D8B030D-6E8A-4147-A177-3AD203B41FA5}">
                      <a16:colId xmlns:a16="http://schemas.microsoft.com/office/drawing/2014/main" val="20000"/>
                    </a:ext>
                  </a:extLst>
                </a:gridCol>
                <a:gridCol w="4332814">
                  <a:extLst>
                    <a:ext uri="{9D8B030D-6E8A-4147-A177-3AD203B41FA5}">
                      <a16:colId xmlns:a16="http://schemas.microsoft.com/office/drawing/2014/main" val="20001"/>
                    </a:ext>
                  </a:extLst>
                </a:gridCol>
              </a:tblGrid>
              <a:tr h="1260205">
                <a:tc>
                  <a:txBody>
                    <a:bodyPr/>
                    <a:lstStyle/>
                    <a:p>
                      <a:pPr algn="ctr">
                        <a:lnSpc>
                          <a:spcPts val="5631"/>
                        </a:lnSpc>
                        <a:defRPr/>
                      </a:pPr>
                      <a:r>
                        <a:rPr lang="en-US" sz="4693" b="1">
                          <a:solidFill>
                            <a:srgbClr val="000000"/>
                          </a:solidFill>
                          <a:latin typeface="Calibri (MS) Bold"/>
                          <a:ea typeface="Calibri (MS) Bold"/>
                          <a:cs typeface="Calibri (MS) Bold"/>
                          <a:sym typeface="Calibri (MS) Bold"/>
                        </a:rPr>
                        <a:t>8ᵗʰ Graders</a:t>
                      </a:r>
                      <a:endParaRPr lang="en-US" sz="1100"/>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3A447"/>
                    </a:solidFill>
                  </a:tcPr>
                </a:tc>
                <a:tc>
                  <a:txBody>
                    <a:bodyPr/>
                    <a:lstStyle/>
                    <a:p>
                      <a:pPr algn="ctr">
                        <a:lnSpc>
                          <a:spcPts val="5631"/>
                        </a:lnSpc>
                        <a:defRPr/>
                      </a:pPr>
                      <a:r>
                        <a:rPr lang="en-US" sz="4693" b="1">
                          <a:solidFill>
                            <a:srgbClr val="000000"/>
                          </a:solidFill>
                          <a:latin typeface="Calibri (MS) Bold"/>
                          <a:ea typeface="Calibri (MS) Bold"/>
                          <a:cs typeface="Calibri (MS) Bold"/>
                          <a:sym typeface="Calibri (MS) Bold"/>
                        </a:rPr>
                        <a:t>10ᵗʰ Graders</a:t>
                      </a:r>
                      <a:endParaRPr lang="en-US" sz="1100"/>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3A447"/>
                    </a:solidFill>
                  </a:tcPr>
                </a:tc>
                <a:extLst>
                  <a:ext uri="{0D108BD9-81ED-4DB2-BD59-A6C34878D82A}">
                    <a16:rowId xmlns:a16="http://schemas.microsoft.com/office/drawing/2014/main" val="10000"/>
                  </a:ext>
                </a:extLst>
              </a:tr>
              <a:tr h="2749608">
                <a:tc>
                  <a:txBody>
                    <a:bodyPr/>
                    <a:lstStyle/>
                    <a:p>
                      <a:pPr algn="ctr">
                        <a:lnSpc>
                          <a:spcPts val="4608"/>
                        </a:lnSpc>
                        <a:defRPr/>
                      </a:pPr>
                      <a:r>
                        <a:rPr lang="en-US" sz="3840" b="1">
                          <a:solidFill>
                            <a:srgbClr val="000000"/>
                          </a:solidFill>
                          <a:latin typeface="Calibri (MS) Bold"/>
                          <a:ea typeface="Calibri (MS) Bold"/>
                          <a:cs typeface="Calibri (MS) Bold"/>
                          <a:sym typeface="Calibri (MS) Bold"/>
                        </a:rPr>
                        <a:t>Almost</a:t>
                      </a:r>
                      <a:endParaRPr lang="en-US" sz="1100"/>
                    </a:p>
                    <a:p>
                      <a:pPr algn="ctr">
                        <a:lnSpc>
                          <a:spcPts val="4608"/>
                        </a:lnSpc>
                      </a:pPr>
                      <a:r>
                        <a:rPr lang="en-US" sz="3840" b="1">
                          <a:solidFill>
                            <a:srgbClr val="000000"/>
                          </a:solidFill>
                          <a:latin typeface="Calibri (MS) Bold"/>
                          <a:ea typeface="Calibri (MS) Bold"/>
                          <a:cs typeface="Calibri (MS) Bold"/>
                          <a:sym typeface="Calibri (MS) Bold"/>
                        </a:rPr>
                        <a:t>9 out of 10 </a:t>
                      </a:r>
                    </a:p>
                    <a:p>
                      <a:pPr algn="ctr">
                        <a:lnSpc>
                          <a:spcPts val="4608"/>
                        </a:lnSpc>
                      </a:pPr>
                      <a:r>
                        <a:rPr lang="en-US" sz="3840" b="1">
                          <a:solidFill>
                            <a:srgbClr val="000000"/>
                          </a:solidFill>
                          <a:latin typeface="Calibri (MS) Bold"/>
                          <a:ea typeface="Calibri (MS) Bold"/>
                          <a:cs typeface="Calibri (MS) Bold"/>
                          <a:sym typeface="Calibri (MS) Bold"/>
                        </a:rPr>
                        <a:t>had NEVER USED Marijuana</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AE0CF"/>
                    </a:solidFill>
                  </a:tcPr>
                </a:tc>
                <a:tc>
                  <a:txBody>
                    <a:bodyPr/>
                    <a:lstStyle/>
                    <a:p>
                      <a:pPr algn="ctr">
                        <a:lnSpc>
                          <a:spcPts val="4608"/>
                        </a:lnSpc>
                        <a:defRPr/>
                      </a:pPr>
                      <a:r>
                        <a:rPr lang="en-US" sz="3840" b="1">
                          <a:solidFill>
                            <a:srgbClr val="000000"/>
                          </a:solidFill>
                          <a:latin typeface="Calibri (MS) Bold"/>
                          <a:ea typeface="Calibri (MS) Bold"/>
                          <a:cs typeface="Calibri (MS) Bold"/>
                          <a:sym typeface="Calibri (MS) Bold"/>
                        </a:rPr>
                        <a:t>Almost</a:t>
                      </a:r>
                      <a:endParaRPr lang="en-US" sz="1100"/>
                    </a:p>
                    <a:p>
                      <a:pPr algn="ctr">
                        <a:lnSpc>
                          <a:spcPts val="4608"/>
                        </a:lnSpc>
                      </a:pPr>
                      <a:r>
                        <a:rPr lang="en-US" sz="3840" b="1">
                          <a:solidFill>
                            <a:srgbClr val="000000"/>
                          </a:solidFill>
                          <a:latin typeface="Calibri (MS) Bold"/>
                          <a:ea typeface="Calibri (MS) Bold"/>
                          <a:cs typeface="Calibri (MS) Bold"/>
                          <a:sym typeface="Calibri (MS) Bold"/>
                        </a:rPr>
                        <a:t>8 out of 10 </a:t>
                      </a:r>
                    </a:p>
                    <a:p>
                      <a:pPr algn="ctr">
                        <a:lnSpc>
                          <a:spcPts val="4608"/>
                        </a:lnSpc>
                      </a:pPr>
                      <a:r>
                        <a:rPr lang="en-US" sz="3840" b="1">
                          <a:solidFill>
                            <a:srgbClr val="000000"/>
                          </a:solidFill>
                          <a:latin typeface="Calibri (MS) Bold"/>
                          <a:ea typeface="Calibri (MS) Bold"/>
                          <a:cs typeface="Calibri (MS) Bold"/>
                          <a:sym typeface="Calibri (MS) Bold"/>
                        </a:rPr>
                        <a:t>had NEVER USED Marijuana</a:t>
                      </a:r>
                    </a:p>
                  </a:txBody>
                  <a:tcPr marT="91440" marB="91440">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AE0CF"/>
                    </a:solidFill>
                  </a:tcPr>
                </a:tc>
                <a:extLst>
                  <a:ext uri="{0D108BD9-81ED-4DB2-BD59-A6C34878D82A}">
                    <a16:rowId xmlns:a16="http://schemas.microsoft.com/office/drawing/2014/main" val="10001"/>
                  </a:ext>
                </a:extLst>
              </a:tr>
            </a:tbl>
          </a:graphicData>
        </a:graphic>
      </p:graphicFrame>
      <p:grpSp>
        <p:nvGrpSpPr>
          <p:cNvPr id="7" name="Group 7"/>
          <p:cNvGrpSpPr/>
          <p:nvPr/>
        </p:nvGrpSpPr>
        <p:grpSpPr>
          <a:xfrm>
            <a:off x="0" y="6827520"/>
            <a:ext cx="9753600" cy="487680"/>
            <a:chOff x="0" y="0"/>
            <a:chExt cx="13004800" cy="650240"/>
          </a:xfrm>
        </p:grpSpPr>
        <p:sp>
          <p:nvSpPr>
            <p:cNvPr id="8" name="Freeform 8"/>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2"/>
          <p:cNvSpPr txBox="1"/>
          <p:nvPr/>
        </p:nvSpPr>
        <p:spPr>
          <a:xfrm>
            <a:off x="553047" y="1810112"/>
            <a:ext cx="8712873" cy="5963171"/>
          </a:xfrm>
          <a:prstGeom prst="rect">
            <a:avLst/>
          </a:prstGeom>
        </p:spPr>
        <p:txBody>
          <a:bodyPr wrap="square" lIns="0" tIns="0" rIns="0" bIns="0" rtlCol="0" anchor="t">
            <a:spAutoFit/>
          </a:bodyPr>
          <a:lstStyle/>
          <a:p>
            <a:pPr algn="ctr">
              <a:lnSpc>
                <a:spcPts val="4847"/>
              </a:lnSpc>
            </a:pPr>
            <a:r>
              <a:rPr lang="en-US" sz="4000" b="1">
                <a:latin typeface="Calibri (MS) Bold"/>
                <a:ea typeface="Calibri (MS) Bold"/>
                <a:cs typeface="Calibri (MS) Bold"/>
                <a:sym typeface="Calibri (MS) Bold"/>
              </a:rPr>
              <a:t>Potential Short-Term Problems</a:t>
            </a:r>
            <a:endParaRPr lang="en-US" sz="4000" b="1">
              <a:latin typeface="Calibri (MS) Bold"/>
              <a:ea typeface="Calibri (MS) Bold"/>
              <a:cs typeface="Calibri (MS) Bold"/>
            </a:endParaRPr>
          </a:p>
          <a:p>
            <a:pPr algn="ctr">
              <a:lnSpc>
                <a:spcPts val="3824"/>
              </a:lnSpc>
            </a:pPr>
            <a:endParaRPr lang="en-US" sz="4039" b="1">
              <a:solidFill>
                <a:srgbClr val="D1780D"/>
              </a:solidFill>
              <a:latin typeface="Calibri (MS) Bold"/>
              <a:ea typeface="Calibri (MS) Bold"/>
              <a:cs typeface="Calibri (MS) Bold"/>
              <a:sym typeface="Calibri (MS) Bold"/>
            </a:endParaRPr>
          </a:p>
          <a:p>
            <a:pPr algn="l">
              <a:lnSpc>
                <a:spcPts val="4423"/>
              </a:lnSpc>
            </a:pPr>
            <a:r>
              <a:rPr lang="en-US" sz="3686" b="1">
                <a:solidFill>
                  <a:srgbClr val="000000"/>
                </a:solidFill>
                <a:latin typeface="Calibri (MS) Bold"/>
                <a:ea typeface="Calibri (MS) Bold"/>
                <a:cs typeface="Calibri (MS) Bold"/>
                <a:sym typeface="Calibri (MS) Bold"/>
              </a:rPr>
              <a:t>Marijuana use can interfere with:</a:t>
            </a:r>
          </a:p>
          <a:p>
            <a:pPr algn="l">
              <a:lnSpc>
                <a:spcPts val="3824"/>
              </a:lnSpc>
            </a:pPr>
            <a:r>
              <a:rPr lang="en-US" sz="3186">
                <a:solidFill>
                  <a:srgbClr val="000000"/>
                </a:solidFill>
                <a:latin typeface="Calibri (MS)"/>
                <a:ea typeface="Calibri (MS)"/>
                <a:cs typeface="Calibri (MS)"/>
                <a:sym typeface="Calibri (MS)"/>
              </a:rPr>
              <a:t>Feelings/Mood (create anxiety, paranoia, panic)</a:t>
            </a:r>
          </a:p>
          <a:p>
            <a:pPr algn="l">
              <a:lnSpc>
                <a:spcPts val="3824"/>
              </a:lnSpc>
            </a:pPr>
            <a:r>
              <a:rPr lang="en-US" sz="3186">
                <a:solidFill>
                  <a:srgbClr val="000000"/>
                </a:solidFill>
                <a:latin typeface="Calibri (MS)"/>
                <a:ea typeface="Calibri (MS)"/>
                <a:cs typeface="Calibri (MS)"/>
                <a:sym typeface="Calibri (MS)"/>
              </a:rPr>
              <a:t>Coordination </a:t>
            </a:r>
          </a:p>
          <a:p>
            <a:pPr algn="l">
              <a:lnSpc>
                <a:spcPts val="3824"/>
              </a:lnSpc>
            </a:pPr>
            <a:r>
              <a:rPr lang="en-US" sz="3186">
                <a:solidFill>
                  <a:srgbClr val="000000"/>
                </a:solidFill>
                <a:latin typeface="Calibri (MS)"/>
                <a:ea typeface="Calibri (MS)"/>
                <a:cs typeface="Calibri (MS)"/>
                <a:sym typeface="Calibri (MS)"/>
              </a:rPr>
              <a:t>Memory </a:t>
            </a:r>
          </a:p>
          <a:p>
            <a:pPr algn="l">
              <a:lnSpc>
                <a:spcPts val="3824"/>
              </a:lnSpc>
            </a:pPr>
            <a:r>
              <a:rPr lang="en-US" sz="3186">
                <a:solidFill>
                  <a:srgbClr val="000000"/>
                </a:solidFill>
                <a:latin typeface="Calibri (MS)"/>
                <a:ea typeface="Calibri (MS)"/>
                <a:cs typeface="Calibri (MS)"/>
                <a:sym typeface="Calibri (MS)"/>
              </a:rPr>
              <a:t>Thinking (create psychosis/distortion of reality)  </a:t>
            </a:r>
          </a:p>
          <a:p>
            <a:pPr algn="l">
              <a:lnSpc>
                <a:spcPts val="3824"/>
              </a:lnSpc>
            </a:pPr>
            <a:r>
              <a:rPr lang="en-US" sz="3186">
                <a:solidFill>
                  <a:srgbClr val="000000"/>
                </a:solidFill>
                <a:latin typeface="Calibri (MS)"/>
                <a:ea typeface="Calibri (MS)"/>
                <a:cs typeface="Calibri (MS)"/>
                <a:sym typeface="Calibri (MS)"/>
              </a:rPr>
              <a:t>Decision-making   </a:t>
            </a:r>
          </a:p>
          <a:p>
            <a:pPr algn="l">
              <a:lnSpc>
                <a:spcPts val="3824"/>
              </a:lnSpc>
            </a:pPr>
            <a:r>
              <a:rPr lang="en-US" sz="3186">
                <a:solidFill>
                  <a:srgbClr val="000000"/>
                </a:solidFill>
                <a:latin typeface="Calibri (MS)"/>
                <a:ea typeface="Calibri (MS)"/>
                <a:cs typeface="Calibri (MS)"/>
                <a:sym typeface="Calibri (MS)"/>
              </a:rPr>
              <a:t>Concentration &amp; Learning  </a:t>
            </a:r>
          </a:p>
          <a:p>
            <a:pPr algn="l">
              <a:lnSpc>
                <a:spcPts val="3824"/>
              </a:lnSpc>
            </a:pPr>
            <a:r>
              <a:rPr lang="en-US" sz="3186">
                <a:solidFill>
                  <a:srgbClr val="000000"/>
                </a:solidFill>
                <a:latin typeface="Calibri (MS)"/>
                <a:ea typeface="Calibri (MS)"/>
                <a:cs typeface="Calibri (MS)"/>
                <a:sym typeface="Calibri (MS)"/>
              </a:rPr>
              <a:t>Heart Rate </a:t>
            </a:r>
          </a:p>
          <a:p>
            <a:pPr marL="354965" lvl="1" indent="-177165" algn="l">
              <a:lnSpc>
                <a:spcPts val="3311"/>
              </a:lnSpc>
            </a:pPr>
            <a:r>
              <a:rPr lang="en-US" sz="2750" spc="-6">
                <a:solidFill>
                  <a:srgbClr val="000000"/>
                </a:solidFill>
                <a:latin typeface="Vollkorn"/>
                <a:ea typeface="Vollkorn"/>
                <a:cs typeface="Vollkorn"/>
                <a:sym typeface="Vollkorn"/>
              </a:rPr>
              <a:t>					</a:t>
            </a:r>
            <a:endParaRPr lang="en-US" sz="2750" spc="-6">
              <a:solidFill>
                <a:srgbClr val="000000"/>
              </a:solidFill>
              <a:latin typeface="Vollkorn"/>
              <a:ea typeface="Vollkorn"/>
              <a:cs typeface="Vollkorn"/>
            </a:endParaRPr>
          </a:p>
          <a:p>
            <a:pPr marL="382270" lvl="1" indent="-191135" algn="l">
              <a:lnSpc>
                <a:spcPts val="3567"/>
              </a:lnSpc>
            </a:pPr>
            <a:r>
              <a:rPr lang="en-US" sz="2950" spc="-6">
                <a:solidFill>
                  <a:srgbClr val="000000"/>
                </a:solidFill>
                <a:latin typeface="Vollkorn"/>
                <a:ea typeface="Vollkorn"/>
                <a:cs typeface="Vollkorn"/>
                <a:sym typeface="Vollkorn"/>
              </a:rPr>
              <a:t>								</a:t>
            </a:r>
            <a:endParaRPr lang="en-US" sz="2950" spc="-6">
              <a:solidFill>
                <a:srgbClr val="000000"/>
              </a:solidFill>
              <a:latin typeface="Vollkorn"/>
              <a:ea typeface="Vollkorn"/>
              <a:cs typeface="Vollkorn"/>
            </a:endParaRPr>
          </a:p>
        </p:txBody>
      </p:sp>
      <p:grpSp>
        <p:nvGrpSpPr>
          <p:cNvPr id="3" name="Group 3"/>
          <p:cNvGrpSpPr/>
          <p:nvPr/>
        </p:nvGrpSpPr>
        <p:grpSpPr>
          <a:xfrm>
            <a:off x="487680" y="162563"/>
            <a:ext cx="8778240" cy="1506007"/>
            <a:chOff x="0" y="0"/>
            <a:chExt cx="11704320" cy="2008009"/>
          </a:xfrm>
        </p:grpSpPr>
        <p:sp>
          <p:nvSpPr>
            <p:cNvPr id="4" name="Freeform 4"/>
            <p:cNvSpPr/>
            <p:nvPr/>
          </p:nvSpPr>
          <p:spPr>
            <a:xfrm>
              <a:off x="0" y="0"/>
              <a:ext cx="11704320" cy="2008009"/>
            </a:xfrm>
            <a:custGeom>
              <a:avLst/>
              <a:gdLst/>
              <a:ahLst/>
              <a:cxnLst/>
              <a:rect l="l" t="t" r="r" b="b"/>
              <a:pathLst>
                <a:path w="11704320" h="2008009">
                  <a:moveTo>
                    <a:pt x="0" y="0"/>
                  </a:moveTo>
                  <a:lnTo>
                    <a:pt x="11704320" y="0"/>
                  </a:lnTo>
                  <a:lnTo>
                    <a:pt x="11704320" y="2008009"/>
                  </a:lnTo>
                  <a:lnTo>
                    <a:pt x="0" y="2008009"/>
                  </a:lnTo>
                  <a:close/>
                </a:path>
              </a:pathLst>
            </a:custGeom>
            <a:blipFill>
              <a:blip r:embed="rId3">
                <a:alphaModFix amt="0"/>
              </a:blip>
              <a:stretch>
                <a:fillRect t="-65001" b="-62148"/>
              </a:stretch>
            </a:blipFill>
          </p:spPr>
          <p:txBody>
            <a:bodyPr/>
            <a:lstStyle/>
            <a:p>
              <a:endParaRPr lang="en-US"/>
            </a:p>
          </p:txBody>
        </p:sp>
        <p:sp>
          <p:nvSpPr>
            <p:cNvPr id="5" name="TextBox 5"/>
            <p:cNvSpPr txBox="1"/>
            <p:nvPr/>
          </p:nvSpPr>
          <p:spPr>
            <a:xfrm>
              <a:off x="0" y="-95250"/>
              <a:ext cx="11704320" cy="2103259"/>
            </a:xfrm>
            <a:prstGeom prst="rect">
              <a:avLst/>
            </a:prstGeom>
          </p:spPr>
          <p:txBody>
            <a:bodyPr lIns="0" tIns="0" rIns="0" bIns="0" rtlCol="0" anchor="b"/>
            <a:lstStyle/>
            <a:p>
              <a:pPr algn="ctr">
                <a:lnSpc>
                  <a:spcPts val="5644"/>
                </a:lnSpc>
              </a:pPr>
              <a:r>
                <a:rPr lang="en-US" sz="4000" b="1" spc="-106">
                  <a:solidFill>
                    <a:srgbClr val="000000"/>
                  </a:solidFill>
                  <a:latin typeface="Calibri (MS) Bold"/>
                  <a:ea typeface="Calibri (MS) Bold"/>
                  <a:cs typeface="Calibri (MS) Bold"/>
                  <a:sym typeface="Calibri (MS) Bold"/>
                </a:rPr>
                <a:t>What Can Happen When Someone</a:t>
              </a:r>
              <a:endParaRPr lang="en-US" sz="4000">
                <a:solidFill>
                  <a:srgbClr val="000000"/>
                </a:solidFill>
                <a:latin typeface="Calibri"/>
                <a:ea typeface="Calibri"/>
                <a:cs typeface="Calibri"/>
              </a:endParaRPr>
            </a:p>
            <a:p>
              <a:pPr algn="ctr">
                <a:lnSpc>
                  <a:spcPts val="5644"/>
                </a:lnSpc>
              </a:pPr>
              <a:r>
                <a:rPr lang="en-US" sz="4000" b="1" spc="-106">
                  <a:solidFill>
                    <a:srgbClr val="000000"/>
                  </a:solidFill>
                  <a:latin typeface="Calibri (MS) Bold"/>
                  <a:ea typeface="Calibri (MS) Bold"/>
                  <a:cs typeface="Calibri (MS) Bold"/>
                  <a:sym typeface="Calibri (MS) Bold"/>
                </a:rPr>
                <a:t>Uses Marijuana (Cannabis/THC)?</a:t>
              </a:r>
              <a:endParaRPr lang="en-US" sz="4000">
                <a:ea typeface="Calibri"/>
                <a:cs typeface="Calibri"/>
              </a:endParaRPr>
            </a:p>
          </p:txBody>
        </p:sp>
      </p:grpSp>
      <p:sp>
        <p:nvSpPr>
          <p:cNvPr id="6" name="TextBox 6"/>
          <p:cNvSpPr txBox="1"/>
          <p:nvPr/>
        </p:nvSpPr>
        <p:spPr>
          <a:xfrm>
            <a:off x="6229741" y="6568621"/>
            <a:ext cx="3389909"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Scholastic, NIDA, NIH, Department of HHS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487680" y="194018"/>
            <a:ext cx="8778240" cy="1617624"/>
            <a:chOff x="0" y="0"/>
            <a:chExt cx="11704320" cy="2156832"/>
          </a:xfrm>
        </p:grpSpPr>
        <p:sp>
          <p:nvSpPr>
            <p:cNvPr id="3" name="Freeform 3"/>
            <p:cNvSpPr/>
            <p:nvPr/>
          </p:nvSpPr>
          <p:spPr>
            <a:xfrm>
              <a:off x="0" y="0"/>
              <a:ext cx="11704320" cy="2156827"/>
            </a:xfrm>
            <a:custGeom>
              <a:avLst/>
              <a:gdLst/>
              <a:ahLst/>
              <a:cxnLst/>
              <a:rect l="l" t="t" r="r" b="b"/>
              <a:pathLst>
                <a:path w="11704320" h="2156827">
                  <a:moveTo>
                    <a:pt x="0" y="0"/>
                  </a:moveTo>
                  <a:lnTo>
                    <a:pt x="11704320" y="0"/>
                  </a:lnTo>
                  <a:lnTo>
                    <a:pt x="11704320" y="2156827"/>
                  </a:lnTo>
                  <a:lnTo>
                    <a:pt x="0" y="2156827"/>
                  </a:lnTo>
                  <a:close/>
                </a:path>
              </a:pathLst>
            </a:custGeom>
            <a:blipFill>
              <a:blip r:embed="rId3">
                <a:alphaModFix amt="0"/>
              </a:blip>
              <a:stretch>
                <a:fillRect t="-63028" b="-48447"/>
              </a:stretch>
            </a:blipFill>
          </p:spPr>
          <p:txBody>
            <a:bodyPr/>
            <a:lstStyle/>
            <a:p>
              <a:endParaRPr lang="en-US"/>
            </a:p>
          </p:txBody>
        </p:sp>
        <p:sp>
          <p:nvSpPr>
            <p:cNvPr id="4" name="TextBox 4"/>
            <p:cNvSpPr txBox="1"/>
            <p:nvPr/>
          </p:nvSpPr>
          <p:spPr>
            <a:xfrm>
              <a:off x="0" y="-95250"/>
              <a:ext cx="11704320" cy="2252082"/>
            </a:xfrm>
            <a:prstGeom prst="rect">
              <a:avLst/>
            </a:prstGeom>
          </p:spPr>
          <p:txBody>
            <a:bodyPr lIns="0" tIns="0" rIns="0" bIns="0" rtlCol="0" anchor="b"/>
            <a:lstStyle/>
            <a:p>
              <a:pPr algn="ctr">
                <a:lnSpc>
                  <a:spcPts val="5524"/>
                </a:lnSpc>
              </a:pPr>
              <a:r>
                <a:rPr lang="en-US" sz="4000" b="1" spc="-104">
                  <a:solidFill>
                    <a:srgbClr val="000000"/>
                  </a:solidFill>
                  <a:latin typeface="Calibri (MS) Bold"/>
                  <a:ea typeface="Calibri (MS) Bold"/>
                  <a:cs typeface="Calibri (MS) Bold"/>
                  <a:sym typeface="Calibri (MS) Bold"/>
                </a:rPr>
                <a:t>What Can Happen When Someone</a:t>
              </a:r>
              <a:endParaRPr lang="en-US" sz="4000" b="1" spc="-104">
                <a:solidFill>
                  <a:srgbClr val="000000"/>
                </a:solidFill>
                <a:latin typeface="Calibri (MS) Bold"/>
                <a:ea typeface="Calibri (MS) Bold"/>
                <a:cs typeface="Calibri (MS) Bold"/>
              </a:endParaRPr>
            </a:p>
            <a:p>
              <a:pPr algn="ctr">
                <a:lnSpc>
                  <a:spcPts val="5524"/>
                </a:lnSpc>
              </a:pPr>
              <a:r>
                <a:rPr lang="en-US" sz="4000" b="1" spc="-104">
                  <a:solidFill>
                    <a:srgbClr val="000000"/>
                  </a:solidFill>
                  <a:latin typeface="Calibri (MS) Bold"/>
                  <a:ea typeface="Calibri (MS) Bold"/>
                  <a:cs typeface="Calibri (MS) Bold"/>
                  <a:sym typeface="Calibri (MS) Bold"/>
                </a:rPr>
                <a:t>Uses Marijuana (Cannabis/THC)?</a:t>
              </a:r>
              <a:endParaRPr lang="en-US" sz="4000" b="1" spc="-104">
                <a:solidFill>
                  <a:srgbClr val="000000"/>
                </a:solidFill>
                <a:latin typeface="Calibri (MS) Bold"/>
                <a:ea typeface="Calibri (MS) Bold"/>
                <a:cs typeface="Calibri (MS) Bold"/>
              </a:endParaRPr>
            </a:p>
          </p:txBody>
        </p:sp>
      </p:grpSp>
      <p:sp>
        <p:nvSpPr>
          <p:cNvPr id="5" name="TextBox 5"/>
          <p:cNvSpPr txBox="1"/>
          <p:nvPr/>
        </p:nvSpPr>
        <p:spPr>
          <a:xfrm>
            <a:off x="533113" y="1862658"/>
            <a:ext cx="8737979" cy="4730590"/>
          </a:xfrm>
          <a:prstGeom prst="rect">
            <a:avLst/>
          </a:prstGeom>
        </p:spPr>
        <p:txBody>
          <a:bodyPr wrap="square" lIns="0" tIns="0" rIns="0" bIns="0" rtlCol="0" anchor="t">
            <a:spAutoFit/>
          </a:bodyPr>
          <a:lstStyle/>
          <a:p>
            <a:pPr algn="ctr">
              <a:lnSpc>
                <a:spcPts val="4608"/>
              </a:lnSpc>
            </a:pPr>
            <a:r>
              <a:rPr lang="en-US" sz="3800" b="1">
                <a:latin typeface="Calibri (MS) Bold"/>
                <a:ea typeface="Calibri (MS) Bold"/>
                <a:cs typeface="Calibri (MS) Bold"/>
                <a:sym typeface="Calibri (MS) Bold"/>
              </a:rPr>
              <a:t>Potential Long-Term Problems</a:t>
            </a:r>
            <a:endParaRPr lang="en-US" sz="3800" b="1">
              <a:latin typeface="Calibri (MS) Bold"/>
              <a:ea typeface="Calibri (MS) Bold"/>
              <a:cs typeface="Calibri (MS) Bold"/>
            </a:endParaRPr>
          </a:p>
          <a:p>
            <a:pPr algn="ctr">
              <a:lnSpc>
                <a:spcPts val="3583"/>
              </a:lnSpc>
            </a:pPr>
            <a:endParaRPr lang="en-US" sz="3840" b="1">
              <a:solidFill>
                <a:srgbClr val="D1780D"/>
              </a:solidFill>
              <a:latin typeface="Calibri (MS) Bold"/>
              <a:ea typeface="Calibri (MS) Bold"/>
              <a:cs typeface="Calibri (MS) Bold"/>
              <a:sym typeface="Calibri (MS) Bold"/>
            </a:endParaRPr>
          </a:p>
          <a:p>
            <a:pPr algn="l">
              <a:lnSpc>
                <a:spcPts val="3583"/>
              </a:lnSpc>
            </a:pPr>
            <a:r>
              <a:rPr lang="en-US" sz="2986">
                <a:solidFill>
                  <a:srgbClr val="000000"/>
                </a:solidFill>
                <a:latin typeface="Calibri (MS)"/>
                <a:ea typeface="Calibri (MS)"/>
                <a:cs typeface="Calibri (MS)"/>
                <a:sym typeface="Calibri (MS)"/>
              </a:rPr>
              <a:t>Permanent brain changes</a:t>
            </a:r>
          </a:p>
          <a:p>
            <a:pPr algn="l">
              <a:lnSpc>
                <a:spcPts val="3583"/>
              </a:lnSpc>
            </a:pPr>
            <a:r>
              <a:rPr lang="en-US" sz="2986">
                <a:solidFill>
                  <a:srgbClr val="000000"/>
                </a:solidFill>
                <a:latin typeface="Calibri (MS)"/>
                <a:ea typeface="Calibri (MS)"/>
                <a:cs typeface="Calibri (MS)"/>
                <a:sym typeface="Calibri (MS)"/>
              </a:rPr>
              <a:t>Risk of Cannabis Use Disorder (Addiction) </a:t>
            </a:r>
          </a:p>
          <a:p>
            <a:pPr algn="l">
              <a:lnSpc>
                <a:spcPts val="3583"/>
              </a:lnSpc>
            </a:pPr>
            <a:r>
              <a:rPr lang="en-US" sz="2986">
                <a:solidFill>
                  <a:srgbClr val="000000"/>
                </a:solidFill>
                <a:latin typeface="Calibri (MS)"/>
                <a:ea typeface="Calibri (MS)"/>
                <a:cs typeface="Calibri (MS)"/>
                <a:sym typeface="Calibri (MS)"/>
              </a:rPr>
              <a:t>School failure &amp; drop out</a:t>
            </a:r>
          </a:p>
          <a:p>
            <a:pPr algn="l">
              <a:lnSpc>
                <a:spcPts val="3583"/>
              </a:lnSpc>
            </a:pPr>
            <a:r>
              <a:rPr lang="en-US" sz="2986">
                <a:solidFill>
                  <a:srgbClr val="000000"/>
                </a:solidFill>
                <a:latin typeface="Calibri (MS)"/>
                <a:ea typeface="Calibri (MS)"/>
                <a:cs typeface="Calibri (MS)"/>
                <a:sym typeface="Calibri (MS)"/>
              </a:rPr>
              <a:t>Depression &amp; suicidal thoughts</a:t>
            </a:r>
          </a:p>
          <a:p>
            <a:pPr algn="l">
              <a:lnSpc>
                <a:spcPts val="3583"/>
              </a:lnSpc>
            </a:pPr>
            <a:r>
              <a:rPr lang="en-US" sz="2986">
                <a:solidFill>
                  <a:srgbClr val="000000"/>
                </a:solidFill>
                <a:latin typeface="Calibri (MS)"/>
                <a:ea typeface="Calibri (MS)"/>
                <a:cs typeface="Calibri (MS)"/>
                <a:sym typeface="Calibri (MS)"/>
              </a:rPr>
              <a:t>Heart disease &amp; stroke</a:t>
            </a:r>
          </a:p>
          <a:p>
            <a:pPr algn="l">
              <a:lnSpc>
                <a:spcPts val="3583"/>
              </a:lnSpc>
            </a:pPr>
            <a:r>
              <a:rPr lang="en-US" sz="2986">
                <a:solidFill>
                  <a:srgbClr val="000000"/>
                </a:solidFill>
                <a:latin typeface="Calibri (MS)"/>
                <a:ea typeface="Calibri (MS)"/>
                <a:cs typeface="Calibri (MS)"/>
                <a:sym typeface="Calibri (MS)"/>
              </a:rPr>
              <a:t>Eating &amp; sleeping problems</a:t>
            </a:r>
          </a:p>
          <a:p>
            <a:pPr algn="l">
              <a:lnSpc>
                <a:spcPts val="3583"/>
              </a:lnSpc>
            </a:pPr>
            <a:r>
              <a:rPr lang="en-US" sz="2986">
                <a:solidFill>
                  <a:srgbClr val="000000"/>
                </a:solidFill>
                <a:latin typeface="Calibri (MS)"/>
                <a:ea typeface="Calibri (MS)"/>
                <a:cs typeface="Calibri (MS)"/>
                <a:sym typeface="Calibri (MS)"/>
              </a:rPr>
              <a:t>Breathing problems</a:t>
            </a:r>
          </a:p>
          <a:p>
            <a:pPr algn="l">
              <a:lnSpc>
                <a:spcPts val="3583"/>
              </a:lnSpc>
            </a:pPr>
            <a:r>
              <a:rPr lang="en-US" sz="2986">
                <a:solidFill>
                  <a:srgbClr val="000000"/>
                </a:solidFill>
                <a:latin typeface="Calibri (MS)"/>
                <a:ea typeface="Calibri (MS)"/>
                <a:cs typeface="Calibri (MS)"/>
                <a:sym typeface="Calibri (MS)"/>
              </a:rPr>
              <a:t>Frequent &amp; severe vomiting</a:t>
            </a:r>
          </a:p>
        </p:txBody>
      </p:sp>
      <p:sp>
        <p:nvSpPr>
          <p:cNvPr id="6" name="TextBox 6"/>
          <p:cNvSpPr txBox="1"/>
          <p:nvPr/>
        </p:nvSpPr>
        <p:spPr>
          <a:xfrm>
            <a:off x="7600169" y="5590632"/>
            <a:ext cx="2061991" cy="1414463"/>
          </a:xfrm>
          <a:prstGeom prst="rect">
            <a:avLst/>
          </a:prstGeom>
        </p:spPr>
        <p:txBody>
          <a:bodyPr lIns="0" tIns="0" rIns="0" bIns="0" rtlCol="0" anchor="t">
            <a:spAutoFit/>
          </a:bodyPr>
          <a:lstStyle/>
          <a:p>
            <a:pPr algn="l">
              <a:lnSpc>
                <a:spcPts val="1535"/>
              </a:lnSpc>
            </a:pPr>
            <a:endParaRPr/>
          </a:p>
          <a:p>
            <a:pPr algn="l">
              <a:lnSpc>
                <a:spcPts val="1535"/>
              </a:lnSpc>
            </a:pPr>
            <a:endParaRPr/>
          </a:p>
          <a:p>
            <a:pPr algn="l">
              <a:lnSpc>
                <a:spcPts val="1535"/>
              </a:lnSpc>
            </a:pPr>
            <a:endParaRPr/>
          </a:p>
          <a:p>
            <a:pPr algn="l">
              <a:lnSpc>
                <a:spcPts val="1535"/>
              </a:lnSpc>
            </a:pPr>
            <a:endParaRPr/>
          </a:p>
          <a:p>
            <a:pPr algn="l">
              <a:lnSpc>
                <a:spcPts val="1535"/>
              </a:lnSpc>
            </a:pPr>
            <a:r>
              <a:rPr lang="en-US" sz="1279">
                <a:solidFill>
                  <a:srgbClr val="000000"/>
                </a:solidFill>
                <a:latin typeface="Calibri (MS)"/>
                <a:ea typeface="Calibri (MS)"/>
                <a:cs typeface="Calibri (MS)"/>
                <a:sym typeface="Calibri (MS)"/>
              </a:rPr>
              <a:t>Scholastic, NIDA, NIH,</a:t>
            </a:r>
          </a:p>
          <a:p>
            <a:pPr algn="l">
              <a:lnSpc>
                <a:spcPts val="1535"/>
              </a:lnSpc>
            </a:pPr>
            <a:r>
              <a:rPr lang="en-US" sz="1279">
                <a:solidFill>
                  <a:srgbClr val="000000"/>
                </a:solidFill>
                <a:latin typeface="Calibri (MS)"/>
                <a:ea typeface="Calibri (MS)"/>
                <a:cs typeface="Calibri (MS)"/>
                <a:sym typeface="Calibri (MS)"/>
              </a:rPr>
              <a:t>Department of HHS</a:t>
            </a:r>
          </a:p>
          <a:p>
            <a:pPr algn="l">
              <a:lnSpc>
                <a:spcPts val="1535"/>
              </a:lnSpc>
            </a:pPr>
            <a:r>
              <a:rPr lang="en-US" sz="1279">
                <a:solidFill>
                  <a:srgbClr val="000000"/>
                </a:solidFill>
                <a:latin typeface="Calibri (MS)"/>
                <a:ea typeface="Calibri (MS)"/>
                <a:cs typeface="Calibri (MS)"/>
                <a:sym typeface="Calibri (MS)"/>
              </a:rPr>
              <a:t>CDC,  UPI, APA</a:t>
            </a:r>
          </a:p>
        </p:txBody>
      </p:sp>
      <p:grpSp>
        <p:nvGrpSpPr>
          <p:cNvPr id="7" name="Group 7"/>
          <p:cNvGrpSpPr/>
          <p:nvPr/>
        </p:nvGrpSpPr>
        <p:grpSpPr>
          <a:xfrm>
            <a:off x="7192159" y="2965215"/>
            <a:ext cx="2287945" cy="3209340"/>
            <a:chOff x="0" y="0"/>
            <a:chExt cx="2844305" cy="3989756"/>
          </a:xfrm>
        </p:grpSpPr>
        <p:sp>
          <p:nvSpPr>
            <p:cNvPr id="8" name="Freeform 8" descr="Free I Wonder Cliparts, Download Free Clip Art, Free Clip Art on Clipart  Library"/>
            <p:cNvSpPr/>
            <p:nvPr/>
          </p:nvSpPr>
          <p:spPr>
            <a:xfrm>
              <a:off x="0" y="0"/>
              <a:ext cx="2844292" cy="3989705"/>
            </a:xfrm>
            <a:custGeom>
              <a:avLst/>
              <a:gdLst/>
              <a:ahLst/>
              <a:cxnLst/>
              <a:rect l="l" t="t" r="r" b="b"/>
              <a:pathLst>
                <a:path w="2844292" h="3989705">
                  <a:moveTo>
                    <a:pt x="0" y="0"/>
                  </a:moveTo>
                  <a:lnTo>
                    <a:pt x="2844292" y="0"/>
                  </a:lnTo>
                  <a:lnTo>
                    <a:pt x="2844292" y="3989705"/>
                  </a:lnTo>
                  <a:lnTo>
                    <a:pt x="0" y="3989705"/>
                  </a:lnTo>
                  <a:lnTo>
                    <a:pt x="0" y="0"/>
                  </a:lnTo>
                  <a:close/>
                </a:path>
              </a:pathLst>
            </a:custGeom>
            <a:blipFill>
              <a:blip r:embed="rId4"/>
              <a:stretch>
                <a:fillRect l="-1202" r="-1202" b="-1"/>
              </a:stretch>
            </a:blipFill>
          </p:spPr>
          <p:txBody>
            <a:bodyPr/>
            <a:lstStyle/>
            <a:p>
              <a:endParaRPr lang="en-US"/>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2"/>
          <p:cNvSpPr txBox="1"/>
          <p:nvPr/>
        </p:nvSpPr>
        <p:spPr>
          <a:xfrm>
            <a:off x="731520" y="2118129"/>
            <a:ext cx="8541753" cy="4048125"/>
          </a:xfrm>
          <a:prstGeom prst="rect">
            <a:avLst/>
          </a:prstGeom>
        </p:spPr>
        <p:txBody>
          <a:bodyPr lIns="0" tIns="0" rIns="0" bIns="0" rtlCol="0" anchor="t">
            <a:spAutoFit/>
          </a:bodyPr>
          <a:lstStyle/>
          <a:p>
            <a:pPr algn="ctr">
              <a:lnSpc>
                <a:spcPts val="5631"/>
              </a:lnSpc>
            </a:pPr>
            <a:r>
              <a:rPr lang="en-US" sz="4693">
                <a:solidFill>
                  <a:srgbClr val="000000"/>
                </a:solidFill>
                <a:latin typeface="Calibri (MS)"/>
                <a:ea typeface="Calibri (MS)"/>
                <a:cs typeface="Calibri (MS)"/>
                <a:sym typeface="Calibri (MS)"/>
              </a:rPr>
              <a:t>a strong urge to keep using marijuana even when it is causing harm (problems in relationships, with academics, legal issues, emotional problems, etc.).</a:t>
            </a:r>
          </a:p>
          <a:p>
            <a:pPr algn="l">
              <a:lnSpc>
                <a:spcPts val="3071"/>
              </a:lnSpc>
            </a:pPr>
            <a:r>
              <a:rPr lang="en-US" sz="2559">
                <a:solidFill>
                  <a:srgbClr val="000000"/>
                </a:solidFill>
                <a:latin typeface="ITC Franklin Gothic LT"/>
                <a:ea typeface="ITC Franklin Gothic LT"/>
                <a:cs typeface="ITC Franklin Gothic LT"/>
                <a:sym typeface="ITC Franklin Gothic LT"/>
              </a:rPr>
              <a:t>				                                       </a:t>
            </a:r>
          </a:p>
        </p:txBody>
      </p:sp>
      <p:grpSp>
        <p:nvGrpSpPr>
          <p:cNvPr id="3" name="Group 3"/>
          <p:cNvGrpSpPr/>
          <p:nvPr/>
        </p:nvGrpSpPr>
        <p:grpSpPr>
          <a:xfrm>
            <a:off x="1219200" y="243840"/>
            <a:ext cx="7261469" cy="1660128"/>
            <a:chOff x="0" y="0"/>
            <a:chExt cx="9681959" cy="2213504"/>
          </a:xfrm>
        </p:grpSpPr>
        <p:sp>
          <p:nvSpPr>
            <p:cNvPr id="4" name="Freeform 4"/>
            <p:cNvSpPr/>
            <p:nvPr/>
          </p:nvSpPr>
          <p:spPr>
            <a:xfrm>
              <a:off x="0" y="0"/>
              <a:ext cx="9681964" cy="2213508"/>
            </a:xfrm>
            <a:custGeom>
              <a:avLst/>
              <a:gdLst/>
              <a:ahLst/>
              <a:cxnLst/>
              <a:rect l="l" t="t" r="r" b="b"/>
              <a:pathLst>
                <a:path w="9681964" h="2213508">
                  <a:moveTo>
                    <a:pt x="0" y="0"/>
                  </a:moveTo>
                  <a:lnTo>
                    <a:pt x="9681964" y="0"/>
                  </a:lnTo>
                  <a:lnTo>
                    <a:pt x="9681964" y="2213508"/>
                  </a:lnTo>
                  <a:lnTo>
                    <a:pt x="0" y="2213508"/>
                  </a:lnTo>
                  <a:close/>
                </a:path>
              </a:pathLst>
            </a:custGeom>
            <a:blipFill>
              <a:blip r:embed="rId3">
                <a:alphaModFix amt="0"/>
              </a:blip>
              <a:stretch>
                <a:fillRect t="-37225" b="-33231"/>
              </a:stretch>
            </a:blipFill>
          </p:spPr>
          <p:txBody>
            <a:bodyPr/>
            <a:lstStyle/>
            <a:p>
              <a:endParaRPr lang="en-US"/>
            </a:p>
          </p:txBody>
        </p:sp>
        <p:sp>
          <p:nvSpPr>
            <p:cNvPr id="5" name="TextBox 5"/>
            <p:cNvSpPr txBox="1"/>
            <p:nvPr/>
          </p:nvSpPr>
          <p:spPr>
            <a:xfrm>
              <a:off x="0" y="-95250"/>
              <a:ext cx="9681959" cy="2308754"/>
            </a:xfrm>
            <a:prstGeom prst="rect">
              <a:avLst/>
            </a:prstGeom>
          </p:spPr>
          <p:txBody>
            <a:bodyPr lIns="0" tIns="0" rIns="0" bIns="0" rtlCol="0" anchor="b"/>
            <a:lstStyle/>
            <a:p>
              <a:pPr algn="ctr">
                <a:lnSpc>
                  <a:spcPts val="5631"/>
                </a:lnSpc>
              </a:pPr>
              <a:r>
                <a:rPr lang="en-US" sz="4693" b="1" spc="-106">
                  <a:solidFill>
                    <a:srgbClr val="333A1D"/>
                  </a:solidFill>
                  <a:latin typeface="Calibri (MS) Bold"/>
                  <a:ea typeface="Calibri (MS) Bold"/>
                  <a:cs typeface="Calibri (MS) Bold"/>
                  <a:sym typeface="Calibri (MS) Bold"/>
                </a:rPr>
                <a:t>A Cannabis Use Disorder (Addiction) is…</a:t>
              </a:r>
            </a:p>
          </p:txBody>
        </p:sp>
      </p:grpSp>
      <p:sp>
        <p:nvSpPr>
          <p:cNvPr id="6" name="TextBox 6"/>
          <p:cNvSpPr txBox="1"/>
          <p:nvPr/>
        </p:nvSpPr>
        <p:spPr>
          <a:xfrm>
            <a:off x="8480669" y="6536484"/>
            <a:ext cx="635003"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CDC</a:t>
            </a:r>
          </a:p>
        </p:txBody>
      </p:sp>
      <p:grpSp>
        <p:nvGrpSpPr>
          <p:cNvPr id="7" name="Group 7"/>
          <p:cNvGrpSpPr/>
          <p:nvPr/>
        </p:nvGrpSpPr>
        <p:grpSpPr>
          <a:xfrm>
            <a:off x="0" y="6827520"/>
            <a:ext cx="9753600" cy="487680"/>
            <a:chOff x="0" y="0"/>
            <a:chExt cx="13004800" cy="650240"/>
          </a:xfrm>
        </p:grpSpPr>
        <p:sp>
          <p:nvSpPr>
            <p:cNvPr id="8" name="Freeform 8"/>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19999"/>
            </a:blip>
            <a:stretch>
              <a:fillRect/>
            </a:stretch>
          </a:blipFill>
        </p:spPr>
        <p:txBody>
          <a:bodyPr/>
          <a:lstStyle/>
          <a:p>
            <a:endParaRPr lang="en-US"/>
          </a:p>
        </p:txBody>
      </p:sp>
      <p:grpSp>
        <p:nvGrpSpPr>
          <p:cNvPr id="3" name="Group 3"/>
          <p:cNvGrpSpPr/>
          <p:nvPr/>
        </p:nvGrpSpPr>
        <p:grpSpPr>
          <a:xfrm>
            <a:off x="169097" y="1842421"/>
            <a:ext cx="3100721" cy="2058648"/>
            <a:chOff x="0" y="0"/>
            <a:chExt cx="4134295" cy="2744864"/>
          </a:xfrm>
        </p:grpSpPr>
        <p:sp>
          <p:nvSpPr>
            <p:cNvPr id="4" name="Freeform 4"/>
            <p:cNvSpPr/>
            <p:nvPr/>
          </p:nvSpPr>
          <p:spPr>
            <a:xfrm>
              <a:off x="0" y="0"/>
              <a:ext cx="4134231" cy="2744851"/>
            </a:xfrm>
            <a:custGeom>
              <a:avLst/>
              <a:gdLst/>
              <a:ahLst/>
              <a:cxnLst/>
              <a:rect l="l" t="t" r="r" b="b"/>
              <a:pathLst>
                <a:path w="4134231" h="2744851">
                  <a:moveTo>
                    <a:pt x="0" y="0"/>
                  </a:moveTo>
                  <a:lnTo>
                    <a:pt x="4134231" y="0"/>
                  </a:lnTo>
                  <a:lnTo>
                    <a:pt x="4134231" y="2744851"/>
                  </a:lnTo>
                  <a:lnTo>
                    <a:pt x="0" y="2744851"/>
                  </a:lnTo>
                  <a:lnTo>
                    <a:pt x="0" y="0"/>
                  </a:lnTo>
                  <a:close/>
                </a:path>
              </a:pathLst>
            </a:custGeom>
            <a:blipFill>
              <a:blip r:embed="rId4"/>
              <a:stretch>
                <a:fillRect r="-1" b="-230"/>
              </a:stretch>
            </a:blipFill>
          </p:spPr>
          <p:txBody>
            <a:bodyPr/>
            <a:lstStyle/>
            <a:p>
              <a:endParaRPr lang="en-US"/>
            </a:p>
          </p:txBody>
        </p:sp>
      </p:grpSp>
      <p:grpSp>
        <p:nvGrpSpPr>
          <p:cNvPr id="5" name="Group 5"/>
          <p:cNvGrpSpPr/>
          <p:nvPr/>
        </p:nvGrpSpPr>
        <p:grpSpPr>
          <a:xfrm>
            <a:off x="301962" y="5227320"/>
            <a:ext cx="3100721" cy="1861661"/>
            <a:chOff x="0" y="0"/>
            <a:chExt cx="4134295" cy="2482215"/>
          </a:xfrm>
        </p:grpSpPr>
        <p:sp>
          <p:nvSpPr>
            <p:cNvPr id="6" name="Freeform 6" descr="Image result for depressed black teen"/>
            <p:cNvSpPr/>
            <p:nvPr/>
          </p:nvSpPr>
          <p:spPr>
            <a:xfrm>
              <a:off x="0" y="0"/>
              <a:ext cx="4134231" cy="2482215"/>
            </a:xfrm>
            <a:custGeom>
              <a:avLst/>
              <a:gdLst/>
              <a:ahLst/>
              <a:cxnLst/>
              <a:rect l="l" t="t" r="r" b="b"/>
              <a:pathLst>
                <a:path w="4134231" h="2482215">
                  <a:moveTo>
                    <a:pt x="0" y="0"/>
                  </a:moveTo>
                  <a:lnTo>
                    <a:pt x="4134231" y="0"/>
                  </a:lnTo>
                  <a:lnTo>
                    <a:pt x="4134231" y="2482215"/>
                  </a:lnTo>
                  <a:lnTo>
                    <a:pt x="0" y="2482215"/>
                  </a:lnTo>
                  <a:lnTo>
                    <a:pt x="0" y="0"/>
                  </a:lnTo>
                  <a:close/>
                </a:path>
              </a:pathLst>
            </a:custGeom>
            <a:blipFill>
              <a:blip r:embed="rId5"/>
              <a:stretch>
                <a:fillRect r="-12739"/>
              </a:stretch>
            </a:blipFill>
          </p:spPr>
          <p:txBody>
            <a:bodyPr/>
            <a:lstStyle/>
            <a:p>
              <a:endParaRPr lang="en-US"/>
            </a:p>
          </p:txBody>
        </p:sp>
      </p:grpSp>
      <p:grpSp>
        <p:nvGrpSpPr>
          <p:cNvPr id="7" name="Group 7"/>
          <p:cNvGrpSpPr/>
          <p:nvPr/>
        </p:nvGrpSpPr>
        <p:grpSpPr>
          <a:xfrm>
            <a:off x="3081880" y="1605286"/>
            <a:ext cx="6554876" cy="5529101"/>
            <a:chOff x="0" y="0"/>
            <a:chExt cx="8739835" cy="7372134"/>
          </a:xfrm>
        </p:grpSpPr>
        <p:sp>
          <p:nvSpPr>
            <p:cNvPr id="8" name="Freeform 8"/>
            <p:cNvSpPr/>
            <p:nvPr/>
          </p:nvSpPr>
          <p:spPr>
            <a:xfrm>
              <a:off x="0" y="0"/>
              <a:ext cx="8739886" cy="7372096"/>
            </a:xfrm>
            <a:custGeom>
              <a:avLst/>
              <a:gdLst/>
              <a:ahLst/>
              <a:cxnLst/>
              <a:rect l="l" t="t" r="r" b="b"/>
              <a:pathLst>
                <a:path w="8739886" h="7372096">
                  <a:moveTo>
                    <a:pt x="0" y="3686048"/>
                  </a:moveTo>
                  <a:cubicBezTo>
                    <a:pt x="0" y="1650365"/>
                    <a:pt x="1956435" y="0"/>
                    <a:pt x="4369943" y="0"/>
                  </a:cubicBezTo>
                  <a:cubicBezTo>
                    <a:pt x="6783451" y="0"/>
                    <a:pt x="8739886" y="1650365"/>
                    <a:pt x="8739886" y="3686048"/>
                  </a:cubicBezTo>
                  <a:cubicBezTo>
                    <a:pt x="8739886" y="5721731"/>
                    <a:pt x="6783324" y="7372096"/>
                    <a:pt x="4369943" y="7372096"/>
                  </a:cubicBezTo>
                  <a:cubicBezTo>
                    <a:pt x="1956562" y="7372096"/>
                    <a:pt x="0" y="5721858"/>
                    <a:pt x="0" y="3686048"/>
                  </a:cubicBezTo>
                  <a:close/>
                </a:path>
              </a:pathLst>
            </a:custGeom>
            <a:solidFill>
              <a:srgbClr val="A5B592"/>
            </a:solidFill>
            <a:ln w="40640" cap="sq">
              <a:solidFill>
                <a:srgbClr val="FFFFFF"/>
              </a:solidFill>
              <a:prstDash val="solid"/>
              <a:miter/>
            </a:ln>
          </p:spPr>
          <p:txBody>
            <a:bodyPr/>
            <a:lstStyle/>
            <a:p>
              <a:endParaRPr lang="en-US"/>
            </a:p>
          </p:txBody>
        </p:sp>
      </p:grpSp>
      <p:grpSp>
        <p:nvGrpSpPr>
          <p:cNvPr id="9" name="Group 9"/>
          <p:cNvGrpSpPr/>
          <p:nvPr/>
        </p:nvGrpSpPr>
        <p:grpSpPr>
          <a:xfrm>
            <a:off x="3554004" y="1986965"/>
            <a:ext cx="5610665" cy="4596714"/>
            <a:chOff x="-144400" y="-506965"/>
            <a:chExt cx="7480886" cy="6128953"/>
          </a:xfrm>
        </p:grpSpPr>
        <p:sp>
          <p:nvSpPr>
            <p:cNvPr id="10" name="Freeform 10"/>
            <p:cNvSpPr/>
            <p:nvPr/>
          </p:nvSpPr>
          <p:spPr>
            <a:xfrm>
              <a:off x="0" y="0"/>
              <a:ext cx="7146361" cy="5621988"/>
            </a:xfrm>
            <a:custGeom>
              <a:avLst/>
              <a:gdLst/>
              <a:ahLst/>
              <a:cxnLst/>
              <a:rect l="l" t="t" r="r" b="b"/>
              <a:pathLst>
                <a:path w="7146361" h="5621988">
                  <a:moveTo>
                    <a:pt x="0" y="0"/>
                  </a:moveTo>
                  <a:lnTo>
                    <a:pt x="7146361" y="0"/>
                  </a:lnTo>
                  <a:lnTo>
                    <a:pt x="7146361" y="5621988"/>
                  </a:lnTo>
                  <a:lnTo>
                    <a:pt x="0" y="5621988"/>
                  </a:lnTo>
                  <a:close/>
                </a:path>
              </a:pathLst>
            </a:custGeom>
            <a:blipFill>
              <a:blip r:embed="rId6">
                <a:alphaModFix amt="0"/>
              </a:blip>
              <a:stretch>
                <a:fillRect l="-50525" r="-37225" b="6994"/>
              </a:stretch>
            </a:blipFill>
          </p:spPr>
          <p:txBody>
            <a:bodyPr/>
            <a:lstStyle/>
            <a:p>
              <a:endParaRPr lang="en-US"/>
            </a:p>
          </p:txBody>
        </p:sp>
        <p:sp>
          <p:nvSpPr>
            <p:cNvPr id="11" name="TextBox 11"/>
            <p:cNvSpPr txBox="1"/>
            <p:nvPr/>
          </p:nvSpPr>
          <p:spPr>
            <a:xfrm>
              <a:off x="-144400" y="-506965"/>
              <a:ext cx="7480886" cy="5650564"/>
            </a:xfrm>
            <a:prstGeom prst="rect">
              <a:avLst/>
            </a:prstGeom>
          </p:spPr>
          <p:txBody>
            <a:bodyPr lIns="0" tIns="0" rIns="0" bIns="0" rtlCol="0" anchor="ctr"/>
            <a:lstStyle/>
            <a:p>
              <a:pPr algn="ctr">
                <a:lnSpc>
                  <a:spcPts val="3787"/>
                </a:lnSpc>
              </a:pPr>
              <a:r>
                <a:rPr lang="en-US" sz="3200" b="1">
                  <a:solidFill>
                    <a:srgbClr val="000000"/>
                  </a:solidFill>
                  <a:latin typeface="Calibri (MS) Bold"/>
                  <a:ea typeface="Calibri (MS) Bold"/>
                  <a:cs typeface="Calibri (MS) Bold"/>
                  <a:sym typeface="Calibri (MS) Bold"/>
                </a:rPr>
                <a:t>When people try to stop</a:t>
              </a:r>
              <a:endParaRPr lang="en-US" sz="3200" b="1">
                <a:solidFill>
                  <a:srgbClr val="000000"/>
                </a:solidFill>
                <a:latin typeface="Calibri (MS) Bold"/>
                <a:ea typeface="Calibri (MS) Bold"/>
                <a:cs typeface="Calibri (MS) Bold"/>
              </a:endParaRPr>
            </a:p>
            <a:p>
              <a:pPr algn="ctr">
                <a:lnSpc>
                  <a:spcPts val="3787"/>
                </a:lnSpc>
              </a:pPr>
              <a:r>
                <a:rPr lang="en-US" sz="3200" b="1">
                  <a:solidFill>
                    <a:srgbClr val="000000"/>
                  </a:solidFill>
                  <a:latin typeface="Calibri (MS) Bold"/>
                  <a:ea typeface="Calibri (MS) Bold"/>
                  <a:cs typeface="Calibri (MS) Bold"/>
                  <a:sym typeface="Calibri (MS) Bold"/>
                </a:rPr>
                <a:t>using marijuana they often:</a:t>
              </a:r>
              <a:endParaRPr lang="en-US" sz="3200" b="1">
                <a:solidFill>
                  <a:srgbClr val="000000"/>
                </a:solidFill>
                <a:latin typeface="Calibri (MS) Bold"/>
                <a:ea typeface="Calibri (MS) Bold"/>
                <a:cs typeface="Calibri (MS) Bold"/>
              </a:endParaRPr>
            </a:p>
            <a:p>
              <a:pPr>
                <a:lnSpc>
                  <a:spcPts val="3787"/>
                </a:lnSpc>
              </a:pPr>
              <a:endParaRPr lang="en-US" sz="2800" b="1">
                <a:solidFill>
                  <a:srgbClr val="000000"/>
                </a:solidFill>
                <a:latin typeface="Calibri (MS) Bold"/>
                <a:ea typeface="Calibri (MS) Bold"/>
                <a:cs typeface="Calibri (MS) Bold"/>
              </a:endParaRPr>
            </a:p>
            <a:p>
              <a:pPr algn="l">
                <a:lnSpc>
                  <a:spcPts val="3441"/>
                </a:lnSpc>
              </a:pPr>
              <a:r>
                <a:rPr lang="en-US" sz="2800">
                  <a:solidFill>
                    <a:srgbClr val="000000"/>
                  </a:solidFill>
                  <a:latin typeface="Calibri (MS)"/>
                  <a:ea typeface="Calibri (MS)"/>
                  <a:cs typeface="Calibri (MS)"/>
                  <a:sym typeface="Calibri (MS)"/>
                </a:rPr>
                <a:t>Are irritable &amp; angry</a:t>
              </a:r>
              <a:endParaRPr lang="en-US" sz="2800">
                <a:solidFill>
                  <a:srgbClr val="000000"/>
                </a:solidFill>
                <a:latin typeface="Calibri (MS)"/>
                <a:ea typeface="Calibri (MS)"/>
                <a:cs typeface="Calibri (MS)"/>
              </a:endParaRPr>
            </a:p>
            <a:p>
              <a:pPr algn="l">
                <a:lnSpc>
                  <a:spcPts val="3441"/>
                </a:lnSpc>
              </a:pPr>
              <a:r>
                <a:rPr lang="en-US" sz="2800">
                  <a:solidFill>
                    <a:srgbClr val="000000"/>
                  </a:solidFill>
                  <a:latin typeface="Calibri (MS)"/>
                  <a:ea typeface="Calibri (MS)"/>
                  <a:cs typeface="Calibri (MS)"/>
                  <a:sym typeface="Calibri (MS)"/>
                </a:rPr>
                <a:t>Are stressed &amp; nervous</a:t>
              </a:r>
              <a:endParaRPr lang="en-US" sz="2800">
                <a:solidFill>
                  <a:srgbClr val="000000"/>
                </a:solidFill>
                <a:latin typeface="Calibri (MS)"/>
                <a:ea typeface="Calibri (MS)"/>
                <a:cs typeface="Calibri (MS)"/>
              </a:endParaRPr>
            </a:p>
            <a:p>
              <a:pPr algn="l">
                <a:lnSpc>
                  <a:spcPts val="3441"/>
                </a:lnSpc>
              </a:pPr>
              <a:r>
                <a:rPr lang="en-US" sz="2800">
                  <a:solidFill>
                    <a:srgbClr val="000000"/>
                  </a:solidFill>
                  <a:latin typeface="Calibri (MS)"/>
                  <a:ea typeface="Calibri (MS)"/>
                  <a:cs typeface="Calibri (MS)"/>
                  <a:sym typeface="Calibri (MS)"/>
                </a:rPr>
                <a:t>Have problems eating &amp; sleeping</a:t>
              </a:r>
              <a:endParaRPr lang="en-US" sz="2800">
                <a:solidFill>
                  <a:srgbClr val="000000"/>
                </a:solidFill>
                <a:latin typeface="Calibri (MS)"/>
                <a:ea typeface="Calibri (MS)"/>
                <a:cs typeface="Calibri (MS)"/>
              </a:endParaRPr>
            </a:p>
            <a:p>
              <a:pPr algn="l">
                <a:lnSpc>
                  <a:spcPts val="3441"/>
                </a:lnSpc>
              </a:pPr>
              <a:r>
                <a:rPr lang="en-US" sz="2800">
                  <a:solidFill>
                    <a:srgbClr val="000000"/>
                  </a:solidFill>
                  <a:latin typeface="Calibri (MS)"/>
                  <a:ea typeface="Calibri (MS)"/>
                  <a:cs typeface="Calibri (MS)"/>
                  <a:sym typeface="Calibri (MS)"/>
                </a:rPr>
                <a:t>Have urges to keep using the drug</a:t>
              </a:r>
              <a:endParaRPr lang="en-US" sz="2800">
                <a:solidFill>
                  <a:srgbClr val="000000"/>
                </a:solidFill>
                <a:latin typeface="Calibri (MS)"/>
                <a:ea typeface="Calibri (MS)"/>
                <a:cs typeface="Calibri (MS)"/>
              </a:endParaRPr>
            </a:p>
          </p:txBody>
        </p:sp>
      </p:grpSp>
      <p:grpSp>
        <p:nvGrpSpPr>
          <p:cNvPr id="12" name="Group 12"/>
          <p:cNvGrpSpPr/>
          <p:nvPr/>
        </p:nvGrpSpPr>
        <p:grpSpPr>
          <a:xfrm>
            <a:off x="-72371" y="0"/>
            <a:ext cx="9709128" cy="1681560"/>
            <a:chOff x="0" y="0"/>
            <a:chExt cx="12945504" cy="2242080"/>
          </a:xfrm>
        </p:grpSpPr>
        <p:sp>
          <p:nvSpPr>
            <p:cNvPr id="13" name="Freeform 13"/>
            <p:cNvSpPr/>
            <p:nvPr/>
          </p:nvSpPr>
          <p:spPr>
            <a:xfrm>
              <a:off x="0" y="0"/>
              <a:ext cx="12945501" cy="2242074"/>
            </a:xfrm>
            <a:custGeom>
              <a:avLst/>
              <a:gdLst/>
              <a:ahLst/>
              <a:cxnLst/>
              <a:rect l="l" t="t" r="r" b="b"/>
              <a:pathLst>
                <a:path w="12945501" h="2242074">
                  <a:moveTo>
                    <a:pt x="0" y="0"/>
                  </a:moveTo>
                  <a:lnTo>
                    <a:pt x="12945501" y="0"/>
                  </a:lnTo>
                  <a:lnTo>
                    <a:pt x="12945501" y="2242074"/>
                  </a:lnTo>
                  <a:lnTo>
                    <a:pt x="0" y="2242074"/>
                  </a:lnTo>
                  <a:close/>
                </a:path>
              </a:pathLst>
            </a:custGeom>
            <a:blipFill>
              <a:blip r:embed="rId6">
                <a:alphaModFix amt="0"/>
              </a:blip>
              <a:stretch>
                <a:fillRect t="-64897" b="-60111"/>
              </a:stretch>
            </a:blipFill>
          </p:spPr>
          <p:txBody>
            <a:bodyPr/>
            <a:lstStyle/>
            <a:p>
              <a:endParaRPr lang="en-US"/>
            </a:p>
          </p:txBody>
        </p:sp>
        <p:sp>
          <p:nvSpPr>
            <p:cNvPr id="14" name="TextBox 14"/>
            <p:cNvSpPr txBox="1"/>
            <p:nvPr/>
          </p:nvSpPr>
          <p:spPr>
            <a:xfrm>
              <a:off x="0" y="-95250"/>
              <a:ext cx="12945504" cy="2337330"/>
            </a:xfrm>
            <a:prstGeom prst="rect">
              <a:avLst/>
            </a:prstGeom>
          </p:spPr>
          <p:txBody>
            <a:bodyPr lIns="0" tIns="0" rIns="0" bIns="0" rtlCol="0" anchor="b"/>
            <a:lstStyle/>
            <a:p>
              <a:pPr algn="ctr">
                <a:lnSpc>
                  <a:spcPts val="5644"/>
                </a:lnSpc>
              </a:pPr>
              <a:r>
                <a:rPr lang="en-US" sz="4704" b="1" spc="-103">
                  <a:solidFill>
                    <a:srgbClr val="000000"/>
                  </a:solidFill>
                  <a:latin typeface="Calibri (MS) Bold"/>
                  <a:ea typeface="Calibri (MS) Bold"/>
                  <a:cs typeface="Calibri (MS) Bold"/>
                  <a:sym typeface="Calibri (MS) Bold"/>
                </a:rPr>
                <a:t>It Can Be Very Difficult to Stop</a:t>
              </a:r>
            </a:p>
            <a:p>
              <a:pPr algn="ctr">
                <a:lnSpc>
                  <a:spcPts val="5644"/>
                </a:lnSpc>
              </a:pPr>
              <a:r>
                <a:rPr lang="en-US" sz="4703" b="1" spc="-106">
                  <a:solidFill>
                    <a:srgbClr val="000000"/>
                  </a:solidFill>
                  <a:latin typeface="Calibri (MS) Bold"/>
                  <a:ea typeface="Calibri (MS) Bold"/>
                  <a:cs typeface="Calibri (MS) Bold"/>
                  <a:sym typeface="Calibri (MS) Bold"/>
                </a:rPr>
                <a:t>Using Marijuana (Cannabis/THC).</a:t>
              </a:r>
            </a:p>
          </p:txBody>
        </p:sp>
      </p:grpSp>
      <p:sp>
        <p:nvSpPr>
          <p:cNvPr id="15" name="TextBox 15"/>
          <p:cNvSpPr txBox="1"/>
          <p:nvPr/>
        </p:nvSpPr>
        <p:spPr>
          <a:xfrm>
            <a:off x="7210435" y="6859905"/>
            <a:ext cx="2314565" cy="429578"/>
          </a:xfrm>
          <a:prstGeom prst="rect">
            <a:avLst/>
          </a:prstGeom>
        </p:spPr>
        <p:txBody>
          <a:bodyPr lIns="0" tIns="0" rIns="0" bIns="0" rtlCol="0" anchor="t">
            <a:spAutoFit/>
          </a:bodyPr>
          <a:lstStyle/>
          <a:p>
            <a:pPr algn="l">
              <a:lnSpc>
                <a:spcPts val="1535"/>
              </a:lnSpc>
            </a:pPr>
            <a:endParaRPr/>
          </a:p>
          <a:p>
            <a:pPr algn="l">
              <a:lnSpc>
                <a:spcPts val="1535"/>
              </a:lnSpc>
            </a:pPr>
            <a:r>
              <a:rPr lang="en-US" sz="1279">
                <a:solidFill>
                  <a:srgbClr val="000000"/>
                </a:solidFill>
                <a:latin typeface="Calibri (MS)"/>
                <a:ea typeface="Calibri (MS)"/>
                <a:cs typeface="Calibri (MS)"/>
                <a:sym typeface="Calibri (MS)"/>
              </a:rPr>
              <a:t>American Psychiatric Association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E0CF"/>
        </a:solidFill>
        <a:effectLst/>
      </p:bgPr>
    </p:bg>
    <p:spTree>
      <p:nvGrpSpPr>
        <p:cNvPr id="1" name=""/>
        <p:cNvGrpSpPr/>
        <p:nvPr/>
      </p:nvGrpSpPr>
      <p:grpSpPr>
        <a:xfrm>
          <a:off x="0" y="0"/>
          <a:ext cx="0" cy="0"/>
          <a:chOff x="0" y="0"/>
          <a:chExt cx="0" cy="0"/>
        </a:xfrm>
      </p:grpSpPr>
      <p:grpSp>
        <p:nvGrpSpPr>
          <p:cNvPr id="2" name="Group 2"/>
          <p:cNvGrpSpPr/>
          <p:nvPr/>
        </p:nvGrpSpPr>
        <p:grpSpPr>
          <a:xfrm>
            <a:off x="568957" y="224840"/>
            <a:ext cx="8778240" cy="1601932"/>
            <a:chOff x="0" y="-25333"/>
            <a:chExt cx="11704320" cy="2135909"/>
          </a:xfrm>
        </p:grpSpPr>
        <p:sp>
          <p:nvSpPr>
            <p:cNvPr id="3" name="Freeform 3"/>
            <p:cNvSpPr/>
            <p:nvPr/>
          </p:nvSpPr>
          <p:spPr>
            <a:xfrm>
              <a:off x="0" y="0"/>
              <a:ext cx="11704320" cy="2110576"/>
            </a:xfrm>
            <a:custGeom>
              <a:avLst/>
              <a:gdLst/>
              <a:ahLst/>
              <a:cxnLst/>
              <a:rect l="l" t="t" r="r" b="b"/>
              <a:pathLst>
                <a:path w="11704320" h="2110576">
                  <a:moveTo>
                    <a:pt x="0" y="0"/>
                  </a:moveTo>
                  <a:lnTo>
                    <a:pt x="11704320" y="0"/>
                  </a:lnTo>
                  <a:lnTo>
                    <a:pt x="11704320" y="2110576"/>
                  </a:lnTo>
                  <a:lnTo>
                    <a:pt x="0" y="2110576"/>
                  </a:lnTo>
                  <a:close/>
                </a:path>
              </a:pathLst>
            </a:custGeom>
            <a:blipFill>
              <a:blip r:embed="rId3">
                <a:alphaModFix amt="0"/>
              </a:blip>
              <a:stretch>
                <a:fillRect t="-64409" b="-51701"/>
              </a:stretch>
            </a:blipFill>
          </p:spPr>
          <p:txBody>
            <a:bodyPr/>
            <a:lstStyle/>
            <a:p>
              <a:endParaRPr lang="en-US"/>
            </a:p>
          </p:txBody>
        </p:sp>
        <p:sp>
          <p:nvSpPr>
            <p:cNvPr id="4" name="TextBox 4"/>
            <p:cNvSpPr txBox="1"/>
            <p:nvPr/>
          </p:nvSpPr>
          <p:spPr>
            <a:xfrm>
              <a:off x="0" y="-25333"/>
              <a:ext cx="11616923" cy="1838762"/>
            </a:xfrm>
            <a:prstGeom prst="rect">
              <a:avLst/>
            </a:prstGeom>
          </p:spPr>
          <p:txBody>
            <a:bodyPr lIns="0" tIns="0" rIns="0" bIns="0" rtlCol="0" anchor="b"/>
            <a:lstStyle/>
            <a:p>
              <a:pPr algn="ctr">
                <a:lnSpc>
                  <a:spcPts val="5120"/>
                </a:lnSpc>
              </a:pPr>
              <a:r>
                <a:rPr lang="en-US" sz="4266" b="1" spc="-106">
                  <a:solidFill>
                    <a:srgbClr val="000000"/>
                  </a:solidFill>
                  <a:latin typeface="Calibri (MS) Bold"/>
                  <a:ea typeface="Calibri (MS) Bold"/>
                  <a:cs typeface="Calibri (MS) Bold"/>
                  <a:sym typeface="Calibri (MS) Bold"/>
                </a:rPr>
                <a:t>Marijuana (Cannabis/THC) </a:t>
              </a:r>
            </a:p>
            <a:p>
              <a:pPr algn="ctr">
                <a:lnSpc>
                  <a:spcPts val="5631"/>
                </a:lnSpc>
              </a:pPr>
              <a:r>
                <a:rPr lang="en-US" sz="4693" b="1" spc="-106">
                  <a:solidFill>
                    <a:srgbClr val="7030A0"/>
                  </a:solidFill>
                  <a:latin typeface="Calibri (MS) Bold"/>
                  <a:ea typeface="Calibri (MS) Bold"/>
                  <a:cs typeface="Calibri (MS) Bold"/>
                  <a:sym typeface="Calibri (MS) Bold"/>
                </a:rPr>
                <a:t>IS</a:t>
              </a:r>
              <a:r>
                <a:rPr lang="en-US" sz="4693" b="1" spc="-106">
                  <a:solidFill>
                    <a:srgbClr val="000000"/>
                  </a:solidFill>
                  <a:latin typeface="Calibri (MS) Bold"/>
                  <a:ea typeface="Calibri (MS) Bold"/>
                  <a:cs typeface="Calibri (MS) Bold"/>
                  <a:sym typeface="Calibri (MS) Bold"/>
                </a:rPr>
                <a:t> Addictive!</a:t>
              </a:r>
            </a:p>
          </p:txBody>
        </p:sp>
      </p:grpSp>
      <p:sp>
        <p:nvSpPr>
          <p:cNvPr id="5" name="TextBox 5"/>
          <p:cNvSpPr txBox="1"/>
          <p:nvPr/>
        </p:nvSpPr>
        <p:spPr>
          <a:xfrm>
            <a:off x="8377399" y="6360604"/>
            <a:ext cx="1289361" cy="223076"/>
          </a:xfrm>
          <a:prstGeom prst="rect">
            <a:avLst/>
          </a:prstGeom>
        </p:spPr>
        <p:txBody>
          <a:bodyPr lIns="0" tIns="0" rIns="0" bIns="0" rtlCol="0" anchor="t">
            <a:spAutoFit/>
          </a:bodyPr>
          <a:lstStyle/>
          <a:p>
            <a:pPr algn="l">
              <a:lnSpc>
                <a:spcPts val="1535"/>
              </a:lnSpc>
            </a:pPr>
            <a:r>
              <a:rPr lang="en-US" sz="1279">
                <a:solidFill>
                  <a:srgbClr val="000000"/>
                </a:solidFill>
                <a:latin typeface="Arial"/>
                <a:ea typeface="Arial"/>
                <a:cs typeface="Arial"/>
                <a:sym typeface="Arial"/>
              </a:rPr>
              <a:t>SAMHSA</a:t>
            </a:r>
          </a:p>
        </p:txBody>
      </p:sp>
      <p:sp>
        <p:nvSpPr>
          <p:cNvPr id="6" name="TextBox 6"/>
          <p:cNvSpPr txBox="1"/>
          <p:nvPr/>
        </p:nvSpPr>
        <p:spPr>
          <a:xfrm>
            <a:off x="306353" y="1576073"/>
            <a:ext cx="8949414" cy="5095875"/>
          </a:xfrm>
          <a:prstGeom prst="rect">
            <a:avLst/>
          </a:prstGeom>
        </p:spPr>
        <p:txBody>
          <a:bodyPr lIns="0" tIns="0" rIns="0" bIns="0" rtlCol="0" anchor="t">
            <a:spAutoFit/>
          </a:bodyPr>
          <a:lstStyle/>
          <a:p>
            <a:pPr algn="ctr">
              <a:lnSpc>
                <a:spcPts val="5631"/>
              </a:lnSpc>
            </a:pPr>
            <a:r>
              <a:rPr lang="en-US" sz="3600" b="1">
                <a:solidFill>
                  <a:srgbClr val="D1780D"/>
                </a:solidFill>
                <a:latin typeface="Calibri (MS) Bold"/>
                <a:ea typeface="Calibri (MS) Bold"/>
                <a:cs typeface="Calibri (MS) Bold"/>
                <a:sym typeface="Calibri (MS) Bold"/>
              </a:rPr>
              <a:t>The EARLIER marijuana use begins,</a:t>
            </a:r>
            <a:endParaRPr lang="en-US" sz="3600" b="1">
              <a:solidFill>
                <a:srgbClr val="D1780D"/>
              </a:solidFill>
              <a:latin typeface="Calibri (MS) Bold"/>
              <a:ea typeface="Calibri (MS) Bold"/>
              <a:cs typeface="Calibri (MS) Bold"/>
            </a:endParaRPr>
          </a:p>
          <a:p>
            <a:pPr algn="ctr">
              <a:lnSpc>
                <a:spcPts val="5631"/>
              </a:lnSpc>
            </a:pPr>
            <a:r>
              <a:rPr lang="en-US" sz="3600" b="1">
                <a:solidFill>
                  <a:srgbClr val="D1780D"/>
                </a:solidFill>
                <a:latin typeface="Calibri (MS) Bold"/>
                <a:ea typeface="Calibri (MS) Bold"/>
                <a:cs typeface="Calibri (MS) Bold"/>
                <a:sym typeface="Calibri (MS) Bold"/>
              </a:rPr>
              <a:t>the GREATER the risk of addiction.</a:t>
            </a:r>
            <a:endParaRPr lang="en-US" sz="3600" b="1">
              <a:solidFill>
                <a:srgbClr val="D1780D"/>
              </a:solidFill>
              <a:latin typeface="Calibri (MS) Bold"/>
              <a:ea typeface="Calibri (MS) Bold"/>
              <a:cs typeface="Calibri (MS) Bold"/>
            </a:endParaRPr>
          </a:p>
          <a:p>
            <a:pPr algn="ctr">
              <a:lnSpc>
                <a:spcPts val="5631"/>
              </a:lnSpc>
            </a:pPr>
            <a:endParaRPr lang="en-US" sz="3600" b="1">
              <a:solidFill>
                <a:srgbClr val="D1780D"/>
              </a:solidFill>
              <a:latin typeface="Calibri (MS) Bold"/>
              <a:ea typeface="Calibri (MS) Bold"/>
              <a:cs typeface="Calibri (MS) Bold"/>
            </a:endParaRPr>
          </a:p>
          <a:p>
            <a:pPr algn="ctr">
              <a:lnSpc>
                <a:spcPts val="5631"/>
              </a:lnSpc>
            </a:pPr>
            <a:endParaRPr lang="en-US" sz="3600" b="1">
              <a:solidFill>
                <a:srgbClr val="D1780D"/>
              </a:solidFill>
              <a:latin typeface="Calibri (MS) Bold"/>
              <a:ea typeface="Calibri (MS) Bold"/>
              <a:cs typeface="Calibri (MS) Bold"/>
            </a:endParaRPr>
          </a:p>
          <a:p>
            <a:pPr algn="ctr">
              <a:lnSpc>
                <a:spcPts val="5631"/>
              </a:lnSpc>
            </a:pPr>
            <a:endParaRPr lang="en-US" sz="3600" b="1">
              <a:solidFill>
                <a:srgbClr val="D1780D"/>
              </a:solidFill>
              <a:latin typeface="Calibri (MS) Bold"/>
              <a:ea typeface="Calibri (MS) Bold"/>
              <a:cs typeface="Calibri (MS) Bold"/>
            </a:endParaRPr>
          </a:p>
          <a:p>
            <a:pPr algn="ctr">
              <a:lnSpc>
                <a:spcPts val="5631"/>
              </a:lnSpc>
            </a:pPr>
            <a:r>
              <a:rPr lang="en-US" sz="3600" b="1">
                <a:solidFill>
                  <a:srgbClr val="D1780D"/>
                </a:solidFill>
                <a:latin typeface="Calibri (MS) Bold"/>
                <a:ea typeface="Calibri (MS) Bold"/>
                <a:cs typeface="Calibri (MS) Bold"/>
                <a:sym typeface="Calibri (MS) Bold"/>
              </a:rPr>
              <a:t>1 in 6 teens that use marijuana </a:t>
            </a:r>
          </a:p>
          <a:p>
            <a:pPr algn="ctr">
              <a:lnSpc>
                <a:spcPts val="5631"/>
              </a:lnSpc>
            </a:pPr>
            <a:r>
              <a:rPr lang="en-US" sz="3600" b="1">
                <a:solidFill>
                  <a:srgbClr val="D1780D"/>
                </a:solidFill>
                <a:latin typeface="Calibri (MS) Bold"/>
                <a:ea typeface="Calibri (MS) Bold"/>
                <a:cs typeface="Calibri (MS) Bold"/>
                <a:sym typeface="Calibri (MS) Bold"/>
              </a:rPr>
              <a:t>become addicted.</a:t>
            </a:r>
            <a:endParaRPr lang="en-US" sz="3600" b="1">
              <a:solidFill>
                <a:srgbClr val="D1780D"/>
              </a:solidFill>
              <a:latin typeface="Calibri (MS) Bold"/>
              <a:ea typeface="Calibri (MS) Bold"/>
              <a:cs typeface="Calibri (MS) Bold"/>
            </a:endParaRPr>
          </a:p>
        </p:txBody>
      </p:sp>
      <p:grpSp>
        <p:nvGrpSpPr>
          <p:cNvPr id="7" name="Group 7"/>
          <p:cNvGrpSpPr/>
          <p:nvPr/>
        </p:nvGrpSpPr>
        <p:grpSpPr>
          <a:xfrm>
            <a:off x="0" y="6827520"/>
            <a:ext cx="9753600" cy="487680"/>
            <a:chOff x="0" y="0"/>
            <a:chExt cx="13004800" cy="650240"/>
          </a:xfrm>
        </p:grpSpPr>
        <p:sp>
          <p:nvSpPr>
            <p:cNvPr id="8" name="Freeform 8"/>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
        <p:nvSpPr>
          <p:cNvPr id="9" name="Freeform 9"/>
          <p:cNvSpPr/>
          <p:nvPr/>
        </p:nvSpPr>
        <p:spPr>
          <a:xfrm>
            <a:off x="3688288" y="3290724"/>
            <a:ext cx="2539578" cy="1823992"/>
          </a:xfrm>
          <a:custGeom>
            <a:avLst/>
            <a:gdLst/>
            <a:ahLst/>
            <a:cxnLst/>
            <a:rect l="l" t="t" r="r" b="b"/>
            <a:pathLst>
              <a:path w="2539578" h="1823992">
                <a:moveTo>
                  <a:pt x="0" y="0"/>
                </a:moveTo>
                <a:lnTo>
                  <a:pt x="2539578" y="0"/>
                </a:lnTo>
                <a:lnTo>
                  <a:pt x="2539578" y="1823993"/>
                </a:lnTo>
                <a:lnTo>
                  <a:pt x="0" y="1823993"/>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209800" y="-269043"/>
            <a:ext cx="9334000" cy="3089404"/>
            <a:chOff x="0" y="0"/>
            <a:chExt cx="12392234" cy="4101630"/>
          </a:xfrm>
        </p:grpSpPr>
        <p:sp>
          <p:nvSpPr>
            <p:cNvPr id="3" name="Freeform 3"/>
            <p:cNvSpPr/>
            <p:nvPr/>
          </p:nvSpPr>
          <p:spPr>
            <a:xfrm>
              <a:off x="0" y="0"/>
              <a:ext cx="12392229" cy="4101635"/>
            </a:xfrm>
            <a:custGeom>
              <a:avLst/>
              <a:gdLst/>
              <a:ahLst/>
              <a:cxnLst/>
              <a:rect l="l" t="t" r="r" b="b"/>
              <a:pathLst>
                <a:path w="12392229" h="4101635">
                  <a:moveTo>
                    <a:pt x="0" y="0"/>
                  </a:moveTo>
                  <a:lnTo>
                    <a:pt x="12392229" y="0"/>
                  </a:lnTo>
                  <a:lnTo>
                    <a:pt x="12392229" y="4101635"/>
                  </a:lnTo>
                  <a:lnTo>
                    <a:pt x="0" y="4101635"/>
                  </a:lnTo>
                  <a:close/>
                </a:path>
              </a:pathLst>
            </a:custGeom>
            <a:blipFill>
              <a:blip r:embed="rId3">
                <a:alphaModFix amt="0"/>
              </a:blip>
              <a:stretch>
                <a:fillRect t="-4195" r="30037" b="21822"/>
              </a:stretch>
            </a:blipFill>
          </p:spPr>
          <p:txBody>
            <a:bodyPr/>
            <a:lstStyle/>
            <a:p>
              <a:endParaRPr lang="en-US"/>
            </a:p>
          </p:txBody>
        </p:sp>
        <p:sp>
          <p:nvSpPr>
            <p:cNvPr id="4" name="TextBox 4"/>
            <p:cNvSpPr txBox="1"/>
            <p:nvPr/>
          </p:nvSpPr>
          <p:spPr>
            <a:xfrm>
              <a:off x="0" y="-95250"/>
              <a:ext cx="12392234" cy="4196880"/>
            </a:xfrm>
            <a:prstGeom prst="rect">
              <a:avLst/>
            </a:prstGeom>
          </p:spPr>
          <p:txBody>
            <a:bodyPr lIns="0" tIns="0" rIns="0" bIns="0" rtlCol="0" anchor="b"/>
            <a:lstStyle/>
            <a:p>
              <a:pPr algn="ctr">
                <a:lnSpc>
                  <a:spcPts val="5644"/>
                </a:lnSpc>
              </a:pPr>
              <a:r>
                <a:rPr lang="en-US" sz="4703" b="1" spc="-106">
                  <a:solidFill>
                    <a:srgbClr val="000000"/>
                  </a:solidFill>
                  <a:latin typeface="Calibri (MS) Bold"/>
                  <a:ea typeface="Calibri (MS) Bold"/>
                  <a:cs typeface="Calibri (MS) Bold"/>
                  <a:sym typeface="Calibri (MS) Bold"/>
                </a:rPr>
                <a:t>It Can Be Very Difficult to Stop Using Marijuana (Cannabis/THC).</a:t>
              </a:r>
            </a:p>
            <a:p>
              <a:pPr algn="ctr">
                <a:lnSpc>
                  <a:spcPts val="5644"/>
                </a:lnSpc>
              </a:pPr>
              <a:endParaRPr lang="en-US" sz="4703" b="1" spc="-106">
                <a:solidFill>
                  <a:srgbClr val="000000"/>
                </a:solidFill>
                <a:latin typeface="Calibri (MS) Bold"/>
                <a:ea typeface="Calibri (MS) Bold"/>
                <a:cs typeface="Calibri (MS) Bold"/>
                <a:sym typeface="Calibri (MS) Bold"/>
              </a:endParaRPr>
            </a:p>
          </p:txBody>
        </p:sp>
      </p:grpSp>
      <p:grpSp>
        <p:nvGrpSpPr>
          <p:cNvPr id="5" name="Group 5"/>
          <p:cNvGrpSpPr/>
          <p:nvPr/>
        </p:nvGrpSpPr>
        <p:grpSpPr>
          <a:xfrm>
            <a:off x="0" y="6827520"/>
            <a:ext cx="9753600" cy="487680"/>
            <a:chOff x="0" y="0"/>
            <a:chExt cx="13004800" cy="650240"/>
          </a:xfrm>
        </p:grpSpPr>
        <p:sp>
          <p:nvSpPr>
            <p:cNvPr id="6" name="Freeform 6"/>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
        <p:nvSpPr>
          <p:cNvPr id="7" name="Freeform 7"/>
          <p:cNvSpPr/>
          <p:nvPr/>
        </p:nvSpPr>
        <p:spPr>
          <a:xfrm rot="2501693">
            <a:off x="5376375" y="2551399"/>
            <a:ext cx="2926080" cy="2926080"/>
          </a:xfrm>
          <a:custGeom>
            <a:avLst/>
            <a:gdLst/>
            <a:ahLst/>
            <a:cxnLst/>
            <a:rect l="l" t="t" r="r" b="b"/>
            <a:pathLst>
              <a:path w="2926080" h="2926080">
                <a:moveTo>
                  <a:pt x="0" y="0"/>
                </a:moveTo>
                <a:lnTo>
                  <a:pt x="2926080" y="0"/>
                </a:lnTo>
                <a:lnTo>
                  <a:pt x="2926080"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209800" y="2687011"/>
            <a:ext cx="5080260" cy="3536265"/>
          </a:xfrm>
          <a:prstGeom prst="rect">
            <a:avLst/>
          </a:prstGeom>
        </p:spPr>
        <p:txBody>
          <a:bodyPr lIns="0" tIns="0" rIns="0" bIns="0" rtlCol="0" anchor="t">
            <a:spAutoFit/>
          </a:bodyPr>
          <a:lstStyle/>
          <a:p>
            <a:pPr algn="ctr">
              <a:lnSpc>
                <a:spcPts val="7568"/>
              </a:lnSpc>
            </a:pPr>
            <a:r>
              <a:rPr lang="en-US" sz="6306" b="1">
                <a:solidFill>
                  <a:srgbClr val="000000"/>
                </a:solidFill>
                <a:latin typeface="Calibri (MS) Bold"/>
                <a:ea typeface="Calibri (MS) Bold"/>
                <a:cs typeface="Calibri (MS) Bold"/>
                <a:sym typeface="Calibri (MS) Bold"/>
              </a:rPr>
              <a:t>Don’t start, </a:t>
            </a:r>
          </a:p>
          <a:p>
            <a:pPr algn="ctr">
              <a:lnSpc>
                <a:spcPts val="7568"/>
              </a:lnSpc>
            </a:pPr>
            <a:r>
              <a:rPr lang="en-US" sz="6306" b="1">
                <a:solidFill>
                  <a:srgbClr val="000000"/>
                </a:solidFill>
                <a:latin typeface="Calibri (MS) Bold"/>
                <a:ea typeface="Calibri (MS) Bold"/>
                <a:cs typeface="Calibri (MS) Bold"/>
                <a:sym typeface="Calibri (MS) Bold"/>
              </a:rPr>
              <a:t>or get help </a:t>
            </a:r>
          </a:p>
          <a:p>
            <a:pPr algn="ctr">
              <a:lnSpc>
                <a:spcPts val="7568"/>
              </a:lnSpc>
            </a:pPr>
            <a:r>
              <a:rPr lang="en-US" sz="6306" b="1">
                <a:solidFill>
                  <a:srgbClr val="000000"/>
                </a:solidFill>
                <a:latin typeface="Calibri (MS) Bold"/>
                <a:ea typeface="Calibri (MS) Bold"/>
                <a:cs typeface="Calibri (MS) Bold"/>
                <a:sym typeface="Calibri (MS) Bold"/>
              </a:rPr>
              <a:t>to quit!</a:t>
            </a:r>
          </a:p>
          <a:p>
            <a:pPr algn="l">
              <a:lnSpc>
                <a:spcPts val="7568"/>
              </a:lnSpc>
            </a:pPr>
            <a:endParaRPr lang="en-US" sz="6306" b="1">
              <a:solidFill>
                <a:srgbClr val="000000"/>
              </a:solidFill>
              <a:latin typeface="Calibri (MS) Bold"/>
              <a:ea typeface="Calibri (MS) Bold"/>
              <a:cs typeface="Calibri (MS) Bold"/>
              <a:sym typeface="Calibri (MS) Bold"/>
            </a:endParaRPr>
          </a:p>
          <a:p>
            <a:pPr algn="l">
              <a:lnSpc>
                <a:spcPts val="7568"/>
              </a:lnSpc>
            </a:pPr>
            <a:endParaRPr lang="en-US" sz="6306" b="1">
              <a:solidFill>
                <a:srgbClr val="000000"/>
              </a:solidFill>
              <a:latin typeface="Calibri (MS) Bold"/>
              <a:ea typeface="Calibri (MS) Bold"/>
              <a:cs typeface="Calibri (MS) Bold"/>
              <a:sym typeface="Calibri (MS)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l="973" r="973"/>
          <a:stretch>
            <a:fillRect/>
          </a:stretch>
        </p:blipFill>
        <p:spPr>
          <a:xfrm>
            <a:off x="679028" y="2013937"/>
            <a:ext cx="8476831" cy="4876800"/>
          </a:xfrm>
          <a:prstGeom prst="rect">
            <a:avLst/>
          </a:prstGeom>
        </p:spPr>
      </p:pic>
      <p:grpSp>
        <p:nvGrpSpPr>
          <p:cNvPr id="3" name="Group 3"/>
          <p:cNvGrpSpPr/>
          <p:nvPr/>
        </p:nvGrpSpPr>
        <p:grpSpPr>
          <a:xfrm>
            <a:off x="568957" y="162563"/>
            <a:ext cx="8696963" cy="1795463"/>
            <a:chOff x="0" y="0"/>
            <a:chExt cx="11595951" cy="2393950"/>
          </a:xfrm>
        </p:grpSpPr>
        <p:sp>
          <p:nvSpPr>
            <p:cNvPr id="4" name="Freeform 4"/>
            <p:cNvSpPr/>
            <p:nvPr/>
          </p:nvSpPr>
          <p:spPr>
            <a:xfrm>
              <a:off x="0" y="0"/>
              <a:ext cx="11595946" cy="2393946"/>
            </a:xfrm>
            <a:custGeom>
              <a:avLst/>
              <a:gdLst/>
              <a:ahLst/>
              <a:cxnLst/>
              <a:rect l="l" t="t" r="r" b="b"/>
              <a:pathLst>
                <a:path w="11595946" h="2393946">
                  <a:moveTo>
                    <a:pt x="0" y="0"/>
                  </a:moveTo>
                  <a:lnTo>
                    <a:pt x="11595946" y="0"/>
                  </a:lnTo>
                  <a:lnTo>
                    <a:pt x="11595946" y="2393946"/>
                  </a:lnTo>
                  <a:lnTo>
                    <a:pt x="0" y="2393946"/>
                  </a:lnTo>
                  <a:close/>
                </a:path>
              </a:pathLst>
            </a:custGeom>
            <a:blipFill>
              <a:blip r:embed="rId6">
                <a:alphaModFix amt="0"/>
              </a:blip>
              <a:stretch>
                <a:fillRect t="-49113" b="-39652"/>
              </a:stretch>
            </a:blipFill>
          </p:spPr>
          <p:txBody>
            <a:bodyPr/>
            <a:lstStyle/>
            <a:p>
              <a:endParaRPr lang="en-US"/>
            </a:p>
          </p:txBody>
        </p:sp>
        <p:sp>
          <p:nvSpPr>
            <p:cNvPr id="5" name="TextBox 5"/>
            <p:cNvSpPr txBox="1"/>
            <p:nvPr/>
          </p:nvSpPr>
          <p:spPr>
            <a:xfrm>
              <a:off x="0" y="-114300"/>
              <a:ext cx="11595951" cy="2508250"/>
            </a:xfrm>
            <a:prstGeom prst="rect">
              <a:avLst/>
            </a:prstGeom>
          </p:spPr>
          <p:txBody>
            <a:bodyPr lIns="0" tIns="0" rIns="0" bIns="0" rtlCol="0" anchor="b"/>
            <a:lstStyle/>
            <a:p>
              <a:pPr algn="ctr">
                <a:lnSpc>
                  <a:spcPts val="6144"/>
                </a:lnSpc>
              </a:pPr>
              <a:r>
                <a:rPr lang="en-US" sz="4400" b="1" spc="-256">
                  <a:solidFill>
                    <a:srgbClr val="000000"/>
                  </a:solidFill>
                  <a:latin typeface="Calibri (MS) Bold"/>
                  <a:ea typeface="Calibri (MS) Bold"/>
                  <a:cs typeface="Calibri (MS) Bold"/>
                  <a:sym typeface="Calibri (MS) Bold"/>
                </a:rPr>
                <a:t>Video (2:03 min.)</a:t>
              </a:r>
              <a:endParaRPr lang="en-US" sz="4400" b="1" spc="-256">
                <a:solidFill>
                  <a:srgbClr val="000000"/>
                </a:solidFill>
                <a:latin typeface="Calibri (MS) Bold"/>
                <a:ea typeface="Calibri (MS) Bold"/>
                <a:cs typeface="Calibri (MS) Bold"/>
              </a:endParaRPr>
            </a:p>
            <a:p>
              <a:pPr algn="ctr">
                <a:lnSpc>
                  <a:spcPts val="6144"/>
                </a:lnSpc>
              </a:pPr>
              <a:r>
                <a:rPr lang="en-US" sz="4400" b="1" i="1" spc="-121">
                  <a:solidFill>
                    <a:srgbClr val="000000"/>
                  </a:solidFill>
                  <a:latin typeface="Calibri (MS) Bold Italics"/>
                  <a:ea typeface="Calibri (MS) Bold Italics"/>
                  <a:cs typeface="Calibri (MS) Bold Italics"/>
                  <a:sym typeface="Calibri (MS) Bold Italics"/>
                </a:rPr>
                <a:t>Why Are Drugs So Hard to Quit?</a:t>
              </a:r>
              <a:endParaRPr lang="en-US" sz="4400" b="1" i="1" spc="-121">
                <a:solidFill>
                  <a:srgbClr val="000000"/>
                </a:solidFill>
                <a:latin typeface="Calibri (MS) Bold Italics"/>
                <a:ea typeface="Calibri (MS) Bold Italics"/>
                <a:cs typeface="Calibri (MS) Bold Italics"/>
              </a:endParaRPr>
            </a:p>
          </p:txBody>
        </p:sp>
      </p:grpSp>
      <p:grpSp>
        <p:nvGrpSpPr>
          <p:cNvPr id="6" name="Group 6"/>
          <p:cNvGrpSpPr/>
          <p:nvPr/>
        </p:nvGrpSpPr>
        <p:grpSpPr>
          <a:xfrm>
            <a:off x="0" y="6827520"/>
            <a:ext cx="9753600" cy="487680"/>
            <a:chOff x="0" y="0"/>
            <a:chExt cx="13004800" cy="650240"/>
          </a:xfrm>
        </p:grpSpPr>
        <p:sp>
          <p:nvSpPr>
            <p:cNvPr id="7" name="Freeform 7"/>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Tree>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4265076" y="1573962"/>
            <a:ext cx="4494759" cy="4167276"/>
            <a:chOff x="0" y="0"/>
            <a:chExt cx="5993012" cy="5556368"/>
          </a:xfrm>
        </p:grpSpPr>
        <p:sp>
          <p:nvSpPr>
            <p:cNvPr id="3" name="Freeform 3"/>
            <p:cNvSpPr/>
            <p:nvPr/>
          </p:nvSpPr>
          <p:spPr>
            <a:xfrm>
              <a:off x="0" y="0"/>
              <a:ext cx="5993010" cy="5556352"/>
            </a:xfrm>
            <a:custGeom>
              <a:avLst/>
              <a:gdLst/>
              <a:ahLst/>
              <a:cxnLst/>
              <a:rect l="l" t="t" r="r" b="b"/>
              <a:pathLst>
                <a:path w="5993010" h="5556352">
                  <a:moveTo>
                    <a:pt x="0" y="0"/>
                  </a:moveTo>
                  <a:lnTo>
                    <a:pt x="5993010" y="0"/>
                  </a:lnTo>
                  <a:lnTo>
                    <a:pt x="5993010" y="5556352"/>
                  </a:lnTo>
                  <a:lnTo>
                    <a:pt x="0" y="5556352"/>
                  </a:lnTo>
                  <a:close/>
                </a:path>
              </a:pathLst>
            </a:custGeom>
            <a:blipFill>
              <a:blip r:embed="rId3">
                <a:alphaModFix amt="0"/>
              </a:blip>
              <a:stretch>
                <a:fillRect t="-29291" r="-104341" b="43401"/>
              </a:stretch>
            </a:blipFill>
          </p:spPr>
          <p:txBody>
            <a:bodyPr/>
            <a:lstStyle/>
            <a:p>
              <a:endParaRPr lang="en-US"/>
            </a:p>
          </p:txBody>
        </p:sp>
        <p:sp>
          <p:nvSpPr>
            <p:cNvPr id="4" name="TextBox 4"/>
            <p:cNvSpPr txBox="1"/>
            <p:nvPr/>
          </p:nvSpPr>
          <p:spPr>
            <a:xfrm>
              <a:off x="0" y="-114300"/>
              <a:ext cx="5993012" cy="5670668"/>
            </a:xfrm>
            <a:prstGeom prst="rect">
              <a:avLst/>
            </a:prstGeom>
          </p:spPr>
          <p:txBody>
            <a:bodyPr lIns="0" tIns="0" rIns="0" bIns="0" rtlCol="0" anchor="b"/>
            <a:lstStyle/>
            <a:p>
              <a:pPr algn="ctr">
                <a:lnSpc>
                  <a:spcPts val="6143"/>
                </a:lnSpc>
              </a:pPr>
              <a:r>
                <a:rPr lang="en-US" sz="4400" b="1" spc="-102">
                  <a:solidFill>
                    <a:srgbClr val="000000"/>
                  </a:solidFill>
                  <a:latin typeface="Calibri (MS) Bold"/>
                  <a:ea typeface="Calibri (MS) Bold"/>
                  <a:cs typeface="Calibri (MS) Bold"/>
                  <a:sym typeface="Calibri (MS) Bold"/>
                </a:rPr>
                <a:t>Why Do Some </a:t>
              </a:r>
              <a:endParaRPr lang="en-US" sz="4400" b="1" spc="-102">
                <a:solidFill>
                  <a:srgbClr val="000000"/>
                </a:solidFill>
                <a:latin typeface="Calibri (MS) Bold"/>
                <a:ea typeface="Calibri (MS) Bold"/>
                <a:cs typeface="Calibri (MS) Bold"/>
              </a:endParaRPr>
            </a:p>
            <a:p>
              <a:pPr algn="ctr">
                <a:lnSpc>
                  <a:spcPts val="6143"/>
                </a:lnSpc>
              </a:pPr>
              <a:r>
                <a:rPr lang="en-US" sz="4400" b="1" spc="-102">
                  <a:solidFill>
                    <a:srgbClr val="000000"/>
                  </a:solidFill>
                  <a:latin typeface="Calibri (MS) Bold"/>
                  <a:ea typeface="Calibri (MS) Bold"/>
                  <a:cs typeface="Calibri (MS) Bold"/>
                  <a:sym typeface="Calibri (MS) Bold"/>
                </a:rPr>
                <a:t>Teens Try </a:t>
              </a:r>
              <a:endParaRPr lang="en-US" sz="4400" b="1" spc="-102">
                <a:solidFill>
                  <a:srgbClr val="000000"/>
                </a:solidFill>
                <a:latin typeface="Calibri (MS) Bold"/>
                <a:ea typeface="Calibri (MS) Bold"/>
                <a:cs typeface="Calibri (MS) Bold"/>
              </a:endParaRPr>
            </a:p>
            <a:p>
              <a:pPr algn="ctr">
                <a:lnSpc>
                  <a:spcPts val="6143"/>
                </a:lnSpc>
              </a:pPr>
              <a:r>
                <a:rPr lang="en-US" sz="4400" b="1" spc="-106">
                  <a:solidFill>
                    <a:srgbClr val="000000"/>
                  </a:solidFill>
                  <a:latin typeface="Calibri (MS) Bold"/>
                  <a:ea typeface="Calibri (MS) Bold"/>
                  <a:cs typeface="Calibri (MS) Bold"/>
                  <a:sym typeface="Calibri (MS) Bold"/>
                </a:rPr>
                <a:t>Marijuana (Cannabis/THC)?</a:t>
              </a:r>
              <a:endParaRPr lang="en-US" sz="4400" b="1" spc="-106">
                <a:solidFill>
                  <a:srgbClr val="000000"/>
                </a:solidFill>
                <a:latin typeface="Calibri (MS) Bold"/>
                <a:ea typeface="Calibri (MS) Bold"/>
                <a:cs typeface="Calibri (MS) Bold"/>
              </a:endParaRPr>
            </a:p>
          </p:txBody>
        </p:sp>
      </p:grpSp>
      <p:grpSp>
        <p:nvGrpSpPr>
          <p:cNvPr id="5" name="Group 5"/>
          <p:cNvGrpSpPr/>
          <p:nvPr/>
        </p:nvGrpSpPr>
        <p:grpSpPr>
          <a:xfrm>
            <a:off x="0" y="6827520"/>
            <a:ext cx="9753600" cy="487680"/>
            <a:chOff x="0" y="0"/>
            <a:chExt cx="13004800" cy="650240"/>
          </a:xfrm>
        </p:grpSpPr>
        <p:sp>
          <p:nvSpPr>
            <p:cNvPr id="6" name="Freeform 6"/>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
        <p:nvSpPr>
          <p:cNvPr id="7" name="TextBox 7"/>
          <p:cNvSpPr txBox="1"/>
          <p:nvPr/>
        </p:nvSpPr>
        <p:spPr>
          <a:xfrm>
            <a:off x="3143550" y="358526"/>
            <a:ext cx="4207583" cy="1114425"/>
          </a:xfrm>
          <a:prstGeom prst="rect">
            <a:avLst/>
          </a:prstGeom>
        </p:spPr>
        <p:txBody>
          <a:bodyPr lIns="0" tIns="0" rIns="0" bIns="0" rtlCol="0" anchor="t">
            <a:spAutoFit/>
          </a:bodyPr>
          <a:lstStyle/>
          <a:p>
            <a:pPr algn="l">
              <a:lnSpc>
                <a:spcPts val="7671"/>
              </a:lnSpc>
            </a:pPr>
            <a:r>
              <a:rPr lang="en-US" sz="6393" b="1">
                <a:solidFill>
                  <a:srgbClr val="93540A"/>
                </a:solidFill>
                <a:latin typeface="Calibri (MS) Bold"/>
                <a:ea typeface="Calibri (MS) Bold"/>
                <a:cs typeface="Calibri (MS) Bold"/>
                <a:sym typeface="Calibri (MS) Bold"/>
              </a:rPr>
              <a:t>ACTIVITY</a:t>
            </a:r>
          </a:p>
        </p:txBody>
      </p:sp>
      <p:grpSp>
        <p:nvGrpSpPr>
          <p:cNvPr id="8" name="Group 8"/>
          <p:cNvGrpSpPr/>
          <p:nvPr/>
        </p:nvGrpSpPr>
        <p:grpSpPr>
          <a:xfrm>
            <a:off x="988458" y="2371963"/>
            <a:ext cx="2535468" cy="3556545"/>
            <a:chOff x="0" y="0"/>
            <a:chExt cx="2844305" cy="3989756"/>
          </a:xfrm>
        </p:grpSpPr>
        <p:sp>
          <p:nvSpPr>
            <p:cNvPr id="9" name="Freeform 9" descr="Free I Wonder Cliparts, Download Free Clip Art, Free Clip Art on Clipart  Library"/>
            <p:cNvSpPr/>
            <p:nvPr/>
          </p:nvSpPr>
          <p:spPr>
            <a:xfrm>
              <a:off x="0" y="0"/>
              <a:ext cx="2844292" cy="3989705"/>
            </a:xfrm>
            <a:custGeom>
              <a:avLst/>
              <a:gdLst/>
              <a:ahLst/>
              <a:cxnLst/>
              <a:rect l="l" t="t" r="r" b="b"/>
              <a:pathLst>
                <a:path w="2844292" h="3989705">
                  <a:moveTo>
                    <a:pt x="0" y="0"/>
                  </a:moveTo>
                  <a:lnTo>
                    <a:pt x="2844292" y="0"/>
                  </a:lnTo>
                  <a:lnTo>
                    <a:pt x="2844292" y="3989705"/>
                  </a:lnTo>
                  <a:lnTo>
                    <a:pt x="0" y="3989705"/>
                  </a:lnTo>
                  <a:lnTo>
                    <a:pt x="0" y="0"/>
                  </a:lnTo>
                  <a:close/>
                </a:path>
              </a:pathLst>
            </a:custGeom>
            <a:blipFill>
              <a:blip r:embed="rId4"/>
              <a:stretch>
                <a:fillRect l="-1202" r="-1202" b="-1"/>
              </a:stretch>
            </a:blipFill>
          </p:spPr>
          <p:txBody>
            <a:bodyPr/>
            <a:lstStyle/>
            <a:p>
              <a:endParaRPr lang="en-US"/>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E0CF"/>
        </a:solidFill>
        <a:effectLst/>
      </p:bgPr>
    </p:bg>
    <p:spTree>
      <p:nvGrpSpPr>
        <p:cNvPr id="1" name=""/>
        <p:cNvGrpSpPr/>
        <p:nvPr/>
      </p:nvGrpSpPr>
      <p:grpSpPr>
        <a:xfrm>
          <a:off x="0" y="0"/>
          <a:ext cx="0" cy="0"/>
          <a:chOff x="0" y="0"/>
          <a:chExt cx="0" cy="0"/>
        </a:xfrm>
      </p:grpSpPr>
      <p:sp>
        <p:nvSpPr>
          <p:cNvPr id="2" name="TextBox 2"/>
          <p:cNvSpPr txBox="1"/>
          <p:nvPr/>
        </p:nvSpPr>
        <p:spPr>
          <a:xfrm>
            <a:off x="579120" y="1685925"/>
            <a:ext cx="8595360" cy="5076825"/>
          </a:xfrm>
          <a:prstGeom prst="rect">
            <a:avLst/>
          </a:prstGeom>
        </p:spPr>
        <p:txBody>
          <a:bodyPr lIns="0" tIns="0" rIns="0" bIns="0" rtlCol="0" anchor="t">
            <a:spAutoFit/>
          </a:bodyPr>
          <a:lstStyle/>
          <a:p>
            <a:pPr algn="l">
              <a:lnSpc>
                <a:spcPts val="4095"/>
              </a:lnSpc>
            </a:pPr>
            <a:r>
              <a:rPr lang="en-US" sz="3413" b="1">
                <a:solidFill>
                  <a:srgbClr val="00B0F0"/>
                </a:solidFill>
                <a:latin typeface="Calibri (MS) Bold"/>
                <a:ea typeface="Calibri (MS) Bold"/>
                <a:cs typeface="Calibri (MS) Bold"/>
                <a:sym typeface="Calibri (MS) Bold"/>
              </a:rPr>
              <a:t>Pressure from friends     </a:t>
            </a:r>
            <a:r>
              <a:rPr lang="en-US" sz="3413" b="1">
                <a:solidFill>
                  <a:srgbClr val="000000"/>
                </a:solidFill>
                <a:latin typeface="Calibri (MS) Bold"/>
                <a:ea typeface="Calibri (MS) Bold"/>
                <a:cs typeface="Calibri (MS) Bold"/>
                <a:sym typeface="Calibri (MS) Bold"/>
              </a:rPr>
              <a:t>			</a:t>
            </a:r>
            <a:r>
              <a:rPr lang="en-US" sz="3413" b="1">
                <a:solidFill>
                  <a:srgbClr val="FF0000"/>
                </a:solidFill>
                <a:latin typeface="Calibri (MS) Bold"/>
                <a:ea typeface="Calibri (MS) Bold"/>
                <a:cs typeface="Calibri (MS) Bold"/>
                <a:sym typeface="Calibri (MS) Bold"/>
              </a:rPr>
              <a:t>Boredom</a:t>
            </a:r>
            <a:r>
              <a:rPr lang="en-US" sz="3413" b="1">
                <a:solidFill>
                  <a:srgbClr val="000000"/>
                </a:solidFill>
                <a:latin typeface="Calibri (MS) Bold"/>
                <a:ea typeface="Calibri (MS) Bold"/>
                <a:cs typeface="Calibri (MS) Bold"/>
                <a:sym typeface="Calibri (MS) Bold"/>
              </a:rPr>
              <a:t>	</a:t>
            </a:r>
          </a:p>
          <a:p>
            <a:pPr algn="l">
              <a:lnSpc>
                <a:spcPts val="4095"/>
              </a:lnSpc>
            </a:pPr>
            <a:endParaRPr lang="en-US" sz="3413" b="1">
              <a:solidFill>
                <a:srgbClr val="000000"/>
              </a:solidFill>
              <a:latin typeface="Calibri (MS) Bold"/>
              <a:ea typeface="Calibri (MS) Bold"/>
              <a:cs typeface="Calibri (MS) Bold"/>
              <a:sym typeface="Calibri (MS) Bold"/>
            </a:endParaRPr>
          </a:p>
          <a:p>
            <a:pPr algn="l">
              <a:lnSpc>
                <a:spcPts val="4095"/>
              </a:lnSpc>
            </a:pPr>
            <a:r>
              <a:rPr lang="en-US" sz="3413" b="1">
                <a:solidFill>
                  <a:srgbClr val="000000"/>
                </a:solidFill>
                <a:latin typeface="Calibri (MS) Bold"/>
                <a:ea typeface="Calibri (MS) Bold"/>
                <a:cs typeface="Calibri (MS) Bold"/>
                <a:sym typeface="Calibri (MS) Bold"/>
              </a:rPr>
              <a:t>	Lack of confidence	      </a:t>
            </a:r>
            <a:r>
              <a:rPr lang="en-US" sz="3413" b="1">
                <a:solidFill>
                  <a:srgbClr val="00B050"/>
                </a:solidFill>
                <a:latin typeface="Calibri (MS) Bold"/>
                <a:ea typeface="Calibri (MS) Bold"/>
                <a:cs typeface="Calibri (MS) Bold"/>
                <a:sym typeface="Calibri (MS) Bold"/>
              </a:rPr>
              <a:t>Influence of media</a:t>
            </a:r>
            <a:r>
              <a:rPr lang="en-US" sz="3413" b="1">
                <a:solidFill>
                  <a:srgbClr val="000000"/>
                </a:solidFill>
                <a:latin typeface="Calibri (MS) Bold"/>
                <a:ea typeface="Calibri (MS) Bold"/>
                <a:cs typeface="Calibri (MS) Bold"/>
                <a:sym typeface="Calibri (MS) Bold"/>
              </a:rPr>
              <a:t>	</a:t>
            </a:r>
          </a:p>
          <a:p>
            <a:pPr algn="l">
              <a:lnSpc>
                <a:spcPts val="4095"/>
              </a:lnSpc>
            </a:pPr>
            <a:r>
              <a:rPr lang="en-US" sz="3413" b="1">
                <a:solidFill>
                  <a:srgbClr val="000000"/>
                </a:solidFill>
                <a:latin typeface="Calibri (MS) Bold"/>
                <a:ea typeface="Calibri (MS) Bold"/>
                <a:cs typeface="Calibri (MS) Bold"/>
                <a:sym typeface="Calibri (MS) Bold"/>
              </a:rPr>
              <a:t>	</a:t>
            </a:r>
          </a:p>
          <a:p>
            <a:pPr algn="l">
              <a:lnSpc>
                <a:spcPts val="4095"/>
              </a:lnSpc>
            </a:pPr>
            <a:r>
              <a:rPr lang="en-US" sz="3413" b="1">
                <a:solidFill>
                  <a:srgbClr val="000000"/>
                </a:solidFill>
                <a:latin typeface="Calibri (MS) Bold"/>
                <a:ea typeface="Calibri (MS) Bold"/>
                <a:cs typeface="Calibri (MS) Bold"/>
                <a:sym typeface="Calibri (MS) Bold"/>
              </a:rPr>
              <a:t>		Trying to “fit in”   	</a:t>
            </a:r>
            <a:r>
              <a:rPr lang="en-US" sz="3413" b="1">
                <a:solidFill>
                  <a:srgbClr val="7030A0"/>
                </a:solidFill>
                <a:latin typeface="Calibri (MS) Bold"/>
                <a:ea typeface="Calibri (MS) Bold"/>
                <a:cs typeface="Calibri (MS) Bold"/>
                <a:sym typeface="Calibri (MS) Bold"/>
              </a:rPr>
              <a:t>Curiosity</a:t>
            </a:r>
          </a:p>
          <a:p>
            <a:pPr algn="l">
              <a:lnSpc>
                <a:spcPts val="4095"/>
              </a:lnSpc>
            </a:pPr>
            <a:endParaRPr lang="en-US" sz="3413" b="1">
              <a:solidFill>
                <a:srgbClr val="7030A0"/>
              </a:solidFill>
              <a:latin typeface="Calibri (MS) Bold"/>
              <a:ea typeface="Calibri (MS) Bold"/>
              <a:cs typeface="Calibri (MS) Bold"/>
              <a:sym typeface="Calibri (MS) Bold"/>
            </a:endParaRPr>
          </a:p>
          <a:p>
            <a:pPr algn="l">
              <a:lnSpc>
                <a:spcPts val="4095"/>
              </a:lnSpc>
            </a:pPr>
            <a:r>
              <a:rPr lang="en-US" sz="3413" b="1">
                <a:solidFill>
                  <a:srgbClr val="FF0000"/>
                </a:solidFill>
                <a:latin typeface="Calibri (MS) Bold"/>
                <a:ea typeface="Calibri (MS) Bold"/>
                <a:cs typeface="Calibri (MS) Bold"/>
                <a:sym typeface="Calibri (MS) Bold"/>
              </a:rPr>
              <a:t>To do something they are not supposed to do</a:t>
            </a:r>
          </a:p>
          <a:p>
            <a:pPr algn="l">
              <a:lnSpc>
                <a:spcPts val="4095"/>
              </a:lnSpc>
            </a:pPr>
            <a:r>
              <a:rPr lang="en-US" sz="3413" b="1">
                <a:solidFill>
                  <a:srgbClr val="7030A0"/>
                </a:solidFill>
                <a:latin typeface="Calibri (MS) Bold"/>
                <a:ea typeface="Calibri (MS) Bold"/>
                <a:cs typeface="Calibri (MS) Bold"/>
                <a:sym typeface="Calibri (MS) Bold"/>
              </a:rPr>
              <a:t>          		           </a:t>
            </a:r>
          </a:p>
          <a:p>
            <a:pPr algn="l">
              <a:lnSpc>
                <a:spcPts val="4095"/>
              </a:lnSpc>
            </a:pPr>
            <a:r>
              <a:rPr lang="en-US" sz="3413" b="1">
                <a:solidFill>
                  <a:srgbClr val="7030A0"/>
                </a:solidFill>
                <a:latin typeface="Calibri (MS) Bold"/>
                <a:ea typeface="Calibri (MS) Bold"/>
                <a:cs typeface="Calibri (MS) Bold"/>
                <a:sym typeface="Calibri (MS) Bold"/>
              </a:rPr>
              <a:t> </a:t>
            </a:r>
            <a:r>
              <a:rPr lang="en-US" sz="3413" b="1">
                <a:solidFill>
                  <a:srgbClr val="000000"/>
                </a:solidFill>
                <a:latin typeface="Calibri (MS) Bold"/>
                <a:ea typeface="Calibri (MS) Bold"/>
                <a:cs typeface="Calibri (MS) Bold"/>
                <a:sym typeface="Calibri (MS) Bold"/>
              </a:rPr>
              <a:t>	</a:t>
            </a:r>
            <a:r>
              <a:rPr lang="en-US" sz="3413" b="1">
                <a:solidFill>
                  <a:srgbClr val="00B050"/>
                </a:solidFill>
                <a:latin typeface="Calibri (MS) Bold"/>
                <a:ea typeface="Calibri (MS) Bold"/>
                <a:cs typeface="Calibri (MS) Bold"/>
                <a:sym typeface="Calibri (MS) Bold"/>
              </a:rPr>
              <a:t>To deal with feelings</a:t>
            </a:r>
            <a:r>
              <a:rPr lang="en-US" sz="3413" b="1">
                <a:solidFill>
                  <a:srgbClr val="000000"/>
                </a:solidFill>
                <a:latin typeface="Calibri (MS) Bold"/>
                <a:ea typeface="Calibri (MS) Bold"/>
                <a:cs typeface="Calibri (MS) Bold"/>
                <a:sym typeface="Calibri (MS) Bold"/>
              </a:rPr>
              <a:t>	       		</a:t>
            </a:r>
            <a:r>
              <a:rPr lang="en-US" sz="3413" b="1">
                <a:solidFill>
                  <a:srgbClr val="00B0F0"/>
                </a:solidFill>
                <a:latin typeface="Calibri (MS) Bold"/>
                <a:ea typeface="Calibri (MS) Bold"/>
                <a:cs typeface="Calibri (MS) Bold"/>
                <a:sym typeface="Calibri (MS) Bold"/>
              </a:rPr>
              <a:t>Believe it’s safe</a:t>
            </a:r>
          </a:p>
          <a:p>
            <a:pPr algn="l">
              <a:lnSpc>
                <a:spcPts val="3071"/>
              </a:lnSpc>
            </a:pPr>
            <a:r>
              <a:rPr lang="en-US" sz="2559" b="1" spc="-5">
                <a:solidFill>
                  <a:srgbClr val="000000"/>
                </a:solidFill>
                <a:latin typeface="Vollkorn Bold"/>
                <a:ea typeface="Vollkorn Bold"/>
                <a:cs typeface="Vollkorn Bold"/>
                <a:sym typeface="Vollkorn Bold"/>
              </a:rPr>
              <a:t>							</a:t>
            </a:r>
          </a:p>
        </p:txBody>
      </p:sp>
      <p:grpSp>
        <p:nvGrpSpPr>
          <p:cNvPr id="3" name="Group 3"/>
          <p:cNvGrpSpPr/>
          <p:nvPr/>
        </p:nvGrpSpPr>
        <p:grpSpPr>
          <a:xfrm>
            <a:off x="284478" y="201196"/>
            <a:ext cx="9184643" cy="1551404"/>
            <a:chOff x="0" y="0"/>
            <a:chExt cx="12246191" cy="2068538"/>
          </a:xfrm>
        </p:grpSpPr>
        <p:sp>
          <p:nvSpPr>
            <p:cNvPr id="4" name="Freeform 4"/>
            <p:cNvSpPr/>
            <p:nvPr/>
          </p:nvSpPr>
          <p:spPr>
            <a:xfrm>
              <a:off x="0" y="0"/>
              <a:ext cx="12246187" cy="2068532"/>
            </a:xfrm>
            <a:custGeom>
              <a:avLst/>
              <a:gdLst/>
              <a:ahLst/>
              <a:cxnLst/>
              <a:rect l="l" t="t" r="r" b="b"/>
              <a:pathLst>
                <a:path w="12246187" h="2068532">
                  <a:moveTo>
                    <a:pt x="0" y="0"/>
                  </a:moveTo>
                  <a:lnTo>
                    <a:pt x="12246187" y="0"/>
                  </a:lnTo>
                  <a:lnTo>
                    <a:pt x="12246187" y="2068532"/>
                  </a:lnTo>
                  <a:lnTo>
                    <a:pt x="0" y="2068532"/>
                  </a:lnTo>
                  <a:close/>
                </a:path>
              </a:pathLst>
            </a:custGeom>
            <a:blipFill>
              <a:blip r:embed="rId3">
                <a:alphaModFix amt="0"/>
              </a:blip>
              <a:stretch>
                <a:fillRect t="-78681" b="-52030"/>
              </a:stretch>
            </a:blipFill>
          </p:spPr>
          <p:txBody>
            <a:bodyPr/>
            <a:lstStyle/>
            <a:p>
              <a:endParaRPr lang="en-US"/>
            </a:p>
          </p:txBody>
        </p:sp>
        <p:sp>
          <p:nvSpPr>
            <p:cNvPr id="5" name="TextBox 5"/>
            <p:cNvSpPr txBox="1"/>
            <p:nvPr/>
          </p:nvSpPr>
          <p:spPr>
            <a:xfrm>
              <a:off x="0" y="-85725"/>
              <a:ext cx="12246191" cy="2154263"/>
            </a:xfrm>
            <a:prstGeom prst="rect">
              <a:avLst/>
            </a:prstGeom>
          </p:spPr>
          <p:txBody>
            <a:bodyPr lIns="0" tIns="0" rIns="0" bIns="0" rtlCol="0" anchor="b"/>
            <a:lstStyle/>
            <a:p>
              <a:pPr algn="ctr">
                <a:lnSpc>
                  <a:spcPts val="5304"/>
                </a:lnSpc>
              </a:pPr>
              <a:r>
                <a:rPr lang="en-US" sz="4420" b="1" spc="-92">
                  <a:solidFill>
                    <a:srgbClr val="000000"/>
                  </a:solidFill>
                  <a:latin typeface="Calibri (MS) Bold"/>
                  <a:ea typeface="Calibri (MS) Bold"/>
                  <a:cs typeface="Calibri (MS) Bold"/>
                  <a:sym typeface="Calibri (MS) Bold"/>
                </a:rPr>
                <a:t>Why Do Some Teens Try Marijuana (Cannabis/THC)?</a:t>
              </a:r>
            </a:p>
          </p:txBody>
        </p:sp>
      </p:grpSp>
      <p:sp>
        <p:nvSpPr>
          <p:cNvPr id="6" name="TextBox 6"/>
          <p:cNvSpPr txBox="1"/>
          <p:nvPr/>
        </p:nvSpPr>
        <p:spPr>
          <a:xfrm>
            <a:off x="7347785" y="6530150"/>
            <a:ext cx="2405815"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The Partnership to End Addiction</a:t>
            </a:r>
          </a:p>
        </p:txBody>
      </p:sp>
      <p:grpSp>
        <p:nvGrpSpPr>
          <p:cNvPr id="7" name="Group 7"/>
          <p:cNvGrpSpPr/>
          <p:nvPr/>
        </p:nvGrpSpPr>
        <p:grpSpPr>
          <a:xfrm>
            <a:off x="9525" y="6827520"/>
            <a:ext cx="9753600" cy="487680"/>
            <a:chOff x="0" y="0"/>
            <a:chExt cx="13004800" cy="650240"/>
          </a:xfrm>
        </p:grpSpPr>
        <p:sp>
          <p:nvSpPr>
            <p:cNvPr id="8" name="Freeform 8"/>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36000"/>
            </a:blip>
            <a:stretch>
              <a:fillRect t="-33000" b="-33000"/>
            </a:stretch>
          </a:blipFill>
        </p:spPr>
        <p:txBody>
          <a:bodyPr/>
          <a:lstStyle/>
          <a:p>
            <a:endParaRPr lang="en-US"/>
          </a:p>
        </p:txBody>
      </p:sp>
      <p:sp>
        <p:nvSpPr>
          <p:cNvPr id="3" name="TextBox 3"/>
          <p:cNvSpPr txBox="1"/>
          <p:nvPr/>
        </p:nvSpPr>
        <p:spPr>
          <a:xfrm>
            <a:off x="579120" y="2097491"/>
            <a:ext cx="8630631" cy="3114675"/>
          </a:xfrm>
          <a:prstGeom prst="rect">
            <a:avLst/>
          </a:prstGeom>
        </p:spPr>
        <p:txBody>
          <a:bodyPr lIns="0" tIns="0" rIns="0" bIns="0" rtlCol="0" anchor="t">
            <a:spAutoFit/>
          </a:bodyPr>
          <a:lstStyle/>
          <a:p>
            <a:pPr algn="l">
              <a:lnSpc>
                <a:spcPts val="5631"/>
              </a:lnSpc>
            </a:pPr>
            <a:r>
              <a:rPr lang="en-US" sz="4693" b="1">
                <a:solidFill>
                  <a:srgbClr val="000000"/>
                </a:solidFill>
                <a:latin typeface="Calibri (MS) Bold"/>
                <a:ea typeface="Calibri (MS) Bold"/>
                <a:cs typeface="Calibri (MS) Bold"/>
                <a:sym typeface="Calibri (MS) Bold"/>
              </a:rPr>
              <a:t>Using Marijuana (THC/Cannabis) can damage a person’s:</a:t>
            </a:r>
          </a:p>
          <a:p>
            <a:pPr algn="l">
              <a:lnSpc>
                <a:spcPts val="6911"/>
              </a:lnSpc>
            </a:pPr>
            <a:endParaRPr lang="en-US" sz="4693" b="1">
              <a:solidFill>
                <a:srgbClr val="000000"/>
              </a:solidFill>
              <a:latin typeface="Calibri (MS) Bold"/>
              <a:ea typeface="Calibri (MS) Bold"/>
              <a:cs typeface="Calibri (MS) Bold"/>
              <a:sym typeface="Calibri (MS) Bold"/>
            </a:endParaRPr>
          </a:p>
          <a:p>
            <a:pPr marL="604001" lvl="1" indent="-302000" algn="l">
              <a:lnSpc>
                <a:spcPts val="5631"/>
              </a:lnSpc>
            </a:pPr>
            <a:r>
              <a:rPr lang="en-US" sz="4693" b="1">
                <a:solidFill>
                  <a:srgbClr val="000000"/>
                </a:solidFill>
                <a:latin typeface="Calibri (MS) Bold"/>
                <a:ea typeface="Calibri (MS) Bold"/>
                <a:cs typeface="Calibri (MS) Bold"/>
                <a:sym typeface="Calibri (MS) Bold"/>
              </a:rPr>
              <a:t>        Heart, Lungs &amp; Brain...</a:t>
            </a:r>
          </a:p>
        </p:txBody>
      </p:sp>
      <p:grpSp>
        <p:nvGrpSpPr>
          <p:cNvPr id="4" name="Group 4"/>
          <p:cNvGrpSpPr/>
          <p:nvPr/>
        </p:nvGrpSpPr>
        <p:grpSpPr>
          <a:xfrm>
            <a:off x="487680" y="162563"/>
            <a:ext cx="8778240" cy="1706880"/>
            <a:chOff x="0" y="0"/>
            <a:chExt cx="11704320" cy="2275840"/>
          </a:xfrm>
        </p:grpSpPr>
        <p:sp>
          <p:nvSpPr>
            <p:cNvPr id="5" name="Freeform 5"/>
            <p:cNvSpPr/>
            <p:nvPr/>
          </p:nvSpPr>
          <p:spPr>
            <a:xfrm>
              <a:off x="0" y="0"/>
              <a:ext cx="11704320" cy="2275840"/>
            </a:xfrm>
            <a:custGeom>
              <a:avLst/>
              <a:gdLst/>
              <a:ahLst/>
              <a:cxnLst/>
              <a:rect l="l" t="t" r="r" b="b"/>
              <a:pathLst>
                <a:path w="11704320" h="2275840">
                  <a:moveTo>
                    <a:pt x="0" y="0"/>
                  </a:moveTo>
                  <a:lnTo>
                    <a:pt x="11704320" y="0"/>
                  </a:lnTo>
                  <a:lnTo>
                    <a:pt x="11704320" y="2275840"/>
                  </a:lnTo>
                  <a:lnTo>
                    <a:pt x="0" y="2275840"/>
                  </a:lnTo>
                  <a:close/>
                </a:path>
              </a:pathLst>
            </a:custGeom>
            <a:blipFill>
              <a:blip r:embed="rId4">
                <a:alphaModFix amt="0"/>
              </a:blip>
              <a:stretch>
                <a:fillRect t="-50208" b="-50208"/>
              </a:stretch>
            </a:blipFill>
          </p:spPr>
          <p:txBody>
            <a:bodyPr/>
            <a:lstStyle/>
            <a:p>
              <a:endParaRPr lang="en-US"/>
            </a:p>
          </p:txBody>
        </p:sp>
        <p:sp>
          <p:nvSpPr>
            <p:cNvPr id="6" name="TextBox 6"/>
            <p:cNvSpPr txBox="1"/>
            <p:nvPr/>
          </p:nvSpPr>
          <p:spPr>
            <a:xfrm>
              <a:off x="0" y="-85725"/>
              <a:ext cx="11704320" cy="2361565"/>
            </a:xfrm>
            <a:prstGeom prst="rect">
              <a:avLst/>
            </a:prstGeom>
          </p:spPr>
          <p:txBody>
            <a:bodyPr lIns="0" tIns="0" rIns="0" bIns="0" rtlCol="0" anchor="b"/>
            <a:lstStyle/>
            <a:p>
              <a:pPr algn="ctr">
                <a:lnSpc>
                  <a:spcPts val="5068"/>
                </a:lnSpc>
              </a:pPr>
              <a:r>
                <a:rPr lang="en-US" sz="4223" b="1" spc="-106">
                  <a:solidFill>
                    <a:srgbClr val="000000"/>
                  </a:solidFill>
                  <a:latin typeface="Calibri (MS) Bold"/>
                  <a:ea typeface="Calibri (MS) Bold"/>
                  <a:cs typeface="Calibri (MS) Bold"/>
                  <a:sym typeface="Calibri (MS) Bold"/>
                </a:rPr>
                <a:t>Marijuana (Cannabis/THC) </a:t>
              </a:r>
            </a:p>
            <a:p>
              <a:pPr algn="ctr">
                <a:lnSpc>
                  <a:spcPts val="6220"/>
                </a:lnSpc>
              </a:pPr>
              <a:r>
                <a:rPr lang="en-US" sz="5183" b="1" spc="-106">
                  <a:solidFill>
                    <a:srgbClr val="000000"/>
                  </a:solidFill>
                  <a:latin typeface="Calibri (MS) Bold"/>
                  <a:ea typeface="Calibri (MS) Bold"/>
                  <a:cs typeface="Calibri (MS) Bold"/>
                  <a:sym typeface="Calibri (MS) Bold"/>
                </a:rPr>
                <a:t>&amp; the Body</a:t>
              </a:r>
            </a:p>
          </p:txBody>
        </p:sp>
      </p:grpSp>
      <p:sp>
        <p:nvSpPr>
          <p:cNvPr id="7" name="TextBox 7"/>
          <p:cNvSpPr txBox="1"/>
          <p:nvPr/>
        </p:nvSpPr>
        <p:spPr>
          <a:xfrm>
            <a:off x="8316058" y="6565554"/>
            <a:ext cx="1010822" cy="232601"/>
          </a:xfrm>
          <a:prstGeom prst="rect">
            <a:avLst/>
          </a:prstGeom>
        </p:spPr>
        <p:txBody>
          <a:bodyPr lIns="0" tIns="0" rIns="0" bIns="0" rtlCol="0" anchor="t">
            <a:spAutoFit/>
          </a:bodyPr>
          <a:lstStyle/>
          <a:p>
            <a:pPr algn="l">
              <a:lnSpc>
                <a:spcPts val="1535"/>
              </a:lnSpc>
            </a:pPr>
            <a:r>
              <a:rPr lang="en-US" sz="1279" b="1">
                <a:solidFill>
                  <a:srgbClr val="000000"/>
                </a:solidFill>
                <a:latin typeface="Calibri (MS) Bold"/>
                <a:ea typeface="Calibri (MS) Bold"/>
                <a:cs typeface="Calibri (MS) Bold"/>
                <a:sym typeface="Calibri (MS) Bold"/>
              </a:rPr>
              <a:t>CDC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2"/>
          <p:cNvSpPr txBox="1"/>
          <p:nvPr/>
        </p:nvSpPr>
        <p:spPr>
          <a:xfrm>
            <a:off x="497843" y="2135705"/>
            <a:ext cx="5344163" cy="6372225"/>
          </a:xfrm>
          <a:prstGeom prst="rect">
            <a:avLst/>
          </a:prstGeom>
        </p:spPr>
        <p:txBody>
          <a:bodyPr lIns="0" tIns="0" rIns="0" bIns="0" rtlCol="0" anchor="t">
            <a:spAutoFit/>
          </a:bodyPr>
          <a:lstStyle/>
          <a:p>
            <a:pPr algn="l">
              <a:lnSpc>
                <a:spcPts val="4320"/>
              </a:lnSpc>
            </a:pPr>
            <a:r>
              <a:rPr lang="en-US" sz="3600">
                <a:solidFill>
                  <a:srgbClr val="000000"/>
                </a:solidFill>
                <a:latin typeface="Calibri (MS)"/>
                <a:ea typeface="Calibri (MS)"/>
                <a:cs typeface="Calibri (MS)"/>
                <a:sym typeface="Calibri (MS)"/>
              </a:rPr>
              <a:t>Marijuana can make the heart beat faster and raise blood pressure immediately after using it.</a:t>
            </a:r>
          </a:p>
          <a:p>
            <a:pPr marL="463296" lvl="1" indent="-231648" algn="l">
              <a:lnSpc>
                <a:spcPts val="4320"/>
              </a:lnSpc>
            </a:pPr>
            <a:endParaRPr lang="en-US" sz="3600">
              <a:solidFill>
                <a:srgbClr val="000000"/>
              </a:solidFill>
              <a:latin typeface="Calibri (MS)"/>
              <a:ea typeface="Calibri (MS)"/>
              <a:cs typeface="Calibri (MS)"/>
              <a:sym typeface="Calibri (MS)"/>
            </a:endParaRPr>
          </a:p>
          <a:p>
            <a:pPr algn="l">
              <a:lnSpc>
                <a:spcPts val="4320"/>
              </a:lnSpc>
            </a:pPr>
            <a:r>
              <a:rPr lang="en-US" sz="3600">
                <a:solidFill>
                  <a:srgbClr val="000000"/>
                </a:solidFill>
                <a:latin typeface="Calibri (MS)"/>
                <a:ea typeface="Calibri (MS)"/>
                <a:cs typeface="Calibri (MS)"/>
                <a:sym typeface="Calibri (MS)"/>
              </a:rPr>
              <a:t>Marijuana use can lead to increased risk of stroke and heart disease.</a:t>
            </a:r>
          </a:p>
          <a:p>
            <a:pPr marL="439273" lvl="1" indent="-219637" algn="l">
              <a:lnSpc>
                <a:spcPts val="4095"/>
              </a:lnSpc>
            </a:pPr>
            <a:endParaRPr lang="en-US" sz="3600">
              <a:solidFill>
                <a:srgbClr val="000000"/>
              </a:solidFill>
              <a:latin typeface="Calibri (MS)"/>
              <a:ea typeface="Calibri (MS)"/>
              <a:cs typeface="Calibri (MS)"/>
              <a:sym typeface="Calibri (MS)"/>
            </a:endParaRPr>
          </a:p>
          <a:p>
            <a:pPr marL="439273" lvl="1" indent="-219637" algn="l">
              <a:lnSpc>
                <a:spcPts val="4095"/>
              </a:lnSpc>
            </a:pPr>
            <a:endParaRPr lang="en-US" sz="3600">
              <a:solidFill>
                <a:srgbClr val="000000"/>
              </a:solidFill>
              <a:latin typeface="Calibri (MS)"/>
              <a:ea typeface="Calibri (MS)"/>
              <a:cs typeface="Calibri (MS)"/>
              <a:sym typeface="Calibri (MS)"/>
            </a:endParaRPr>
          </a:p>
          <a:p>
            <a:pPr marL="439273" lvl="1" indent="-219637" algn="l">
              <a:lnSpc>
                <a:spcPts val="4095"/>
              </a:lnSpc>
            </a:pPr>
            <a:endParaRPr lang="en-US" sz="3600">
              <a:solidFill>
                <a:srgbClr val="000000"/>
              </a:solidFill>
              <a:latin typeface="Calibri (MS)"/>
              <a:ea typeface="Calibri (MS)"/>
              <a:cs typeface="Calibri (MS)"/>
              <a:sym typeface="Calibri (MS)"/>
            </a:endParaRPr>
          </a:p>
          <a:p>
            <a:pPr marL="356910" lvl="1" indent="-178455" algn="l">
              <a:lnSpc>
                <a:spcPts val="3327"/>
              </a:lnSpc>
            </a:pPr>
            <a:r>
              <a:rPr lang="en-US" sz="2773" spc="-6">
                <a:solidFill>
                  <a:srgbClr val="000000"/>
                </a:solidFill>
                <a:latin typeface="Vollkorn"/>
                <a:ea typeface="Vollkorn"/>
                <a:cs typeface="Vollkorn"/>
                <a:sym typeface="Vollkorn"/>
              </a:rPr>
              <a:t>  </a:t>
            </a:r>
          </a:p>
        </p:txBody>
      </p:sp>
      <p:grpSp>
        <p:nvGrpSpPr>
          <p:cNvPr id="3" name="Group 3"/>
          <p:cNvGrpSpPr/>
          <p:nvPr/>
        </p:nvGrpSpPr>
        <p:grpSpPr>
          <a:xfrm>
            <a:off x="487680" y="162563"/>
            <a:ext cx="8778240" cy="1788157"/>
            <a:chOff x="0" y="0"/>
            <a:chExt cx="11704320" cy="2384209"/>
          </a:xfrm>
        </p:grpSpPr>
        <p:sp>
          <p:nvSpPr>
            <p:cNvPr id="4" name="Freeform 4"/>
            <p:cNvSpPr/>
            <p:nvPr/>
          </p:nvSpPr>
          <p:spPr>
            <a:xfrm>
              <a:off x="0" y="0"/>
              <a:ext cx="11704320" cy="2384213"/>
            </a:xfrm>
            <a:custGeom>
              <a:avLst/>
              <a:gdLst/>
              <a:ahLst/>
              <a:cxnLst/>
              <a:rect l="l" t="t" r="r" b="b"/>
              <a:pathLst>
                <a:path w="11704320" h="2384213">
                  <a:moveTo>
                    <a:pt x="0" y="0"/>
                  </a:moveTo>
                  <a:lnTo>
                    <a:pt x="11704320" y="0"/>
                  </a:lnTo>
                  <a:lnTo>
                    <a:pt x="11704320" y="2384213"/>
                  </a:lnTo>
                  <a:lnTo>
                    <a:pt x="0" y="2384213"/>
                  </a:lnTo>
                  <a:close/>
                </a:path>
              </a:pathLst>
            </a:custGeom>
            <a:blipFill>
              <a:blip r:embed="rId3">
                <a:alphaModFix amt="0"/>
              </a:blip>
              <a:stretch>
                <a:fillRect t="-45653" b="-45653"/>
              </a:stretch>
            </a:blipFill>
          </p:spPr>
          <p:txBody>
            <a:bodyPr/>
            <a:lstStyle/>
            <a:p>
              <a:endParaRPr lang="en-US"/>
            </a:p>
          </p:txBody>
        </p:sp>
        <p:sp>
          <p:nvSpPr>
            <p:cNvPr id="5" name="TextBox 5"/>
            <p:cNvSpPr txBox="1"/>
            <p:nvPr/>
          </p:nvSpPr>
          <p:spPr>
            <a:xfrm>
              <a:off x="0" y="-85725"/>
              <a:ext cx="11704320" cy="2469934"/>
            </a:xfrm>
            <a:prstGeom prst="rect">
              <a:avLst/>
            </a:prstGeom>
          </p:spPr>
          <p:txBody>
            <a:bodyPr lIns="0" tIns="0" rIns="0" bIns="0" rtlCol="0" anchor="b"/>
            <a:lstStyle/>
            <a:p>
              <a:pPr algn="ctr">
                <a:lnSpc>
                  <a:spcPts val="5068"/>
                </a:lnSpc>
              </a:pPr>
              <a:r>
                <a:rPr lang="en-US" sz="4223" b="1" spc="-106">
                  <a:solidFill>
                    <a:srgbClr val="000000"/>
                  </a:solidFill>
                  <a:latin typeface="Calibri (MS) Bold"/>
                  <a:ea typeface="Calibri (MS) Bold"/>
                  <a:cs typeface="Calibri (MS) Bold"/>
                  <a:sym typeface="Calibri (MS) Bold"/>
                </a:rPr>
                <a:t>Marijuana (Cannabis/THC) </a:t>
              </a:r>
            </a:p>
            <a:p>
              <a:pPr algn="ctr">
                <a:lnSpc>
                  <a:spcPts val="6220"/>
                </a:lnSpc>
              </a:pPr>
              <a:r>
                <a:rPr lang="en-US" sz="5183" b="1" spc="-106">
                  <a:solidFill>
                    <a:srgbClr val="000000"/>
                  </a:solidFill>
                  <a:latin typeface="Calibri (MS) Bold"/>
                  <a:ea typeface="Calibri (MS) Bold"/>
                  <a:cs typeface="Calibri (MS) Bold"/>
                  <a:sym typeface="Calibri (MS) Bold"/>
                </a:rPr>
                <a:t>&amp; the Heart</a:t>
              </a:r>
            </a:p>
          </p:txBody>
        </p:sp>
      </p:grpSp>
      <p:sp>
        <p:nvSpPr>
          <p:cNvPr id="6" name="TextBox 6"/>
          <p:cNvSpPr txBox="1"/>
          <p:nvPr/>
        </p:nvSpPr>
        <p:spPr>
          <a:xfrm>
            <a:off x="7426008" y="5563172"/>
            <a:ext cx="2743200" cy="1020509"/>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a:t>
            </a:r>
          </a:p>
          <a:p>
            <a:pPr algn="l">
              <a:lnSpc>
                <a:spcPts val="1535"/>
              </a:lnSpc>
            </a:pPr>
            <a:endParaRPr lang="en-US" sz="1279">
              <a:solidFill>
                <a:srgbClr val="000000"/>
              </a:solidFill>
              <a:latin typeface="Calibri (MS)"/>
              <a:ea typeface="Calibri (MS)"/>
              <a:cs typeface="Calibri (MS)"/>
              <a:sym typeface="Calibri (MS)"/>
            </a:endParaRPr>
          </a:p>
          <a:p>
            <a:pPr algn="l">
              <a:lnSpc>
                <a:spcPts val="1535"/>
              </a:lnSpc>
            </a:pPr>
            <a:endParaRPr lang="en-US" sz="1279">
              <a:solidFill>
                <a:srgbClr val="000000"/>
              </a:solidFill>
              <a:latin typeface="Calibri (MS)"/>
              <a:ea typeface="Calibri (MS)"/>
              <a:cs typeface="Calibri (MS)"/>
              <a:sym typeface="Calibri (MS)"/>
            </a:endParaRPr>
          </a:p>
          <a:p>
            <a:pPr algn="l">
              <a:lnSpc>
                <a:spcPts val="1535"/>
              </a:lnSpc>
            </a:pPr>
            <a:endParaRPr lang="en-US" sz="1279">
              <a:solidFill>
                <a:srgbClr val="000000"/>
              </a:solidFill>
              <a:latin typeface="Calibri (MS)"/>
              <a:ea typeface="Calibri (MS)"/>
              <a:cs typeface="Calibri (MS)"/>
              <a:sym typeface="Calibri (MS)"/>
            </a:endParaRPr>
          </a:p>
          <a:p>
            <a:pPr algn="l">
              <a:lnSpc>
                <a:spcPts val="1535"/>
              </a:lnSpc>
            </a:pPr>
            <a:r>
              <a:rPr lang="en-US" sz="1279">
                <a:solidFill>
                  <a:srgbClr val="000000"/>
                </a:solidFill>
                <a:latin typeface="Calibri (MS)"/>
                <a:ea typeface="Calibri (MS)"/>
                <a:cs typeface="Calibri (MS)"/>
                <a:sym typeface="Calibri (MS)"/>
              </a:rPr>
              <a:t>	      CDC</a:t>
            </a:r>
          </a:p>
        </p:txBody>
      </p:sp>
      <p:grpSp>
        <p:nvGrpSpPr>
          <p:cNvPr id="7" name="Group 7"/>
          <p:cNvGrpSpPr/>
          <p:nvPr/>
        </p:nvGrpSpPr>
        <p:grpSpPr>
          <a:xfrm>
            <a:off x="6185893" y="1950720"/>
            <a:ext cx="3361650" cy="4345442"/>
            <a:chOff x="0" y="0"/>
            <a:chExt cx="4050525" cy="5235918"/>
          </a:xfrm>
        </p:grpSpPr>
        <p:sp>
          <p:nvSpPr>
            <p:cNvPr id="8" name="Freeform 8"/>
            <p:cNvSpPr/>
            <p:nvPr/>
          </p:nvSpPr>
          <p:spPr>
            <a:xfrm>
              <a:off x="0" y="0"/>
              <a:ext cx="4050538" cy="5235956"/>
            </a:xfrm>
            <a:custGeom>
              <a:avLst/>
              <a:gdLst/>
              <a:ahLst/>
              <a:cxnLst/>
              <a:rect l="l" t="t" r="r" b="b"/>
              <a:pathLst>
                <a:path w="4050538" h="5235956">
                  <a:moveTo>
                    <a:pt x="0" y="0"/>
                  </a:moveTo>
                  <a:lnTo>
                    <a:pt x="4050538" y="0"/>
                  </a:lnTo>
                  <a:lnTo>
                    <a:pt x="4050538" y="5235956"/>
                  </a:lnTo>
                  <a:lnTo>
                    <a:pt x="0" y="5235956"/>
                  </a:lnTo>
                  <a:lnTo>
                    <a:pt x="0" y="0"/>
                  </a:lnTo>
                  <a:close/>
                </a:path>
              </a:pathLst>
            </a:custGeom>
            <a:blipFill>
              <a:blip r:embed="rId4"/>
              <a:stretch>
                <a:fillRect t="-364" b="-364"/>
              </a:stretch>
            </a:blipFill>
          </p:spPr>
          <p:txBody>
            <a:bodyPr/>
            <a:lstStyle/>
            <a:p>
              <a:endParaRPr lang="en-US"/>
            </a:p>
          </p:txBody>
        </p:sp>
      </p:grpSp>
      <p:grpSp>
        <p:nvGrpSpPr>
          <p:cNvPr id="9" name="Group 9"/>
          <p:cNvGrpSpPr/>
          <p:nvPr/>
        </p:nvGrpSpPr>
        <p:grpSpPr>
          <a:xfrm>
            <a:off x="0" y="6827520"/>
            <a:ext cx="9753600" cy="487680"/>
            <a:chOff x="0" y="0"/>
            <a:chExt cx="13004800" cy="650240"/>
          </a:xfrm>
        </p:grpSpPr>
        <p:sp>
          <p:nvSpPr>
            <p:cNvPr id="10" name="Freeform 10"/>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40000"/>
            </a:blip>
            <a:stretch>
              <a:fillRect t="-33000" b="-33000"/>
            </a:stretch>
          </a:blipFill>
        </p:spPr>
        <p:txBody>
          <a:bodyPr/>
          <a:lstStyle/>
          <a:p>
            <a:endParaRPr lang="en-US"/>
          </a:p>
        </p:txBody>
      </p:sp>
      <p:grpSp>
        <p:nvGrpSpPr>
          <p:cNvPr id="3" name="Group 3"/>
          <p:cNvGrpSpPr/>
          <p:nvPr/>
        </p:nvGrpSpPr>
        <p:grpSpPr>
          <a:xfrm>
            <a:off x="468335" y="2942511"/>
            <a:ext cx="3453565" cy="2207847"/>
            <a:chOff x="0" y="0"/>
            <a:chExt cx="4604753" cy="2943796"/>
          </a:xfrm>
        </p:grpSpPr>
        <p:sp>
          <p:nvSpPr>
            <p:cNvPr id="4" name="Freeform 4"/>
            <p:cNvSpPr/>
            <p:nvPr/>
          </p:nvSpPr>
          <p:spPr>
            <a:xfrm>
              <a:off x="0" y="0"/>
              <a:ext cx="4604766" cy="2943860"/>
            </a:xfrm>
            <a:custGeom>
              <a:avLst/>
              <a:gdLst/>
              <a:ahLst/>
              <a:cxnLst/>
              <a:rect l="l" t="t" r="r" b="b"/>
              <a:pathLst>
                <a:path w="4604766" h="2943860">
                  <a:moveTo>
                    <a:pt x="0" y="294386"/>
                  </a:moveTo>
                  <a:cubicBezTo>
                    <a:pt x="0" y="131826"/>
                    <a:pt x="131826" y="0"/>
                    <a:pt x="294386" y="0"/>
                  </a:cubicBezTo>
                  <a:lnTo>
                    <a:pt x="4310380" y="0"/>
                  </a:lnTo>
                  <a:cubicBezTo>
                    <a:pt x="4472940" y="0"/>
                    <a:pt x="4604766" y="131826"/>
                    <a:pt x="4604766" y="294386"/>
                  </a:cubicBezTo>
                  <a:lnTo>
                    <a:pt x="4604766" y="2649474"/>
                  </a:lnTo>
                  <a:cubicBezTo>
                    <a:pt x="4604766" y="2812034"/>
                    <a:pt x="4472940" y="2943860"/>
                    <a:pt x="4310380" y="2943860"/>
                  </a:cubicBezTo>
                  <a:lnTo>
                    <a:pt x="294386" y="2943860"/>
                  </a:lnTo>
                  <a:cubicBezTo>
                    <a:pt x="131826" y="2943860"/>
                    <a:pt x="0" y="2812034"/>
                    <a:pt x="0" y="2649474"/>
                  </a:cubicBezTo>
                  <a:close/>
                </a:path>
              </a:pathLst>
            </a:custGeom>
            <a:solidFill>
              <a:srgbClr val="FFFFFF"/>
            </a:solidFill>
            <a:ln w="40640" cap="sq">
              <a:solidFill>
                <a:srgbClr val="DC943F"/>
              </a:solidFill>
              <a:prstDash val="solid"/>
              <a:miter/>
            </a:ln>
          </p:spPr>
          <p:txBody>
            <a:bodyPr/>
            <a:lstStyle/>
            <a:p>
              <a:endParaRPr lang="en-US"/>
            </a:p>
          </p:txBody>
        </p:sp>
      </p:grpSp>
      <p:grpSp>
        <p:nvGrpSpPr>
          <p:cNvPr id="5" name="Group 5"/>
          <p:cNvGrpSpPr/>
          <p:nvPr/>
        </p:nvGrpSpPr>
        <p:grpSpPr>
          <a:xfrm>
            <a:off x="847544" y="3302765"/>
            <a:ext cx="3453565" cy="2207847"/>
            <a:chOff x="0" y="0"/>
            <a:chExt cx="4604753" cy="2943796"/>
          </a:xfrm>
        </p:grpSpPr>
        <p:sp>
          <p:nvSpPr>
            <p:cNvPr id="6" name="Freeform 6"/>
            <p:cNvSpPr/>
            <p:nvPr/>
          </p:nvSpPr>
          <p:spPr>
            <a:xfrm>
              <a:off x="0" y="0"/>
              <a:ext cx="4604766" cy="2943860"/>
            </a:xfrm>
            <a:custGeom>
              <a:avLst/>
              <a:gdLst/>
              <a:ahLst/>
              <a:cxnLst/>
              <a:rect l="l" t="t" r="r" b="b"/>
              <a:pathLst>
                <a:path w="4604766" h="2943860">
                  <a:moveTo>
                    <a:pt x="0" y="294386"/>
                  </a:moveTo>
                  <a:cubicBezTo>
                    <a:pt x="0" y="131826"/>
                    <a:pt x="131826" y="0"/>
                    <a:pt x="294386" y="0"/>
                  </a:cubicBezTo>
                  <a:lnTo>
                    <a:pt x="4310380" y="0"/>
                  </a:lnTo>
                  <a:cubicBezTo>
                    <a:pt x="4472940" y="0"/>
                    <a:pt x="4604766" y="131826"/>
                    <a:pt x="4604766" y="294386"/>
                  </a:cubicBezTo>
                  <a:lnTo>
                    <a:pt x="4604766" y="2649474"/>
                  </a:lnTo>
                  <a:cubicBezTo>
                    <a:pt x="4604766" y="2812034"/>
                    <a:pt x="4472940" y="2943860"/>
                    <a:pt x="4310380" y="2943860"/>
                  </a:cubicBezTo>
                  <a:lnTo>
                    <a:pt x="294386" y="2943860"/>
                  </a:lnTo>
                  <a:cubicBezTo>
                    <a:pt x="131826" y="2943860"/>
                    <a:pt x="0" y="2812034"/>
                    <a:pt x="0" y="2649474"/>
                  </a:cubicBezTo>
                  <a:close/>
                </a:path>
              </a:pathLst>
            </a:custGeom>
            <a:solidFill>
              <a:srgbClr val="FAE0CF">
                <a:alpha val="80784"/>
              </a:srgbClr>
            </a:solidFill>
            <a:ln w="40640" cap="sq">
              <a:solidFill>
                <a:srgbClr val="F3A447"/>
              </a:solidFill>
              <a:prstDash val="solid"/>
              <a:miter/>
            </a:ln>
          </p:spPr>
          <p:txBody>
            <a:bodyPr/>
            <a:lstStyle/>
            <a:p>
              <a:endParaRPr lang="en-US"/>
            </a:p>
          </p:txBody>
        </p:sp>
      </p:grpSp>
      <p:grpSp>
        <p:nvGrpSpPr>
          <p:cNvPr id="7" name="Group 7"/>
          <p:cNvGrpSpPr/>
          <p:nvPr/>
        </p:nvGrpSpPr>
        <p:grpSpPr>
          <a:xfrm>
            <a:off x="911019" y="3366240"/>
            <a:ext cx="3326616" cy="2080898"/>
            <a:chOff x="0" y="0"/>
            <a:chExt cx="4435488" cy="2774531"/>
          </a:xfrm>
        </p:grpSpPr>
        <p:sp>
          <p:nvSpPr>
            <p:cNvPr id="8" name="Freeform 8"/>
            <p:cNvSpPr/>
            <p:nvPr/>
          </p:nvSpPr>
          <p:spPr>
            <a:xfrm>
              <a:off x="0" y="0"/>
              <a:ext cx="4435487" cy="2774529"/>
            </a:xfrm>
            <a:custGeom>
              <a:avLst/>
              <a:gdLst/>
              <a:ahLst/>
              <a:cxnLst/>
              <a:rect l="l" t="t" r="r" b="b"/>
              <a:pathLst>
                <a:path w="4435487" h="2774529">
                  <a:moveTo>
                    <a:pt x="0" y="0"/>
                  </a:moveTo>
                  <a:lnTo>
                    <a:pt x="4435487" y="0"/>
                  </a:lnTo>
                  <a:lnTo>
                    <a:pt x="4435487" y="2774529"/>
                  </a:lnTo>
                  <a:lnTo>
                    <a:pt x="0" y="2774529"/>
                  </a:lnTo>
                  <a:close/>
                </a:path>
              </a:pathLst>
            </a:custGeom>
            <a:blipFill>
              <a:blip r:embed="rId4">
                <a:alphaModFix amt="0"/>
              </a:blip>
              <a:stretch>
                <a:fillRect l="-30257" r="-30257"/>
              </a:stretch>
            </a:blipFill>
          </p:spPr>
          <p:txBody>
            <a:bodyPr/>
            <a:lstStyle/>
            <a:p>
              <a:endParaRPr lang="en-US"/>
            </a:p>
          </p:txBody>
        </p:sp>
        <p:sp>
          <p:nvSpPr>
            <p:cNvPr id="9" name="TextBox 9"/>
            <p:cNvSpPr txBox="1"/>
            <p:nvPr/>
          </p:nvSpPr>
          <p:spPr>
            <a:xfrm>
              <a:off x="0" y="-28575"/>
              <a:ext cx="4435488" cy="2803106"/>
            </a:xfrm>
            <a:prstGeom prst="rect">
              <a:avLst/>
            </a:prstGeom>
          </p:spPr>
          <p:txBody>
            <a:bodyPr lIns="0" tIns="0" rIns="0" bIns="0" rtlCol="0" anchor="ctr"/>
            <a:lstStyle/>
            <a:p>
              <a:pPr algn="ctr">
                <a:lnSpc>
                  <a:spcPts val="2995"/>
                </a:lnSpc>
              </a:pPr>
              <a:r>
                <a:rPr lang="en-US" sz="2773" b="1">
                  <a:solidFill>
                    <a:srgbClr val="000000"/>
                  </a:solidFill>
                  <a:latin typeface="Calibri (MS) Bold"/>
                  <a:ea typeface="Calibri (MS) Bold"/>
                  <a:cs typeface="Calibri (MS) Bold"/>
                  <a:sym typeface="Calibri (MS) Bold"/>
                </a:rPr>
                <a:t>Research shows that vaping marijuana can cause lung damage. </a:t>
              </a:r>
            </a:p>
          </p:txBody>
        </p:sp>
      </p:grpSp>
      <p:grpSp>
        <p:nvGrpSpPr>
          <p:cNvPr id="10" name="Group 10"/>
          <p:cNvGrpSpPr/>
          <p:nvPr/>
        </p:nvGrpSpPr>
        <p:grpSpPr>
          <a:xfrm>
            <a:off x="4639685" y="2942511"/>
            <a:ext cx="3453565" cy="2207847"/>
            <a:chOff x="0" y="0"/>
            <a:chExt cx="4604753" cy="2943796"/>
          </a:xfrm>
        </p:grpSpPr>
        <p:sp>
          <p:nvSpPr>
            <p:cNvPr id="11" name="Freeform 11"/>
            <p:cNvSpPr/>
            <p:nvPr/>
          </p:nvSpPr>
          <p:spPr>
            <a:xfrm>
              <a:off x="0" y="0"/>
              <a:ext cx="4604766" cy="2943860"/>
            </a:xfrm>
            <a:custGeom>
              <a:avLst/>
              <a:gdLst/>
              <a:ahLst/>
              <a:cxnLst/>
              <a:rect l="l" t="t" r="r" b="b"/>
              <a:pathLst>
                <a:path w="4604766" h="2943860">
                  <a:moveTo>
                    <a:pt x="0" y="294386"/>
                  </a:moveTo>
                  <a:cubicBezTo>
                    <a:pt x="0" y="131826"/>
                    <a:pt x="131826" y="0"/>
                    <a:pt x="294386" y="0"/>
                  </a:cubicBezTo>
                  <a:lnTo>
                    <a:pt x="4310380" y="0"/>
                  </a:lnTo>
                  <a:cubicBezTo>
                    <a:pt x="4472940" y="0"/>
                    <a:pt x="4604766" y="131826"/>
                    <a:pt x="4604766" y="294386"/>
                  </a:cubicBezTo>
                  <a:lnTo>
                    <a:pt x="4604766" y="2649474"/>
                  </a:lnTo>
                  <a:cubicBezTo>
                    <a:pt x="4604766" y="2812034"/>
                    <a:pt x="4472940" y="2943860"/>
                    <a:pt x="4310380" y="2943860"/>
                  </a:cubicBezTo>
                  <a:lnTo>
                    <a:pt x="294386" y="2943860"/>
                  </a:lnTo>
                  <a:cubicBezTo>
                    <a:pt x="131826" y="2943860"/>
                    <a:pt x="0" y="2812034"/>
                    <a:pt x="0" y="2649474"/>
                  </a:cubicBezTo>
                  <a:close/>
                </a:path>
              </a:pathLst>
            </a:custGeom>
            <a:solidFill>
              <a:srgbClr val="FFFFFF"/>
            </a:solidFill>
            <a:ln w="40640" cap="sq">
              <a:solidFill>
                <a:srgbClr val="DC943F"/>
              </a:solidFill>
              <a:prstDash val="solid"/>
              <a:miter/>
            </a:ln>
          </p:spPr>
          <p:txBody>
            <a:bodyPr/>
            <a:lstStyle/>
            <a:p>
              <a:endParaRPr lang="en-US"/>
            </a:p>
          </p:txBody>
        </p:sp>
      </p:grpSp>
      <p:grpSp>
        <p:nvGrpSpPr>
          <p:cNvPr id="12" name="Group 12"/>
          <p:cNvGrpSpPr/>
          <p:nvPr/>
        </p:nvGrpSpPr>
        <p:grpSpPr>
          <a:xfrm>
            <a:off x="5018903" y="3302765"/>
            <a:ext cx="3453565" cy="2207847"/>
            <a:chOff x="0" y="0"/>
            <a:chExt cx="4604753" cy="2943796"/>
          </a:xfrm>
        </p:grpSpPr>
        <p:sp>
          <p:nvSpPr>
            <p:cNvPr id="13" name="Freeform 13"/>
            <p:cNvSpPr/>
            <p:nvPr/>
          </p:nvSpPr>
          <p:spPr>
            <a:xfrm>
              <a:off x="0" y="0"/>
              <a:ext cx="4604766" cy="2943860"/>
            </a:xfrm>
            <a:custGeom>
              <a:avLst/>
              <a:gdLst/>
              <a:ahLst/>
              <a:cxnLst/>
              <a:rect l="l" t="t" r="r" b="b"/>
              <a:pathLst>
                <a:path w="4604766" h="2943860">
                  <a:moveTo>
                    <a:pt x="0" y="294386"/>
                  </a:moveTo>
                  <a:cubicBezTo>
                    <a:pt x="0" y="131826"/>
                    <a:pt x="131826" y="0"/>
                    <a:pt x="294386" y="0"/>
                  </a:cubicBezTo>
                  <a:lnTo>
                    <a:pt x="4310380" y="0"/>
                  </a:lnTo>
                  <a:cubicBezTo>
                    <a:pt x="4472940" y="0"/>
                    <a:pt x="4604766" y="131826"/>
                    <a:pt x="4604766" y="294386"/>
                  </a:cubicBezTo>
                  <a:lnTo>
                    <a:pt x="4604766" y="2649474"/>
                  </a:lnTo>
                  <a:cubicBezTo>
                    <a:pt x="4604766" y="2812034"/>
                    <a:pt x="4472940" y="2943860"/>
                    <a:pt x="4310380" y="2943860"/>
                  </a:cubicBezTo>
                  <a:lnTo>
                    <a:pt x="294386" y="2943860"/>
                  </a:lnTo>
                  <a:cubicBezTo>
                    <a:pt x="131826" y="2943860"/>
                    <a:pt x="0" y="2812034"/>
                    <a:pt x="0" y="2649474"/>
                  </a:cubicBezTo>
                  <a:close/>
                </a:path>
              </a:pathLst>
            </a:custGeom>
            <a:solidFill>
              <a:srgbClr val="FAE0CF">
                <a:alpha val="80784"/>
              </a:srgbClr>
            </a:solidFill>
            <a:ln w="40640" cap="sq">
              <a:solidFill>
                <a:srgbClr val="F3A447"/>
              </a:solidFill>
              <a:prstDash val="solid"/>
              <a:miter/>
            </a:ln>
          </p:spPr>
          <p:txBody>
            <a:bodyPr/>
            <a:lstStyle/>
            <a:p>
              <a:endParaRPr lang="en-US"/>
            </a:p>
          </p:txBody>
        </p:sp>
      </p:grpSp>
      <p:grpSp>
        <p:nvGrpSpPr>
          <p:cNvPr id="14" name="Group 14"/>
          <p:cNvGrpSpPr/>
          <p:nvPr/>
        </p:nvGrpSpPr>
        <p:grpSpPr>
          <a:xfrm>
            <a:off x="5082378" y="3366240"/>
            <a:ext cx="3326616" cy="2080898"/>
            <a:chOff x="0" y="0"/>
            <a:chExt cx="4435488" cy="2774531"/>
          </a:xfrm>
        </p:grpSpPr>
        <p:sp>
          <p:nvSpPr>
            <p:cNvPr id="15" name="Freeform 15"/>
            <p:cNvSpPr/>
            <p:nvPr/>
          </p:nvSpPr>
          <p:spPr>
            <a:xfrm>
              <a:off x="0" y="0"/>
              <a:ext cx="4435487" cy="2774529"/>
            </a:xfrm>
            <a:custGeom>
              <a:avLst/>
              <a:gdLst/>
              <a:ahLst/>
              <a:cxnLst/>
              <a:rect l="l" t="t" r="r" b="b"/>
              <a:pathLst>
                <a:path w="4435487" h="2774529">
                  <a:moveTo>
                    <a:pt x="0" y="0"/>
                  </a:moveTo>
                  <a:lnTo>
                    <a:pt x="4435487" y="0"/>
                  </a:lnTo>
                  <a:lnTo>
                    <a:pt x="4435487" y="2774529"/>
                  </a:lnTo>
                  <a:lnTo>
                    <a:pt x="0" y="2774529"/>
                  </a:lnTo>
                  <a:close/>
                </a:path>
              </a:pathLst>
            </a:custGeom>
            <a:blipFill>
              <a:blip r:embed="rId4">
                <a:alphaModFix amt="0"/>
              </a:blip>
              <a:stretch>
                <a:fillRect l="-30257" r="-30257"/>
              </a:stretch>
            </a:blipFill>
          </p:spPr>
          <p:txBody>
            <a:bodyPr/>
            <a:lstStyle/>
            <a:p>
              <a:endParaRPr lang="en-US"/>
            </a:p>
          </p:txBody>
        </p:sp>
        <p:sp>
          <p:nvSpPr>
            <p:cNvPr id="16" name="TextBox 16"/>
            <p:cNvSpPr txBox="1"/>
            <p:nvPr/>
          </p:nvSpPr>
          <p:spPr>
            <a:xfrm>
              <a:off x="0" y="-28575"/>
              <a:ext cx="4435488" cy="2803106"/>
            </a:xfrm>
            <a:prstGeom prst="rect">
              <a:avLst/>
            </a:prstGeom>
          </p:spPr>
          <p:txBody>
            <a:bodyPr lIns="0" tIns="0" rIns="0" bIns="0" rtlCol="0" anchor="ctr"/>
            <a:lstStyle/>
            <a:p>
              <a:pPr algn="ctr">
                <a:lnSpc>
                  <a:spcPts val="2995"/>
                </a:lnSpc>
              </a:pPr>
              <a:r>
                <a:rPr lang="en-US" sz="2773" b="1">
                  <a:solidFill>
                    <a:srgbClr val="000000"/>
                  </a:solidFill>
                  <a:latin typeface="Calibri (MS) Bold"/>
                  <a:ea typeface="Calibri (MS) Bold"/>
                  <a:cs typeface="Calibri (MS) Bold"/>
                  <a:sym typeface="Calibri (MS) Bold"/>
                </a:rPr>
                <a:t>Teens that vape marijuana are more likely to have breathing problems.</a:t>
              </a:r>
            </a:p>
          </p:txBody>
        </p:sp>
      </p:grpSp>
      <p:grpSp>
        <p:nvGrpSpPr>
          <p:cNvPr id="17" name="Group 17"/>
          <p:cNvGrpSpPr/>
          <p:nvPr/>
        </p:nvGrpSpPr>
        <p:grpSpPr>
          <a:xfrm>
            <a:off x="487680" y="162563"/>
            <a:ext cx="8778240" cy="1625603"/>
            <a:chOff x="0" y="0"/>
            <a:chExt cx="11704320" cy="2167471"/>
          </a:xfrm>
        </p:grpSpPr>
        <p:sp>
          <p:nvSpPr>
            <p:cNvPr id="18" name="Freeform 18"/>
            <p:cNvSpPr/>
            <p:nvPr/>
          </p:nvSpPr>
          <p:spPr>
            <a:xfrm>
              <a:off x="0" y="0"/>
              <a:ext cx="11704320" cy="2167467"/>
            </a:xfrm>
            <a:custGeom>
              <a:avLst/>
              <a:gdLst/>
              <a:ahLst/>
              <a:cxnLst/>
              <a:rect l="l" t="t" r="r" b="b"/>
              <a:pathLst>
                <a:path w="11704320" h="2167467">
                  <a:moveTo>
                    <a:pt x="0" y="0"/>
                  </a:moveTo>
                  <a:lnTo>
                    <a:pt x="11704320" y="0"/>
                  </a:lnTo>
                  <a:lnTo>
                    <a:pt x="11704320" y="2167467"/>
                  </a:lnTo>
                  <a:lnTo>
                    <a:pt x="0" y="2167467"/>
                  </a:lnTo>
                  <a:close/>
                </a:path>
              </a:pathLst>
            </a:custGeom>
            <a:blipFill>
              <a:blip r:embed="rId4">
                <a:alphaModFix amt="0"/>
              </a:blip>
              <a:stretch>
                <a:fillRect t="-55219" b="-55219"/>
              </a:stretch>
            </a:blipFill>
          </p:spPr>
          <p:txBody>
            <a:bodyPr/>
            <a:lstStyle/>
            <a:p>
              <a:endParaRPr lang="en-US"/>
            </a:p>
          </p:txBody>
        </p:sp>
        <p:sp>
          <p:nvSpPr>
            <p:cNvPr id="19" name="TextBox 19"/>
            <p:cNvSpPr txBox="1"/>
            <p:nvPr/>
          </p:nvSpPr>
          <p:spPr>
            <a:xfrm>
              <a:off x="0" y="-85725"/>
              <a:ext cx="11704320" cy="2253196"/>
            </a:xfrm>
            <a:prstGeom prst="rect">
              <a:avLst/>
            </a:prstGeom>
          </p:spPr>
          <p:txBody>
            <a:bodyPr lIns="0" tIns="0" rIns="0" bIns="0" rtlCol="0" anchor="b"/>
            <a:lstStyle/>
            <a:p>
              <a:pPr algn="ctr">
                <a:lnSpc>
                  <a:spcPts val="5068"/>
                </a:lnSpc>
              </a:pPr>
              <a:r>
                <a:rPr lang="en-US" sz="4223" b="1" spc="-106">
                  <a:solidFill>
                    <a:srgbClr val="000000"/>
                  </a:solidFill>
                  <a:latin typeface="Calibri (MS) Bold"/>
                  <a:ea typeface="Calibri (MS) Bold"/>
                  <a:cs typeface="Calibri (MS) Bold"/>
                  <a:sym typeface="Calibri (MS) Bold"/>
                </a:rPr>
                <a:t>Marijuana (Cannabis/THC) </a:t>
              </a:r>
            </a:p>
            <a:p>
              <a:pPr algn="ctr">
                <a:lnSpc>
                  <a:spcPts val="6220"/>
                </a:lnSpc>
              </a:pPr>
              <a:r>
                <a:rPr lang="en-US" sz="5183" b="1" spc="-106">
                  <a:solidFill>
                    <a:srgbClr val="000000"/>
                  </a:solidFill>
                  <a:latin typeface="Calibri (MS) Bold"/>
                  <a:ea typeface="Calibri (MS) Bold"/>
                  <a:cs typeface="Calibri (MS) Bold"/>
                  <a:sym typeface="Calibri (MS) Bold"/>
                </a:rPr>
                <a:t>&amp; the Lungs</a:t>
              </a:r>
            </a:p>
          </p:txBody>
        </p:sp>
      </p:grpSp>
      <p:sp>
        <p:nvSpPr>
          <p:cNvPr id="20" name="TextBox 20"/>
          <p:cNvSpPr txBox="1"/>
          <p:nvPr/>
        </p:nvSpPr>
        <p:spPr>
          <a:xfrm>
            <a:off x="7299960" y="6353918"/>
            <a:ext cx="2240280" cy="922020"/>
          </a:xfrm>
          <a:prstGeom prst="rect">
            <a:avLst/>
          </a:prstGeom>
        </p:spPr>
        <p:txBody>
          <a:bodyPr lIns="0" tIns="0" rIns="0" bIns="0" rtlCol="0" anchor="t">
            <a:spAutoFit/>
          </a:bodyPr>
          <a:lstStyle/>
          <a:p>
            <a:pPr algn="l">
              <a:lnSpc>
                <a:spcPts val="1535"/>
              </a:lnSpc>
            </a:pPr>
            <a:endParaRPr/>
          </a:p>
          <a:p>
            <a:pPr algn="l">
              <a:lnSpc>
                <a:spcPts val="1535"/>
              </a:lnSpc>
            </a:pPr>
            <a:endParaRPr/>
          </a:p>
          <a:p>
            <a:pPr algn="l">
              <a:lnSpc>
                <a:spcPts val="1535"/>
              </a:lnSpc>
            </a:pPr>
            <a:r>
              <a:rPr lang="en-US" sz="1279" b="1">
                <a:solidFill>
                  <a:srgbClr val="000000"/>
                </a:solidFill>
                <a:latin typeface="Calibri (MS) Bold"/>
                <a:ea typeface="Calibri (MS) Bold"/>
                <a:cs typeface="Calibri (MS) Bold"/>
                <a:sym typeface="Calibri (MS) Bold"/>
              </a:rPr>
              <a:t>                University of Michigan</a:t>
            </a:r>
          </a:p>
          <a:p>
            <a:pPr algn="l">
              <a:lnSpc>
                <a:spcPts val="1535"/>
              </a:lnSpc>
            </a:pPr>
            <a:endParaRPr lang="en-US" sz="1279" b="1">
              <a:solidFill>
                <a:srgbClr val="000000"/>
              </a:solidFill>
              <a:latin typeface="Calibri (MS) Bold"/>
              <a:ea typeface="Calibri (MS) Bold"/>
              <a:cs typeface="Calibri (MS) Bold"/>
              <a:sym typeface="Calibri (MS) 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2"/>
          <p:cNvSpPr txBox="1"/>
          <p:nvPr/>
        </p:nvSpPr>
        <p:spPr>
          <a:xfrm>
            <a:off x="259713" y="1929105"/>
            <a:ext cx="5582293" cy="2752725"/>
          </a:xfrm>
          <a:prstGeom prst="rect">
            <a:avLst/>
          </a:prstGeom>
        </p:spPr>
        <p:txBody>
          <a:bodyPr lIns="0" tIns="0" rIns="0" bIns="0" rtlCol="0" anchor="t">
            <a:spAutoFit/>
          </a:bodyPr>
          <a:lstStyle/>
          <a:p>
            <a:pPr algn="ctr">
              <a:lnSpc>
                <a:spcPts val="6911"/>
              </a:lnSpc>
            </a:pPr>
            <a:r>
              <a:rPr lang="en-US" sz="5759" b="1">
                <a:solidFill>
                  <a:srgbClr val="000000"/>
                </a:solidFill>
                <a:latin typeface="Calibri (MS) Bold"/>
                <a:ea typeface="Calibri (MS) Bold"/>
                <a:cs typeface="Calibri (MS) Bold"/>
                <a:sym typeface="Calibri (MS) Bold"/>
              </a:rPr>
              <a:t>When does </a:t>
            </a:r>
          </a:p>
          <a:p>
            <a:pPr algn="ctr">
              <a:lnSpc>
                <a:spcPts val="6911"/>
              </a:lnSpc>
            </a:pPr>
            <a:r>
              <a:rPr lang="en-US" sz="5759" b="1">
                <a:solidFill>
                  <a:srgbClr val="000000"/>
                </a:solidFill>
                <a:latin typeface="Calibri (MS) Bold"/>
                <a:ea typeface="Calibri (MS) Bold"/>
                <a:cs typeface="Calibri (MS) Bold"/>
                <a:sym typeface="Calibri (MS) Bold"/>
              </a:rPr>
              <a:t>your brain </a:t>
            </a:r>
          </a:p>
          <a:p>
            <a:pPr algn="ctr">
              <a:lnSpc>
                <a:spcPts val="6911"/>
              </a:lnSpc>
            </a:pPr>
            <a:r>
              <a:rPr lang="en-US" sz="5759" b="1">
                <a:solidFill>
                  <a:srgbClr val="000000"/>
                </a:solidFill>
                <a:latin typeface="Calibri (MS) Bold"/>
                <a:ea typeface="Calibri (MS) Bold"/>
                <a:cs typeface="Calibri (MS) Bold"/>
                <a:sym typeface="Calibri (MS) Bold"/>
              </a:rPr>
              <a:t>stop developing?</a:t>
            </a:r>
          </a:p>
        </p:txBody>
      </p:sp>
      <p:grpSp>
        <p:nvGrpSpPr>
          <p:cNvPr id="3" name="Group 3"/>
          <p:cNvGrpSpPr/>
          <p:nvPr/>
        </p:nvGrpSpPr>
        <p:grpSpPr>
          <a:xfrm>
            <a:off x="0" y="6827520"/>
            <a:ext cx="9753600" cy="487680"/>
            <a:chOff x="0" y="0"/>
            <a:chExt cx="13004800" cy="650240"/>
          </a:xfrm>
        </p:grpSpPr>
        <p:sp>
          <p:nvSpPr>
            <p:cNvPr id="4" name="Freeform 4"/>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
        <p:nvSpPr>
          <p:cNvPr id="5" name="Freeform 5"/>
          <p:cNvSpPr/>
          <p:nvPr/>
        </p:nvSpPr>
        <p:spPr>
          <a:xfrm rot="-10675941">
            <a:off x="6469866" y="3874435"/>
            <a:ext cx="2503668" cy="2736250"/>
          </a:xfrm>
          <a:custGeom>
            <a:avLst/>
            <a:gdLst/>
            <a:ahLst/>
            <a:cxnLst/>
            <a:rect l="l" t="t" r="r" b="b"/>
            <a:pathLst>
              <a:path w="2503668" h="2736250">
                <a:moveTo>
                  <a:pt x="0" y="0"/>
                </a:moveTo>
                <a:lnTo>
                  <a:pt x="2503668" y="0"/>
                </a:lnTo>
                <a:lnTo>
                  <a:pt x="2503668" y="2736250"/>
                </a:lnTo>
                <a:lnTo>
                  <a:pt x="0" y="27362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2378895" y="305385"/>
            <a:ext cx="4207583" cy="1114425"/>
          </a:xfrm>
          <a:prstGeom prst="rect">
            <a:avLst/>
          </a:prstGeom>
        </p:spPr>
        <p:txBody>
          <a:bodyPr lIns="0" tIns="0" rIns="0" bIns="0" rtlCol="0" anchor="t">
            <a:spAutoFit/>
          </a:bodyPr>
          <a:lstStyle/>
          <a:p>
            <a:pPr algn="l">
              <a:lnSpc>
                <a:spcPts val="7671"/>
              </a:lnSpc>
            </a:pPr>
            <a:r>
              <a:rPr lang="en-US" sz="6393" b="1">
                <a:solidFill>
                  <a:srgbClr val="93540A"/>
                </a:solidFill>
                <a:latin typeface="Calibri (MS) Bold"/>
                <a:ea typeface="Calibri (MS) Bold"/>
                <a:cs typeface="Calibri (MS) Bold"/>
                <a:sym typeface="Calibri (MS) Bold"/>
              </a:rPr>
              <a:t>ACTIVITY</a:t>
            </a:r>
          </a:p>
        </p:txBody>
      </p:sp>
      <p:grpSp>
        <p:nvGrpSpPr>
          <p:cNvPr id="7" name="Group 7"/>
          <p:cNvGrpSpPr/>
          <p:nvPr/>
        </p:nvGrpSpPr>
        <p:grpSpPr>
          <a:xfrm>
            <a:off x="6774347" y="448260"/>
            <a:ext cx="2287945" cy="3209340"/>
            <a:chOff x="0" y="0"/>
            <a:chExt cx="2844305" cy="3989756"/>
          </a:xfrm>
        </p:grpSpPr>
        <p:sp>
          <p:nvSpPr>
            <p:cNvPr id="8" name="Freeform 8" descr="Free I Wonder Cliparts, Download Free Clip Art, Free Clip Art on Clipart  Library"/>
            <p:cNvSpPr/>
            <p:nvPr/>
          </p:nvSpPr>
          <p:spPr>
            <a:xfrm>
              <a:off x="0" y="0"/>
              <a:ext cx="2844292" cy="3989705"/>
            </a:xfrm>
            <a:custGeom>
              <a:avLst/>
              <a:gdLst/>
              <a:ahLst/>
              <a:cxnLst/>
              <a:rect l="l" t="t" r="r" b="b"/>
              <a:pathLst>
                <a:path w="2844292" h="3989705">
                  <a:moveTo>
                    <a:pt x="0" y="0"/>
                  </a:moveTo>
                  <a:lnTo>
                    <a:pt x="2844292" y="0"/>
                  </a:lnTo>
                  <a:lnTo>
                    <a:pt x="2844292" y="3989705"/>
                  </a:lnTo>
                  <a:lnTo>
                    <a:pt x="0" y="3989705"/>
                  </a:lnTo>
                  <a:lnTo>
                    <a:pt x="0" y="0"/>
                  </a:lnTo>
                  <a:close/>
                </a:path>
              </a:pathLst>
            </a:custGeom>
            <a:blipFill>
              <a:blip r:embed="rId4"/>
              <a:stretch>
                <a:fillRect l="-1202" r="-1202" b="-1"/>
              </a:stretch>
            </a:blipFill>
          </p:spPr>
          <p:txBody>
            <a:bodyPr/>
            <a:lstStyle/>
            <a:p>
              <a:endParaRPr lang="en-US"/>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270929" y="162563"/>
            <a:ext cx="8994991" cy="1656351"/>
            <a:chOff x="0" y="0"/>
            <a:chExt cx="11993321" cy="2208468"/>
          </a:xfrm>
        </p:grpSpPr>
        <p:sp>
          <p:nvSpPr>
            <p:cNvPr id="3" name="Freeform 3"/>
            <p:cNvSpPr/>
            <p:nvPr/>
          </p:nvSpPr>
          <p:spPr>
            <a:xfrm>
              <a:off x="0" y="0"/>
              <a:ext cx="11993315" cy="2208469"/>
            </a:xfrm>
            <a:custGeom>
              <a:avLst/>
              <a:gdLst/>
              <a:ahLst/>
              <a:cxnLst/>
              <a:rect l="l" t="t" r="r" b="b"/>
              <a:pathLst>
                <a:path w="11993315" h="2208469">
                  <a:moveTo>
                    <a:pt x="0" y="0"/>
                  </a:moveTo>
                  <a:lnTo>
                    <a:pt x="11993315" y="0"/>
                  </a:lnTo>
                  <a:lnTo>
                    <a:pt x="11993315" y="2208469"/>
                  </a:lnTo>
                  <a:lnTo>
                    <a:pt x="0" y="2208469"/>
                  </a:lnTo>
                  <a:close/>
                </a:path>
              </a:pathLst>
            </a:custGeom>
            <a:blipFill>
              <a:blip r:embed="rId3">
                <a:alphaModFix amt="0"/>
              </a:blip>
              <a:stretch>
                <a:fillRect t="-55815" b="-55815"/>
              </a:stretch>
            </a:blipFill>
          </p:spPr>
          <p:txBody>
            <a:bodyPr/>
            <a:lstStyle/>
            <a:p>
              <a:endParaRPr lang="en-US"/>
            </a:p>
          </p:txBody>
        </p:sp>
        <p:sp>
          <p:nvSpPr>
            <p:cNvPr id="4" name="TextBox 4"/>
            <p:cNvSpPr txBox="1"/>
            <p:nvPr/>
          </p:nvSpPr>
          <p:spPr>
            <a:xfrm>
              <a:off x="0" y="-85725"/>
              <a:ext cx="11993321" cy="2294193"/>
            </a:xfrm>
            <a:prstGeom prst="rect">
              <a:avLst/>
            </a:prstGeom>
          </p:spPr>
          <p:txBody>
            <a:bodyPr lIns="0" tIns="0" rIns="0" bIns="0" rtlCol="0" anchor="b"/>
            <a:lstStyle/>
            <a:p>
              <a:pPr algn="ctr">
                <a:lnSpc>
                  <a:spcPts val="5399"/>
                </a:lnSpc>
              </a:pPr>
              <a:r>
                <a:rPr lang="en-US" sz="4499" b="1" spc="-113">
                  <a:solidFill>
                    <a:srgbClr val="000000"/>
                  </a:solidFill>
                  <a:latin typeface="Calibri (MS) Bold"/>
                  <a:ea typeface="Calibri (MS) Bold"/>
                  <a:cs typeface="Calibri (MS) Bold"/>
                  <a:sym typeface="Calibri (MS) Bold"/>
                </a:rPr>
                <a:t>Marijuana (Cannabis/THC) </a:t>
              </a:r>
            </a:p>
            <a:p>
              <a:pPr algn="ctr">
                <a:lnSpc>
                  <a:spcPts val="5399"/>
                </a:lnSpc>
              </a:pPr>
              <a:r>
                <a:rPr lang="en-US" sz="4499" b="1" spc="-92">
                  <a:solidFill>
                    <a:srgbClr val="000000"/>
                  </a:solidFill>
                  <a:latin typeface="Calibri (MS) Bold"/>
                  <a:ea typeface="Calibri (MS) Bold"/>
                  <a:cs typeface="Calibri (MS) Bold"/>
                  <a:sym typeface="Calibri (MS) Bold"/>
                </a:rPr>
                <a:t>&amp; the Brain</a:t>
              </a:r>
            </a:p>
          </p:txBody>
        </p:sp>
      </p:grpSp>
      <p:grpSp>
        <p:nvGrpSpPr>
          <p:cNvPr id="5" name="Group 5"/>
          <p:cNvGrpSpPr/>
          <p:nvPr/>
        </p:nvGrpSpPr>
        <p:grpSpPr>
          <a:xfrm>
            <a:off x="237211" y="4389939"/>
            <a:ext cx="5228873" cy="2132028"/>
            <a:chOff x="0" y="0"/>
            <a:chExt cx="6971830" cy="2842704"/>
          </a:xfrm>
        </p:grpSpPr>
        <p:sp>
          <p:nvSpPr>
            <p:cNvPr id="6" name="Freeform 6"/>
            <p:cNvSpPr/>
            <p:nvPr/>
          </p:nvSpPr>
          <p:spPr>
            <a:xfrm>
              <a:off x="0" y="0"/>
              <a:ext cx="6971792" cy="2842768"/>
            </a:xfrm>
            <a:custGeom>
              <a:avLst/>
              <a:gdLst/>
              <a:ahLst/>
              <a:cxnLst/>
              <a:rect l="l" t="t" r="r" b="b"/>
              <a:pathLst>
                <a:path w="6971792" h="2842768">
                  <a:moveTo>
                    <a:pt x="0" y="0"/>
                  </a:moveTo>
                  <a:lnTo>
                    <a:pt x="6971792" y="0"/>
                  </a:lnTo>
                  <a:lnTo>
                    <a:pt x="6971792" y="2842768"/>
                  </a:lnTo>
                  <a:lnTo>
                    <a:pt x="0" y="2842768"/>
                  </a:lnTo>
                  <a:close/>
                </a:path>
              </a:pathLst>
            </a:custGeom>
            <a:solidFill>
              <a:srgbClr val="D1780D"/>
            </a:solidFill>
            <a:ln w="40640" cap="sq">
              <a:solidFill>
                <a:srgbClr val="D1780D"/>
              </a:solidFill>
              <a:prstDash val="solid"/>
              <a:miter/>
            </a:ln>
          </p:spPr>
          <p:txBody>
            <a:bodyPr/>
            <a:lstStyle/>
            <a:p>
              <a:endParaRPr lang="en-US"/>
            </a:p>
          </p:txBody>
        </p:sp>
      </p:grpSp>
      <p:grpSp>
        <p:nvGrpSpPr>
          <p:cNvPr id="7" name="Group 7"/>
          <p:cNvGrpSpPr/>
          <p:nvPr/>
        </p:nvGrpSpPr>
        <p:grpSpPr>
          <a:xfrm>
            <a:off x="237211" y="4389939"/>
            <a:ext cx="5228873" cy="2132033"/>
            <a:chOff x="0" y="0"/>
            <a:chExt cx="6971830" cy="2842711"/>
          </a:xfrm>
        </p:grpSpPr>
        <p:sp>
          <p:nvSpPr>
            <p:cNvPr id="8" name="Freeform 8"/>
            <p:cNvSpPr/>
            <p:nvPr/>
          </p:nvSpPr>
          <p:spPr>
            <a:xfrm>
              <a:off x="0" y="0"/>
              <a:ext cx="6971832" cy="2842717"/>
            </a:xfrm>
            <a:custGeom>
              <a:avLst/>
              <a:gdLst/>
              <a:ahLst/>
              <a:cxnLst/>
              <a:rect l="l" t="t" r="r" b="b"/>
              <a:pathLst>
                <a:path w="6971832" h="2842717">
                  <a:moveTo>
                    <a:pt x="0" y="0"/>
                  </a:moveTo>
                  <a:lnTo>
                    <a:pt x="6971832" y="0"/>
                  </a:lnTo>
                  <a:lnTo>
                    <a:pt x="6971832" y="2842717"/>
                  </a:lnTo>
                  <a:lnTo>
                    <a:pt x="0" y="2842717"/>
                  </a:lnTo>
                  <a:close/>
                </a:path>
              </a:pathLst>
            </a:custGeom>
            <a:blipFill>
              <a:blip r:embed="rId3">
                <a:alphaModFix amt="0"/>
              </a:blip>
              <a:stretch>
                <a:fillRect l="-2314" r="-2314"/>
              </a:stretch>
            </a:blipFill>
          </p:spPr>
          <p:txBody>
            <a:bodyPr/>
            <a:lstStyle/>
            <a:p>
              <a:endParaRPr lang="en-US"/>
            </a:p>
          </p:txBody>
        </p:sp>
        <p:sp>
          <p:nvSpPr>
            <p:cNvPr id="9" name="TextBox 9"/>
            <p:cNvSpPr txBox="1"/>
            <p:nvPr/>
          </p:nvSpPr>
          <p:spPr>
            <a:xfrm>
              <a:off x="0" y="-28575"/>
              <a:ext cx="6971830" cy="2871286"/>
            </a:xfrm>
            <a:prstGeom prst="rect">
              <a:avLst/>
            </a:prstGeom>
          </p:spPr>
          <p:txBody>
            <a:bodyPr lIns="0" tIns="0" rIns="0" bIns="0" rtlCol="0" anchor="ctr"/>
            <a:lstStyle/>
            <a:p>
              <a:pPr algn="ctr">
                <a:lnSpc>
                  <a:spcPts val="2872"/>
                </a:lnSpc>
              </a:pPr>
              <a:r>
                <a:rPr lang="en-US" sz="2660" b="1">
                  <a:solidFill>
                    <a:srgbClr val="E9DDC2"/>
                  </a:solidFill>
                  <a:latin typeface="Calibri (MS) Bold"/>
                  <a:ea typeface="Calibri (MS) Bold"/>
                  <a:cs typeface="Calibri (MS) Bold"/>
                  <a:sym typeface="Calibri (MS) Bold"/>
                </a:rPr>
                <a:t>Marijuana use can damage the developing brain, significantly </a:t>
              </a:r>
            </a:p>
            <a:p>
              <a:pPr algn="ctr">
                <a:lnSpc>
                  <a:spcPts val="2872"/>
                </a:lnSpc>
              </a:pPr>
              <a:r>
                <a:rPr lang="en-US" sz="2660" b="1">
                  <a:solidFill>
                    <a:srgbClr val="E9DDC2"/>
                  </a:solidFill>
                  <a:latin typeface="Calibri (MS) Bold"/>
                  <a:ea typeface="Calibri (MS) Bold"/>
                  <a:cs typeface="Calibri (MS) Bold"/>
                  <a:sym typeface="Calibri (MS) Bold"/>
                </a:rPr>
                <a:t>affecting the ability to think, </a:t>
              </a:r>
            </a:p>
            <a:p>
              <a:pPr algn="ctr">
                <a:lnSpc>
                  <a:spcPts val="2872"/>
                </a:lnSpc>
              </a:pPr>
              <a:r>
                <a:rPr lang="en-US" sz="2660" b="1">
                  <a:solidFill>
                    <a:srgbClr val="E9DDC2"/>
                  </a:solidFill>
                  <a:latin typeface="Calibri (MS) Bold"/>
                  <a:ea typeface="Calibri (MS) Bold"/>
                  <a:cs typeface="Calibri (MS) Bold"/>
                  <a:sym typeface="Calibri (MS) Bold"/>
                </a:rPr>
                <a:t>learn, remember, pay attention, </a:t>
              </a:r>
            </a:p>
            <a:p>
              <a:pPr algn="ctr">
                <a:lnSpc>
                  <a:spcPts val="2872"/>
                </a:lnSpc>
              </a:pPr>
              <a:r>
                <a:rPr lang="en-US" sz="2660" b="1">
                  <a:solidFill>
                    <a:srgbClr val="E9DDC2"/>
                  </a:solidFill>
                  <a:latin typeface="Calibri (MS) Bold"/>
                  <a:ea typeface="Calibri (MS) Bold"/>
                  <a:cs typeface="Calibri (MS) Bold"/>
                  <a:sym typeface="Calibri (MS) Bold"/>
                </a:rPr>
                <a:t>and make healthy decisions</a:t>
              </a:r>
              <a:r>
                <a:rPr lang="en-US" sz="2660">
                  <a:solidFill>
                    <a:srgbClr val="E9DDC2"/>
                  </a:solidFill>
                  <a:latin typeface="Calibri (MS)"/>
                  <a:ea typeface="Calibri (MS)"/>
                  <a:cs typeface="Calibri (MS)"/>
                  <a:sym typeface="Calibri (MS)"/>
                </a:rPr>
                <a:t>.</a:t>
              </a:r>
            </a:p>
          </p:txBody>
        </p:sp>
      </p:grpSp>
      <p:grpSp>
        <p:nvGrpSpPr>
          <p:cNvPr id="10" name="Group 10"/>
          <p:cNvGrpSpPr/>
          <p:nvPr/>
        </p:nvGrpSpPr>
        <p:grpSpPr>
          <a:xfrm rot="-10800000">
            <a:off x="237211" y="1931146"/>
            <a:ext cx="5228873" cy="2515114"/>
            <a:chOff x="0" y="0"/>
            <a:chExt cx="6971830" cy="3353486"/>
          </a:xfrm>
        </p:grpSpPr>
        <p:sp>
          <p:nvSpPr>
            <p:cNvPr id="11" name="Freeform 11"/>
            <p:cNvSpPr/>
            <p:nvPr/>
          </p:nvSpPr>
          <p:spPr>
            <a:xfrm>
              <a:off x="0" y="0"/>
              <a:ext cx="6971792" cy="3353435"/>
            </a:xfrm>
            <a:custGeom>
              <a:avLst/>
              <a:gdLst/>
              <a:ahLst/>
              <a:cxnLst/>
              <a:rect l="l" t="t" r="r" b="b"/>
              <a:pathLst>
                <a:path w="6971792" h="3353435">
                  <a:moveTo>
                    <a:pt x="0" y="1174496"/>
                  </a:moveTo>
                  <a:lnTo>
                    <a:pt x="3066669" y="1174496"/>
                  </a:lnTo>
                  <a:lnTo>
                    <a:pt x="3066669" y="838327"/>
                  </a:lnTo>
                  <a:lnTo>
                    <a:pt x="2647569" y="838327"/>
                  </a:lnTo>
                  <a:lnTo>
                    <a:pt x="3485896" y="0"/>
                  </a:lnTo>
                  <a:lnTo>
                    <a:pt x="4324350" y="838327"/>
                  </a:lnTo>
                  <a:lnTo>
                    <a:pt x="3905123" y="838327"/>
                  </a:lnTo>
                  <a:lnTo>
                    <a:pt x="3905123" y="1174496"/>
                  </a:lnTo>
                  <a:lnTo>
                    <a:pt x="6971792" y="1174496"/>
                  </a:lnTo>
                  <a:lnTo>
                    <a:pt x="6971792" y="3353435"/>
                  </a:lnTo>
                  <a:lnTo>
                    <a:pt x="0" y="3353435"/>
                  </a:lnTo>
                  <a:close/>
                </a:path>
              </a:pathLst>
            </a:custGeom>
            <a:solidFill>
              <a:srgbClr val="D1780D"/>
            </a:solidFill>
            <a:ln w="40640" cap="sq">
              <a:solidFill>
                <a:srgbClr val="D1780D"/>
              </a:solidFill>
              <a:prstDash val="solid"/>
              <a:miter/>
            </a:ln>
          </p:spPr>
          <p:txBody>
            <a:bodyPr/>
            <a:lstStyle/>
            <a:p>
              <a:endParaRPr lang="en-US"/>
            </a:p>
          </p:txBody>
        </p:sp>
      </p:grpSp>
      <p:grpSp>
        <p:nvGrpSpPr>
          <p:cNvPr id="12" name="Group 12"/>
          <p:cNvGrpSpPr/>
          <p:nvPr/>
        </p:nvGrpSpPr>
        <p:grpSpPr>
          <a:xfrm>
            <a:off x="237211" y="1931146"/>
            <a:ext cx="5228873" cy="1648481"/>
            <a:chOff x="0" y="0"/>
            <a:chExt cx="6971830" cy="2197975"/>
          </a:xfrm>
        </p:grpSpPr>
        <p:sp>
          <p:nvSpPr>
            <p:cNvPr id="13" name="Freeform 13"/>
            <p:cNvSpPr/>
            <p:nvPr/>
          </p:nvSpPr>
          <p:spPr>
            <a:xfrm>
              <a:off x="0" y="0"/>
              <a:ext cx="6971832" cy="2197973"/>
            </a:xfrm>
            <a:custGeom>
              <a:avLst/>
              <a:gdLst/>
              <a:ahLst/>
              <a:cxnLst/>
              <a:rect l="l" t="t" r="r" b="b"/>
              <a:pathLst>
                <a:path w="6971832" h="2197973">
                  <a:moveTo>
                    <a:pt x="0" y="0"/>
                  </a:moveTo>
                  <a:lnTo>
                    <a:pt x="6971832" y="0"/>
                  </a:lnTo>
                  <a:lnTo>
                    <a:pt x="6971832" y="2197973"/>
                  </a:lnTo>
                  <a:lnTo>
                    <a:pt x="0" y="2197973"/>
                  </a:lnTo>
                  <a:close/>
                </a:path>
              </a:pathLst>
            </a:custGeom>
            <a:blipFill>
              <a:blip r:embed="rId3">
                <a:alphaModFix amt="0"/>
              </a:blip>
              <a:stretch>
                <a:fillRect t="-11805" b="-11805"/>
              </a:stretch>
            </a:blipFill>
          </p:spPr>
          <p:txBody>
            <a:bodyPr/>
            <a:lstStyle/>
            <a:p>
              <a:endParaRPr lang="en-US"/>
            </a:p>
          </p:txBody>
        </p:sp>
        <p:sp>
          <p:nvSpPr>
            <p:cNvPr id="14" name="TextBox 14"/>
            <p:cNvSpPr txBox="1"/>
            <p:nvPr/>
          </p:nvSpPr>
          <p:spPr>
            <a:xfrm>
              <a:off x="0" y="-66675"/>
              <a:ext cx="6971830" cy="2264650"/>
            </a:xfrm>
            <a:prstGeom prst="rect">
              <a:avLst/>
            </a:prstGeom>
          </p:spPr>
          <p:txBody>
            <a:bodyPr lIns="0" tIns="0" rIns="0" bIns="0" rtlCol="0" anchor="ctr"/>
            <a:lstStyle/>
            <a:p>
              <a:pPr algn="ctr">
                <a:lnSpc>
                  <a:spcPts val="3344"/>
                </a:lnSpc>
              </a:pPr>
              <a:r>
                <a:rPr lang="en-US" sz="2786" b="1">
                  <a:solidFill>
                    <a:srgbClr val="E9DDC2"/>
                  </a:solidFill>
                  <a:latin typeface="Calibri (MS) Bold"/>
                  <a:ea typeface="Calibri (MS) Bold"/>
                  <a:cs typeface="Calibri (MS) Bold"/>
                  <a:sym typeface="Calibri (MS) Bold"/>
                </a:rPr>
                <a:t>Your brain is not fully </a:t>
              </a:r>
            </a:p>
            <a:p>
              <a:pPr algn="ctr">
                <a:lnSpc>
                  <a:spcPts val="3344"/>
                </a:lnSpc>
              </a:pPr>
              <a:r>
                <a:rPr lang="en-US" sz="2786" b="1">
                  <a:solidFill>
                    <a:srgbClr val="E9DDC2"/>
                  </a:solidFill>
                  <a:latin typeface="Calibri (MS) Bold"/>
                  <a:ea typeface="Calibri (MS) Bold"/>
                  <a:cs typeface="Calibri (MS) Bold"/>
                  <a:sym typeface="Calibri (MS) Bold"/>
                </a:rPr>
                <a:t>developed until you are </a:t>
              </a:r>
            </a:p>
            <a:p>
              <a:pPr algn="ctr">
                <a:lnSpc>
                  <a:spcPts val="3344"/>
                </a:lnSpc>
              </a:pPr>
              <a:r>
                <a:rPr lang="en-US" sz="2786" b="1">
                  <a:solidFill>
                    <a:srgbClr val="E9DDC2"/>
                  </a:solidFill>
                  <a:latin typeface="Calibri (MS) Bold"/>
                  <a:ea typeface="Calibri (MS) Bold"/>
                  <a:cs typeface="Calibri (MS) Bold"/>
                  <a:sym typeface="Calibri (MS) Bold"/>
                </a:rPr>
                <a:t>about 25 years or older. </a:t>
              </a:r>
            </a:p>
          </p:txBody>
        </p:sp>
      </p:grpSp>
      <p:grpSp>
        <p:nvGrpSpPr>
          <p:cNvPr id="15" name="Group 15"/>
          <p:cNvGrpSpPr/>
          <p:nvPr/>
        </p:nvGrpSpPr>
        <p:grpSpPr>
          <a:xfrm>
            <a:off x="0" y="6827520"/>
            <a:ext cx="9753600" cy="487680"/>
            <a:chOff x="0" y="0"/>
            <a:chExt cx="13004800" cy="650240"/>
          </a:xfrm>
        </p:grpSpPr>
        <p:sp>
          <p:nvSpPr>
            <p:cNvPr id="16" name="Freeform 16"/>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
        <p:nvSpPr>
          <p:cNvPr id="17" name="Freeform 17"/>
          <p:cNvSpPr/>
          <p:nvPr/>
        </p:nvSpPr>
        <p:spPr>
          <a:xfrm>
            <a:off x="6166112" y="2755387"/>
            <a:ext cx="3238915" cy="2607326"/>
          </a:xfrm>
          <a:custGeom>
            <a:avLst/>
            <a:gdLst/>
            <a:ahLst/>
            <a:cxnLst/>
            <a:rect l="l" t="t" r="r" b="b"/>
            <a:pathLst>
              <a:path w="3238915" h="2607326">
                <a:moveTo>
                  <a:pt x="0" y="0"/>
                </a:moveTo>
                <a:lnTo>
                  <a:pt x="3238914" y="0"/>
                </a:lnTo>
                <a:lnTo>
                  <a:pt x="3238914" y="2607326"/>
                </a:lnTo>
                <a:lnTo>
                  <a:pt x="0" y="2607326"/>
                </a:lnTo>
                <a:lnTo>
                  <a:pt x="0" y="0"/>
                </a:lnTo>
                <a:close/>
              </a:path>
            </a:pathLst>
          </a:custGeom>
          <a:blipFill>
            <a:blip r:embed="rId4"/>
            <a:stretch>
              <a:fillRect/>
            </a:stretch>
          </a:blipFill>
        </p:spPr>
        <p:txBody>
          <a:bodyPr/>
          <a:lstStyle/>
          <a:p>
            <a:endParaRPr lang="en-US"/>
          </a:p>
        </p:txBody>
      </p:sp>
      <p:sp>
        <p:nvSpPr>
          <p:cNvPr id="18" name="TextBox 18"/>
          <p:cNvSpPr txBox="1"/>
          <p:nvPr/>
        </p:nvSpPr>
        <p:spPr>
          <a:xfrm>
            <a:off x="7785569" y="5923680"/>
            <a:ext cx="1274274" cy="626555"/>
          </a:xfrm>
          <a:prstGeom prst="rect">
            <a:avLst/>
          </a:prstGeom>
        </p:spPr>
        <p:txBody>
          <a:bodyPr lIns="0" tIns="0" rIns="0" bIns="0" rtlCol="0" anchor="t">
            <a:spAutoFit/>
          </a:bodyPr>
          <a:lstStyle/>
          <a:p>
            <a:pPr algn="l">
              <a:lnSpc>
                <a:spcPts val="1535"/>
              </a:lnSpc>
            </a:pPr>
            <a:endParaRPr/>
          </a:p>
          <a:p>
            <a:pPr algn="l">
              <a:lnSpc>
                <a:spcPts val="1535"/>
              </a:lnSpc>
            </a:pPr>
            <a:endParaRPr/>
          </a:p>
          <a:p>
            <a:pPr algn="l">
              <a:lnSpc>
                <a:spcPts val="1535"/>
              </a:lnSpc>
            </a:pPr>
            <a:r>
              <a:rPr lang="en-US" sz="1279">
                <a:solidFill>
                  <a:srgbClr val="000000"/>
                </a:solidFill>
                <a:latin typeface="Calibri (MS)"/>
                <a:ea typeface="Calibri (MS)"/>
                <a:cs typeface="Calibri (MS)"/>
                <a:sym typeface="Calibri (MS)"/>
              </a:rPr>
              <a:t>	CDC</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657015" y="183575"/>
            <a:ext cx="8439569" cy="1719801"/>
            <a:chOff x="0" y="0"/>
            <a:chExt cx="11252759" cy="2293067"/>
          </a:xfrm>
        </p:grpSpPr>
        <p:sp>
          <p:nvSpPr>
            <p:cNvPr id="3" name="Freeform 3"/>
            <p:cNvSpPr/>
            <p:nvPr/>
          </p:nvSpPr>
          <p:spPr>
            <a:xfrm>
              <a:off x="0" y="0"/>
              <a:ext cx="11252764" cy="2293071"/>
            </a:xfrm>
            <a:custGeom>
              <a:avLst/>
              <a:gdLst/>
              <a:ahLst/>
              <a:cxnLst/>
              <a:rect l="l" t="t" r="r" b="b"/>
              <a:pathLst>
                <a:path w="11252764" h="2293071">
                  <a:moveTo>
                    <a:pt x="0" y="0"/>
                  </a:moveTo>
                  <a:lnTo>
                    <a:pt x="11252764" y="0"/>
                  </a:lnTo>
                  <a:lnTo>
                    <a:pt x="11252764" y="2293071"/>
                  </a:lnTo>
                  <a:lnTo>
                    <a:pt x="0" y="2293071"/>
                  </a:lnTo>
                  <a:close/>
                </a:path>
              </a:pathLst>
            </a:custGeom>
            <a:blipFill>
              <a:blip r:embed="rId5">
                <a:alphaModFix amt="0"/>
              </a:blip>
              <a:stretch>
                <a:fillRect t="-48131" b="-43105"/>
              </a:stretch>
            </a:blipFill>
          </p:spPr>
          <p:txBody>
            <a:bodyPr/>
            <a:lstStyle/>
            <a:p>
              <a:endParaRPr lang="en-US"/>
            </a:p>
          </p:txBody>
        </p:sp>
        <p:sp>
          <p:nvSpPr>
            <p:cNvPr id="4" name="TextBox 4"/>
            <p:cNvSpPr txBox="1"/>
            <p:nvPr/>
          </p:nvSpPr>
          <p:spPr>
            <a:xfrm>
              <a:off x="0" y="-57150"/>
              <a:ext cx="11252759" cy="2350217"/>
            </a:xfrm>
            <a:prstGeom prst="rect">
              <a:avLst/>
            </a:prstGeom>
          </p:spPr>
          <p:txBody>
            <a:bodyPr lIns="0" tIns="0" rIns="0" bIns="0" rtlCol="0" anchor="ctr"/>
            <a:lstStyle/>
            <a:p>
              <a:pPr algn="ctr">
                <a:lnSpc>
                  <a:spcPts val="5508"/>
                </a:lnSpc>
              </a:pPr>
              <a:r>
                <a:rPr lang="en-US" sz="5100" b="1">
                  <a:solidFill>
                    <a:srgbClr val="000000"/>
                  </a:solidFill>
                  <a:latin typeface="Calibri (MS) Bold"/>
                  <a:ea typeface="Calibri (MS) Bold"/>
                  <a:cs typeface="Calibri (MS) Bold"/>
                  <a:sym typeface="Calibri (MS) Bold"/>
                </a:rPr>
                <a:t>Video (3:10 min.)</a:t>
              </a:r>
            </a:p>
            <a:p>
              <a:pPr algn="ctr">
                <a:lnSpc>
                  <a:spcPts val="5508"/>
                </a:lnSpc>
              </a:pPr>
              <a:r>
                <a:rPr lang="en-US" sz="5100" b="1" i="1">
                  <a:solidFill>
                    <a:srgbClr val="000000"/>
                  </a:solidFill>
                  <a:latin typeface="Calibri (MS) Bold Italics"/>
                  <a:ea typeface="Calibri (MS) Bold Italics"/>
                  <a:cs typeface="Calibri (MS) Bold Italics"/>
                  <a:sym typeface="Calibri (MS) Bold Italics"/>
                </a:rPr>
                <a:t>Teen Brain Development</a:t>
              </a:r>
            </a:p>
          </p:txBody>
        </p:sp>
      </p:grpSp>
      <p:pic>
        <p:nvPicPr>
          <p:cNvPr id="5" name="Picture 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a:stretch>
            <a:fillRect/>
          </a:stretch>
        </p:blipFill>
        <p:spPr>
          <a:xfrm>
            <a:off x="670560" y="1978476"/>
            <a:ext cx="8410042" cy="4726953"/>
          </a:xfrm>
          <a:prstGeom prst="rect">
            <a:avLst/>
          </a:prstGeom>
        </p:spPr>
      </p:pic>
    </p:spTree>
  </p:cSld>
  <p:clrMapOvr>
    <a:masterClrMapping/>
  </p:clrMapOvr>
  <p:timing>
    <p:tnLst>
      <p:par>
        <p:cTn id="1" dur="indefinite" restart="never" nodeType="tmRoot">
          <p:childTnLst>
            <p:video>
              <p:cMediaNode vol="80000">
                <p:cTn id="2" fill="hold" display="0">
                  <p:stCondLst>
                    <p:cond delay="indefinite"/>
                  </p:stCondLst>
                </p:cTn>
                <p:tgtEl>
                  <p:spTgt spid="5"/>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40000"/>
            </a:blip>
            <a:stretch>
              <a:fillRect/>
            </a:stretch>
          </a:blipFill>
        </p:spPr>
        <p:txBody>
          <a:bodyPr/>
          <a:lstStyle/>
          <a:p>
            <a:endParaRPr lang="en-US"/>
          </a:p>
        </p:txBody>
      </p:sp>
      <p:grpSp>
        <p:nvGrpSpPr>
          <p:cNvPr id="3" name="Group 3"/>
          <p:cNvGrpSpPr/>
          <p:nvPr/>
        </p:nvGrpSpPr>
        <p:grpSpPr>
          <a:xfrm>
            <a:off x="487680" y="162563"/>
            <a:ext cx="8778240" cy="1544317"/>
            <a:chOff x="0" y="0"/>
            <a:chExt cx="11704320" cy="2059089"/>
          </a:xfrm>
        </p:grpSpPr>
        <p:sp>
          <p:nvSpPr>
            <p:cNvPr id="4" name="Freeform 4"/>
            <p:cNvSpPr/>
            <p:nvPr/>
          </p:nvSpPr>
          <p:spPr>
            <a:xfrm>
              <a:off x="0" y="0"/>
              <a:ext cx="11704320" cy="2059093"/>
            </a:xfrm>
            <a:custGeom>
              <a:avLst/>
              <a:gdLst/>
              <a:ahLst/>
              <a:cxnLst/>
              <a:rect l="l" t="t" r="r" b="b"/>
              <a:pathLst>
                <a:path w="11704320" h="2059093">
                  <a:moveTo>
                    <a:pt x="0" y="0"/>
                  </a:moveTo>
                  <a:lnTo>
                    <a:pt x="11704320" y="0"/>
                  </a:lnTo>
                  <a:lnTo>
                    <a:pt x="11704320" y="2059093"/>
                  </a:lnTo>
                  <a:lnTo>
                    <a:pt x="0" y="2059093"/>
                  </a:lnTo>
                  <a:close/>
                </a:path>
              </a:pathLst>
            </a:custGeom>
            <a:blipFill>
              <a:blip r:embed="rId4">
                <a:alphaModFix amt="0"/>
              </a:blip>
              <a:stretch>
                <a:fillRect t="-60757" b="-60756"/>
              </a:stretch>
            </a:blipFill>
          </p:spPr>
          <p:txBody>
            <a:bodyPr/>
            <a:lstStyle/>
            <a:p>
              <a:endParaRPr lang="en-US"/>
            </a:p>
          </p:txBody>
        </p:sp>
        <p:sp>
          <p:nvSpPr>
            <p:cNvPr id="5" name="TextBox 5"/>
            <p:cNvSpPr txBox="1"/>
            <p:nvPr/>
          </p:nvSpPr>
          <p:spPr>
            <a:xfrm>
              <a:off x="0" y="-95250"/>
              <a:ext cx="11704320" cy="2154339"/>
            </a:xfrm>
            <a:prstGeom prst="rect">
              <a:avLst/>
            </a:prstGeom>
          </p:spPr>
          <p:txBody>
            <a:bodyPr lIns="0" tIns="0" rIns="0" bIns="0" rtlCol="0" anchor="b"/>
            <a:lstStyle/>
            <a:p>
              <a:pPr algn="ctr">
                <a:lnSpc>
                  <a:spcPts val="5120"/>
                </a:lnSpc>
              </a:pPr>
              <a:r>
                <a:rPr lang="en-US" sz="4266" b="1" spc="-106">
                  <a:solidFill>
                    <a:srgbClr val="000000"/>
                  </a:solidFill>
                  <a:latin typeface="Calibri (MS) Bold"/>
                  <a:ea typeface="Calibri (MS) Bold"/>
                  <a:cs typeface="Calibri (MS) Bold"/>
                  <a:sym typeface="Calibri (MS) Bold"/>
                </a:rPr>
                <a:t>Activity: CANNABIS </a:t>
              </a:r>
            </a:p>
            <a:p>
              <a:pPr algn="ctr">
                <a:lnSpc>
                  <a:spcPts val="5120"/>
                </a:lnSpc>
              </a:pPr>
              <a:r>
                <a:rPr lang="en-US" sz="4266" b="1" spc="-106">
                  <a:solidFill>
                    <a:srgbClr val="000000"/>
                  </a:solidFill>
                  <a:latin typeface="Calibri (MS) Bold"/>
                  <a:ea typeface="Calibri (MS) Bold"/>
                  <a:cs typeface="Calibri (MS) Bold"/>
                  <a:sym typeface="Calibri (MS) Bold"/>
                </a:rPr>
                <a:t>(Marijuana/THC) and the BRAIN</a:t>
              </a:r>
            </a:p>
          </p:txBody>
        </p:sp>
      </p:grpSp>
      <p:grpSp>
        <p:nvGrpSpPr>
          <p:cNvPr id="6" name="Group 6"/>
          <p:cNvGrpSpPr/>
          <p:nvPr/>
        </p:nvGrpSpPr>
        <p:grpSpPr>
          <a:xfrm>
            <a:off x="2890196" y="1905971"/>
            <a:ext cx="6863404" cy="4722457"/>
            <a:chOff x="0" y="0"/>
            <a:chExt cx="10160559" cy="6991109"/>
          </a:xfrm>
        </p:grpSpPr>
        <p:sp>
          <p:nvSpPr>
            <p:cNvPr id="7" name="Freeform 7">
              <a:hlinkClick r:id="rId5" tooltip="https://nida.nih.gov/themes/custom/solstice/interactive/cannabis/"/>
            </p:cNvPr>
            <p:cNvSpPr/>
            <p:nvPr/>
          </p:nvSpPr>
          <p:spPr>
            <a:xfrm>
              <a:off x="0" y="0"/>
              <a:ext cx="10160508" cy="6991096"/>
            </a:xfrm>
            <a:custGeom>
              <a:avLst/>
              <a:gdLst/>
              <a:ahLst/>
              <a:cxnLst/>
              <a:rect l="l" t="t" r="r" b="b"/>
              <a:pathLst>
                <a:path w="10160508" h="6991096">
                  <a:moveTo>
                    <a:pt x="0" y="0"/>
                  </a:moveTo>
                  <a:lnTo>
                    <a:pt x="10160508" y="0"/>
                  </a:lnTo>
                  <a:lnTo>
                    <a:pt x="10160508" y="6991096"/>
                  </a:lnTo>
                  <a:lnTo>
                    <a:pt x="0" y="6991096"/>
                  </a:lnTo>
                  <a:lnTo>
                    <a:pt x="0" y="0"/>
                  </a:lnTo>
                  <a:close/>
                </a:path>
              </a:pathLst>
            </a:custGeom>
            <a:blipFill>
              <a:blip r:embed="rId6"/>
              <a:stretch>
                <a:fillRect l="-628" r="-629"/>
              </a:stretch>
            </a:blipFill>
          </p:spPr>
          <p:txBody>
            <a:bodyPr/>
            <a:lstStyle/>
            <a:p>
              <a:endParaRPr lang="en-US"/>
            </a:p>
          </p:txBody>
        </p:sp>
      </p:grpSp>
      <p:grpSp>
        <p:nvGrpSpPr>
          <p:cNvPr id="8" name="Group 8"/>
          <p:cNvGrpSpPr/>
          <p:nvPr/>
        </p:nvGrpSpPr>
        <p:grpSpPr>
          <a:xfrm>
            <a:off x="0" y="6827520"/>
            <a:ext cx="9753600" cy="487680"/>
            <a:chOff x="0" y="0"/>
            <a:chExt cx="13004800" cy="650240"/>
          </a:xfrm>
        </p:grpSpPr>
        <p:sp>
          <p:nvSpPr>
            <p:cNvPr id="9" name="Freeform 9"/>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grpSp>
        <p:nvGrpSpPr>
          <p:cNvPr id="10" name="Group 10"/>
          <p:cNvGrpSpPr/>
          <p:nvPr/>
        </p:nvGrpSpPr>
        <p:grpSpPr>
          <a:xfrm>
            <a:off x="325757" y="2662530"/>
            <a:ext cx="2287945" cy="3209340"/>
            <a:chOff x="0" y="0"/>
            <a:chExt cx="2844305" cy="3989756"/>
          </a:xfrm>
        </p:grpSpPr>
        <p:sp>
          <p:nvSpPr>
            <p:cNvPr id="11" name="Freeform 11" descr="Free I Wonder Cliparts, Download Free Clip Art, Free Clip Art on Clipart  Library"/>
            <p:cNvSpPr/>
            <p:nvPr/>
          </p:nvSpPr>
          <p:spPr>
            <a:xfrm>
              <a:off x="0" y="0"/>
              <a:ext cx="2844292" cy="3989705"/>
            </a:xfrm>
            <a:custGeom>
              <a:avLst/>
              <a:gdLst/>
              <a:ahLst/>
              <a:cxnLst/>
              <a:rect l="l" t="t" r="r" b="b"/>
              <a:pathLst>
                <a:path w="2844292" h="3989705">
                  <a:moveTo>
                    <a:pt x="0" y="0"/>
                  </a:moveTo>
                  <a:lnTo>
                    <a:pt x="2844292" y="0"/>
                  </a:lnTo>
                  <a:lnTo>
                    <a:pt x="2844292" y="3989705"/>
                  </a:lnTo>
                  <a:lnTo>
                    <a:pt x="0" y="3989705"/>
                  </a:lnTo>
                  <a:lnTo>
                    <a:pt x="0" y="0"/>
                  </a:lnTo>
                  <a:close/>
                </a:path>
              </a:pathLst>
            </a:custGeom>
            <a:blipFill>
              <a:blip r:embed="rId7"/>
              <a:stretch>
                <a:fillRect l="-1202" r="-1202" b="-1"/>
              </a:stretch>
            </a:blipFill>
          </p:spPr>
          <p:txBody>
            <a:bodyPr/>
            <a:lstStyle/>
            <a:p>
              <a:endParaRPr lang="en-US"/>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46000"/>
            </a:blip>
            <a:stretch>
              <a:fillRect/>
            </a:stretch>
          </a:blipFill>
        </p:spPr>
        <p:txBody>
          <a:bodyPr/>
          <a:lstStyle/>
          <a:p>
            <a:endParaRPr lang="en-US"/>
          </a:p>
        </p:txBody>
      </p:sp>
      <p:sp>
        <p:nvSpPr>
          <p:cNvPr id="3" name="TextBox 3"/>
          <p:cNvSpPr txBox="1"/>
          <p:nvPr/>
        </p:nvSpPr>
        <p:spPr>
          <a:xfrm>
            <a:off x="511388" y="1924260"/>
            <a:ext cx="4842929" cy="6249660"/>
          </a:xfrm>
          <a:prstGeom prst="rect">
            <a:avLst/>
          </a:prstGeom>
        </p:spPr>
        <p:txBody>
          <a:bodyPr lIns="0" tIns="0" rIns="0" bIns="0" rtlCol="0" anchor="t">
            <a:spAutoFit/>
          </a:bodyPr>
          <a:lstStyle/>
          <a:p>
            <a:pPr algn="ctr">
              <a:lnSpc>
                <a:spcPts val="4608"/>
              </a:lnSpc>
            </a:pPr>
            <a:r>
              <a:rPr lang="en-US" sz="3800">
                <a:solidFill>
                  <a:srgbClr val="000000"/>
                </a:solidFill>
                <a:latin typeface="Calibri (MS)"/>
                <a:ea typeface="Calibri (MS)"/>
                <a:cs typeface="Calibri (MS)"/>
                <a:sym typeface="Calibri (MS)"/>
              </a:rPr>
              <a:t>Marijuana’s negative effects on thinking, learning, memory, and attention </a:t>
            </a:r>
            <a:r>
              <a:rPr lang="en-US" sz="3800" b="1">
                <a:solidFill>
                  <a:srgbClr val="DD7E0E"/>
                </a:solidFill>
                <a:latin typeface="Calibri (MS)"/>
                <a:ea typeface="Calibri (MS)"/>
                <a:cs typeface="Calibri (MS)"/>
                <a:sym typeface="Calibri (MS)"/>
              </a:rPr>
              <a:t>can last for days and sometimes weeks</a:t>
            </a:r>
            <a:r>
              <a:rPr lang="en-US" sz="3800">
                <a:solidFill>
                  <a:srgbClr val="000000"/>
                </a:solidFill>
                <a:latin typeface="Calibri (MS)"/>
                <a:ea typeface="Calibri (MS)"/>
                <a:cs typeface="Calibri (MS)"/>
                <a:sym typeface="Calibri (MS)"/>
              </a:rPr>
              <a:t>—especially </a:t>
            </a:r>
          </a:p>
          <a:p>
            <a:pPr algn="ctr">
              <a:lnSpc>
                <a:spcPts val="4608"/>
              </a:lnSpc>
            </a:pPr>
            <a:r>
              <a:rPr lang="en-US" sz="3840">
                <a:solidFill>
                  <a:srgbClr val="000000"/>
                </a:solidFill>
                <a:latin typeface="Calibri (MS)"/>
                <a:ea typeface="Calibri (MS)"/>
                <a:cs typeface="Calibri (MS)"/>
                <a:sym typeface="Calibri (MS)"/>
              </a:rPr>
              <a:t>if marijuana is </a:t>
            </a:r>
          </a:p>
          <a:p>
            <a:pPr algn="ctr">
              <a:lnSpc>
                <a:spcPts val="4608"/>
              </a:lnSpc>
            </a:pPr>
            <a:r>
              <a:rPr lang="en-US" sz="3840">
                <a:solidFill>
                  <a:srgbClr val="000000"/>
                </a:solidFill>
                <a:latin typeface="Calibri (MS)"/>
                <a:ea typeface="Calibri (MS)"/>
                <a:cs typeface="Calibri (MS)"/>
                <a:sym typeface="Calibri (MS)"/>
              </a:rPr>
              <a:t>used often.</a:t>
            </a:r>
          </a:p>
          <a:p>
            <a:pPr algn="r">
              <a:lnSpc>
                <a:spcPts val="1791"/>
              </a:lnSpc>
            </a:pPr>
            <a:r>
              <a:rPr lang="en-US" sz="1450" b="1">
                <a:solidFill>
                  <a:srgbClr val="000000"/>
                </a:solidFill>
                <a:latin typeface="ITC Franklin Gothic LT Semi-Bold"/>
                <a:ea typeface="ITC Franklin Gothic LT Semi-Bold"/>
                <a:cs typeface="ITC Franklin Gothic LT Semi-Bold"/>
                <a:sym typeface="ITC Franklin Gothic LT Semi-Bold"/>
              </a:rPr>
              <a:t>				</a:t>
            </a:r>
            <a:r>
              <a:rPr lang="en-US" sz="1450" b="1">
                <a:solidFill>
                  <a:srgbClr val="FF0000"/>
                </a:solidFill>
                <a:latin typeface="ITC Franklin Gothic LT Semi-Bold"/>
                <a:ea typeface="ITC Franklin Gothic LT Semi-Bold"/>
                <a:cs typeface="ITC Franklin Gothic LT Semi-Bold"/>
                <a:sym typeface="ITC Franklin Gothic LT Semi-Bold"/>
              </a:rPr>
              <a:t>		</a:t>
            </a:r>
            <a:endParaRPr lang="en-US" sz="1450" b="1">
              <a:solidFill>
                <a:srgbClr val="FF0000"/>
              </a:solidFill>
              <a:latin typeface="ITC Franklin Gothic LT Semi-Bold"/>
              <a:ea typeface="ITC Franklin Gothic LT Semi-Bold"/>
              <a:cs typeface="ITC Franklin Gothic LT Semi-Bold"/>
            </a:endParaRPr>
          </a:p>
          <a:p>
            <a:pPr algn="ctr">
              <a:lnSpc>
                <a:spcPts val="1535"/>
              </a:lnSpc>
            </a:pPr>
            <a:r>
              <a:rPr lang="en-US" sz="1250" b="1" spc="-2">
                <a:solidFill>
                  <a:srgbClr val="FF0000"/>
                </a:solidFill>
                <a:latin typeface="Vollkorn Bold"/>
                <a:ea typeface="Vollkorn Bold"/>
                <a:cs typeface="Vollkorn Bold"/>
                <a:sym typeface="Vollkorn Bold"/>
              </a:rPr>
              <a:t>						</a:t>
            </a:r>
            <a:r>
              <a:rPr lang="en-US" sz="1250" spc="-2">
                <a:solidFill>
                  <a:srgbClr val="FF0000"/>
                </a:solidFill>
                <a:latin typeface="Vollkorn"/>
                <a:ea typeface="Vollkorn"/>
                <a:cs typeface="Vollkorn"/>
                <a:sym typeface="Vollkorn"/>
              </a:rPr>
              <a:t>								</a:t>
            </a:r>
            <a:endParaRPr lang="en-US" sz="1250" spc="-2">
              <a:solidFill>
                <a:srgbClr val="FF0000"/>
              </a:solidFill>
              <a:latin typeface="Vollkorn"/>
              <a:ea typeface="Vollkorn"/>
              <a:cs typeface="Vollkorn"/>
            </a:endParaRPr>
          </a:p>
          <a:p>
            <a:pPr algn="l">
              <a:lnSpc>
                <a:spcPts val="4608"/>
              </a:lnSpc>
            </a:pPr>
            <a:endParaRPr lang="en-US" sz="1279" spc="-2">
              <a:solidFill>
                <a:srgbClr val="FF0000"/>
              </a:solidFill>
              <a:latin typeface="Vollkorn"/>
              <a:ea typeface="Vollkorn"/>
              <a:cs typeface="Vollkorn"/>
              <a:sym typeface="Vollkorn"/>
            </a:endParaRPr>
          </a:p>
        </p:txBody>
      </p:sp>
      <p:grpSp>
        <p:nvGrpSpPr>
          <p:cNvPr id="4" name="Group 4"/>
          <p:cNvGrpSpPr/>
          <p:nvPr/>
        </p:nvGrpSpPr>
        <p:grpSpPr>
          <a:xfrm>
            <a:off x="406403" y="172402"/>
            <a:ext cx="8980638" cy="1778318"/>
            <a:chOff x="0" y="-95250"/>
            <a:chExt cx="11974184" cy="2371090"/>
          </a:xfrm>
        </p:grpSpPr>
        <p:sp>
          <p:nvSpPr>
            <p:cNvPr id="5" name="Freeform 5"/>
            <p:cNvSpPr/>
            <p:nvPr/>
          </p:nvSpPr>
          <p:spPr>
            <a:xfrm>
              <a:off x="269864" y="-47625"/>
              <a:ext cx="11704320" cy="2275839"/>
            </a:xfrm>
            <a:custGeom>
              <a:avLst/>
              <a:gdLst/>
              <a:ahLst/>
              <a:cxnLst/>
              <a:rect l="l" t="t" r="r" b="b"/>
              <a:pathLst>
                <a:path w="11704320" h="2275840">
                  <a:moveTo>
                    <a:pt x="0" y="0"/>
                  </a:moveTo>
                  <a:lnTo>
                    <a:pt x="11704320" y="0"/>
                  </a:lnTo>
                  <a:lnTo>
                    <a:pt x="11704320" y="2275840"/>
                  </a:lnTo>
                  <a:lnTo>
                    <a:pt x="0" y="2275840"/>
                  </a:lnTo>
                  <a:close/>
                </a:path>
              </a:pathLst>
            </a:custGeom>
            <a:blipFill>
              <a:blip r:embed="rId4">
                <a:alphaModFix amt="0"/>
              </a:blip>
              <a:stretch>
                <a:fillRect t="-50208" b="-50208"/>
              </a:stretch>
            </a:blipFill>
          </p:spPr>
          <p:txBody>
            <a:bodyPr/>
            <a:lstStyle/>
            <a:p>
              <a:endParaRPr lang="en-US"/>
            </a:p>
          </p:txBody>
        </p:sp>
        <p:sp>
          <p:nvSpPr>
            <p:cNvPr id="6" name="TextBox 6"/>
            <p:cNvSpPr txBox="1"/>
            <p:nvPr/>
          </p:nvSpPr>
          <p:spPr>
            <a:xfrm>
              <a:off x="0" y="-95250"/>
              <a:ext cx="11704320" cy="2371090"/>
            </a:xfrm>
            <a:prstGeom prst="rect">
              <a:avLst/>
            </a:prstGeom>
          </p:spPr>
          <p:txBody>
            <a:bodyPr lIns="0" tIns="0" rIns="0" bIns="0" rtlCol="0" anchor="b"/>
            <a:lstStyle/>
            <a:p>
              <a:pPr algn="ctr">
                <a:lnSpc>
                  <a:spcPts val="5120"/>
                </a:lnSpc>
              </a:pPr>
              <a:r>
                <a:rPr lang="en-US" sz="4266" b="1" spc="-106">
                  <a:solidFill>
                    <a:srgbClr val="000000"/>
                  </a:solidFill>
                  <a:latin typeface="Calibri (MS) Bold"/>
                  <a:ea typeface="Calibri (MS) Bold"/>
                  <a:cs typeface="Calibri (MS) Bold"/>
                  <a:sym typeface="Calibri (MS) Bold"/>
                </a:rPr>
                <a:t>Marijuana (Cannabis/THC) </a:t>
              </a:r>
            </a:p>
            <a:p>
              <a:pPr algn="ctr">
                <a:lnSpc>
                  <a:spcPts val="6143"/>
                </a:lnSpc>
              </a:pPr>
              <a:r>
                <a:rPr lang="en-US" sz="5119" b="1" spc="-106">
                  <a:solidFill>
                    <a:srgbClr val="000000"/>
                  </a:solidFill>
                  <a:latin typeface="Calibri (MS) Bold"/>
                  <a:ea typeface="Calibri (MS) Bold"/>
                  <a:cs typeface="Calibri (MS) Bold"/>
                  <a:sym typeface="Calibri (MS) Bold"/>
                </a:rPr>
                <a:t>&amp; School</a:t>
              </a:r>
            </a:p>
          </p:txBody>
        </p:sp>
      </p:grpSp>
      <p:sp>
        <p:nvSpPr>
          <p:cNvPr id="7" name="TextBox 7"/>
          <p:cNvSpPr txBox="1"/>
          <p:nvPr/>
        </p:nvSpPr>
        <p:spPr>
          <a:xfrm>
            <a:off x="6397838" y="6345113"/>
            <a:ext cx="2950099" cy="192360"/>
          </a:xfrm>
          <a:prstGeom prst="rect">
            <a:avLst/>
          </a:prstGeom>
        </p:spPr>
        <p:txBody>
          <a:bodyPr wrap="square" lIns="0" tIns="0" rIns="0" bIns="0" rtlCol="0" anchor="t">
            <a:spAutoFit/>
          </a:bodyPr>
          <a:lstStyle/>
          <a:p>
            <a:pPr algn="l">
              <a:lnSpc>
                <a:spcPts val="1535"/>
              </a:lnSpc>
            </a:pPr>
            <a:r>
              <a:rPr lang="en-US" sz="1250">
                <a:solidFill>
                  <a:srgbClr val="000000"/>
                </a:solidFill>
                <a:latin typeface="Calibri (MS)"/>
                <a:ea typeface="Calibri (MS)"/>
                <a:cs typeface="Calibri (MS)"/>
                <a:sym typeface="Calibri (MS)"/>
              </a:rPr>
              <a:t>	Addiction 2022</a:t>
            </a:r>
          </a:p>
        </p:txBody>
      </p:sp>
      <p:grpSp>
        <p:nvGrpSpPr>
          <p:cNvPr id="8" name="Group 8"/>
          <p:cNvGrpSpPr/>
          <p:nvPr/>
        </p:nvGrpSpPr>
        <p:grpSpPr>
          <a:xfrm>
            <a:off x="0" y="6827520"/>
            <a:ext cx="9753600" cy="487680"/>
            <a:chOff x="0" y="0"/>
            <a:chExt cx="13004800" cy="650240"/>
          </a:xfrm>
        </p:grpSpPr>
        <p:sp>
          <p:nvSpPr>
            <p:cNvPr id="9" name="Freeform 9"/>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
        <p:nvSpPr>
          <p:cNvPr id="10" name="Freeform 10"/>
          <p:cNvSpPr/>
          <p:nvPr/>
        </p:nvSpPr>
        <p:spPr>
          <a:xfrm>
            <a:off x="5865463" y="2638195"/>
            <a:ext cx="3521578" cy="2749666"/>
          </a:xfrm>
          <a:custGeom>
            <a:avLst/>
            <a:gdLst/>
            <a:ahLst/>
            <a:cxnLst/>
            <a:rect l="l" t="t" r="r" b="b"/>
            <a:pathLst>
              <a:path w="3521578" h="2749666">
                <a:moveTo>
                  <a:pt x="0" y="0"/>
                </a:moveTo>
                <a:lnTo>
                  <a:pt x="3521579" y="0"/>
                </a:lnTo>
                <a:lnTo>
                  <a:pt x="3521579" y="2749666"/>
                </a:lnTo>
                <a:lnTo>
                  <a:pt x="0" y="2749666"/>
                </a:lnTo>
                <a:lnTo>
                  <a:pt x="0" y="0"/>
                </a:lnTo>
                <a:close/>
              </a:path>
            </a:pathLst>
          </a:custGeom>
          <a:blipFill>
            <a:blip r:embed="rId5"/>
            <a:stretch>
              <a:fillRect l="-8707" r="-8707"/>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33864" y="2233638"/>
            <a:ext cx="4542936" cy="3874659"/>
            <a:chOff x="0" y="0"/>
            <a:chExt cx="6057247" cy="5166212"/>
          </a:xfrm>
        </p:grpSpPr>
        <p:sp>
          <p:nvSpPr>
            <p:cNvPr id="3" name="Freeform 3"/>
            <p:cNvSpPr/>
            <p:nvPr/>
          </p:nvSpPr>
          <p:spPr>
            <a:xfrm>
              <a:off x="0" y="0"/>
              <a:ext cx="6057242" cy="5166217"/>
            </a:xfrm>
            <a:custGeom>
              <a:avLst/>
              <a:gdLst/>
              <a:ahLst/>
              <a:cxnLst/>
              <a:rect l="l" t="t" r="r" b="b"/>
              <a:pathLst>
                <a:path w="6057242" h="5166217">
                  <a:moveTo>
                    <a:pt x="0" y="0"/>
                  </a:moveTo>
                  <a:lnTo>
                    <a:pt x="6057242" y="0"/>
                  </a:lnTo>
                  <a:lnTo>
                    <a:pt x="6057242" y="5166217"/>
                  </a:lnTo>
                  <a:lnTo>
                    <a:pt x="0" y="5166217"/>
                  </a:lnTo>
                  <a:close/>
                </a:path>
              </a:pathLst>
            </a:custGeom>
            <a:blipFill>
              <a:blip r:embed="rId3">
                <a:alphaModFix amt="0"/>
              </a:blip>
              <a:stretch>
                <a:fillRect l="-62924" r="-55935"/>
              </a:stretch>
            </a:blipFill>
          </p:spPr>
          <p:txBody>
            <a:bodyPr/>
            <a:lstStyle/>
            <a:p>
              <a:endParaRPr lang="en-US"/>
            </a:p>
          </p:txBody>
        </p:sp>
        <p:sp>
          <p:nvSpPr>
            <p:cNvPr id="4" name="TextBox 4"/>
            <p:cNvSpPr txBox="1"/>
            <p:nvPr/>
          </p:nvSpPr>
          <p:spPr>
            <a:xfrm>
              <a:off x="0" y="-76200"/>
              <a:ext cx="6057247" cy="5242412"/>
            </a:xfrm>
            <a:prstGeom prst="rect">
              <a:avLst/>
            </a:prstGeom>
          </p:spPr>
          <p:txBody>
            <a:bodyPr lIns="0" tIns="0" rIns="0" bIns="0" rtlCol="0" anchor="ctr"/>
            <a:lstStyle/>
            <a:p>
              <a:pPr algn="ctr">
                <a:lnSpc>
                  <a:spcPts val="4695"/>
                </a:lnSpc>
              </a:pPr>
              <a:r>
                <a:rPr lang="en-US" sz="3913">
                  <a:solidFill>
                    <a:srgbClr val="000000"/>
                  </a:solidFill>
                  <a:latin typeface="Calibri (MS)"/>
                  <a:ea typeface="Calibri (MS)"/>
                  <a:cs typeface="Calibri (MS)"/>
                  <a:sym typeface="Calibri (MS)"/>
                </a:rPr>
                <a:t>Marijuana use affects timing, movement, coordination, and concentration, and can interfere with athletic performance. </a:t>
              </a:r>
              <a:r>
                <a:rPr lang="en-US" sz="3913" b="1">
                  <a:solidFill>
                    <a:srgbClr val="000000"/>
                  </a:solidFill>
                  <a:latin typeface="Calibri (MS) Bold"/>
                  <a:ea typeface="Calibri (MS) Bold"/>
                  <a:cs typeface="Calibri (MS) Bold"/>
                  <a:sym typeface="Calibri (MS) Bold"/>
                </a:rPr>
                <a:t>  </a:t>
              </a:r>
            </a:p>
          </p:txBody>
        </p:sp>
      </p:grpSp>
      <p:grpSp>
        <p:nvGrpSpPr>
          <p:cNvPr id="5" name="Group 5"/>
          <p:cNvGrpSpPr/>
          <p:nvPr/>
        </p:nvGrpSpPr>
        <p:grpSpPr>
          <a:xfrm>
            <a:off x="0" y="-133760"/>
            <a:ext cx="9118638" cy="1941548"/>
            <a:chOff x="0" y="-27179"/>
            <a:chExt cx="12158183" cy="2588731"/>
          </a:xfrm>
        </p:grpSpPr>
        <p:sp>
          <p:nvSpPr>
            <p:cNvPr id="6" name="Freeform 6"/>
            <p:cNvSpPr/>
            <p:nvPr/>
          </p:nvSpPr>
          <p:spPr>
            <a:xfrm>
              <a:off x="0" y="0"/>
              <a:ext cx="12158183" cy="2561551"/>
            </a:xfrm>
            <a:custGeom>
              <a:avLst/>
              <a:gdLst/>
              <a:ahLst/>
              <a:cxnLst/>
              <a:rect l="l" t="t" r="r" b="b"/>
              <a:pathLst>
                <a:path w="12158183" h="2561551">
                  <a:moveTo>
                    <a:pt x="0" y="0"/>
                  </a:moveTo>
                  <a:lnTo>
                    <a:pt x="12158183" y="0"/>
                  </a:lnTo>
                  <a:lnTo>
                    <a:pt x="12158183" y="2561551"/>
                  </a:lnTo>
                  <a:lnTo>
                    <a:pt x="0" y="2561551"/>
                  </a:lnTo>
                  <a:close/>
                </a:path>
              </a:pathLst>
            </a:custGeom>
            <a:blipFill>
              <a:blip r:embed="rId3">
                <a:alphaModFix amt="0"/>
              </a:blip>
              <a:stretch>
                <a:fillRect l="-3003" r="48940"/>
              </a:stretch>
            </a:blipFill>
          </p:spPr>
          <p:txBody>
            <a:bodyPr/>
            <a:lstStyle/>
            <a:p>
              <a:endParaRPr lang="en-US"/>
            </a:p>
          </p:txBody>
        </p:sp>
        <p:sp>
          <p:nvSpPr>
            <p:cNvPr id="7" name="TextBox 7"/>
            <p:cNvSpPr txBox="1"/>
            <p:nvPr/>
          </p:nvSpPr>
          <p:spPr>
            <a:xfrm>
              <a:off x="0" y="-27179"/>
              <a:ext cx="10972205" cy="2588731"/>
            </a:xfrm>
            <a:prstGeom prst="rect">
              <a:avLst/>
            </a:prstGeom>
          </p:spPr>
          <p:txBody>
            <a:bodyPr lIns="0" tIns="0" rIns="0" bIns="0" rtlCol="0" anchor="b"/>
            <a:lstStyle/>
            <a:p>
              <a:pPr algn="ctr">
                <a:lnSpc>
                  <a:spcPts val="4608"/>
                </a:lnSpc>
              </a:pPr>
              <a:r>
                <a:rPr lang="en-US" sz="4266" b="1" spc="-106">
                  <a:solidFill>
                    <a:srgbClr val="000000"/>
                  </a:solidFill>
                  <a:latin typeface="Calibri (MS) Bold"/>
                  <a:ea typeface="Calibri (MS) Bold"/>
                  <a:cs typeface="Calibri (MS) Bold"/>
                  <a:sym typeface="Calibri (MS) Bold"/>
                </a:rPr>
                <a:t>Marijuana (Cannabis/THC) </a:t>
              </a:r>
            </a:p>
            <a:p>
              <a:pPr algn="ctr">
                <a:lnSpc>
                  <a:spcPts val="5068"/>
                </a:lnSpc>
              </a:pPr>
              <a:r>
                <a:rPr lang="en-US" sz="4693" b="1" spc="-106">
                  <a:solidFill>
                    <a:srgbClr val="000000"/>
                  </a:solidFill>
                  <a:latin typeface="Calibri (MS) Bold"/>
                  <a:ea typeface="Calibri (MS) Bold"/>
                  <a:cs typeface="Calibri (MS) Bold"/>
                  <a:sym typeface="Calibri (MS) Bold"/>
                </a:rPr>
                <a:t>&amp; Sports</a:t>
              </a:r>
            </a:p>
          </p:txBody>
        </p:sp>
      </p:grpSp>
      <p:grpSp>
        <p:nvGrpSpPr>
          <p:cNvPr id="8" name="Group 8"/>
          <p:cNvGrpSpPr/>
          <p:nvPr/>
        </p:nvGrpSpPr>
        <p:grpSpPr>
          <a:xfrm>
            <a:off x="0" y="6827520"/>
            <a:ext cx="9753600" cy="487680"/>
            <a:chOff x="0" y="0"/>
            <a:chExt cx="13004800" cy="650240"/>
          </a:xfrm>
        </p:grpSpPr>
        <p:sp>
          <p:nvSpPr>
            <p:cNvPr id="9" name="Freeform 9"/>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
        <p:nvSpPr>
          <p:cNvPr id="10" name="Freeform 10"/>
          <p:cNvSpPr/>
          <p:nvPr/>
        </p:nvSpPr>
        <p:spPr>
          <a:xfrm rot="-10800000">
            <a:off x="5188596" y="3412458"/>
            <a:ext cx="4367284" cy="2926080"/>
          </a:xfrm>
          <a:custGeom>
            <a:avLst/>
            <a:gdLst/>
            <a:ahLst/>
            <a:cxnLst/>
            <a:rect l="l" t="t" r="r" b="b"/>
            <a:pathLst>
              <a:path w="4367284" h="2926080">
                <a:moveTo>
                  <a:pt x="0" y="0"/>
                </a:moveTo>
                <a:lnTo>
                  <a:pt x="4367284" y="0"/>
                </a:lnTo>
                <a:lnTo>
                  <a:pt x="4367284" y="2926080"/>
                </a:lnTo>
                <a:lnTo>
                  <a:pt x="0" y="2926080"/>
                </a:lnTo>
                <a:lnTo>
                  <a:pt x="0" y="0"/>
                </a:lnTo>
                <a:close/>
              </a:path>
            </a:pathLst>
          </a:custGeom>
          <a:blipFill>
            <a:blip r:embed="rId4"/>
            <a:stretch>
              <a:fillRect/>
            </a:stretch>
          </a:blipFill>
        </p:spPr>
        <p:txBody>
          <a:bodyPr/>
          <a:lstStyle/>
          <a:p>
            <a:endParaRPr lang="en-US"/>
          </a:p>
        </p:txBody>
      </p:sp>
      <p:sp>
        <p:nvSpPr>
          <p:cNvPr id="11" name="TextBox 11"/>
          <p:cNvSpPr txBox="1"/>
          <p:nvPr/>
        </p:nvSpPr>
        <p:spPr>
          <a:xfrm>
            <a:off x="8859805" y="6093006"/>
            <a:ext cx="517655" cy="626555"/>
          </a:xfrm>
          <a:prstGeom prst="rect">
            <a:avLst/>
          </a:prstGeom>
        </p:spPr>
        <p:txBody>
          <a:bodyPr lIns="0" tIns="0" rIns="0" bIns="0" rtlCol="0" anchor="t">
            <a:spAutoFit/>
          </a:bodyPr>
          <a:lstStyle/>
          <a:p>
            <a:pPr algn="l">
              <a:lnSpc>
                <a:spcPts val="1535"/>
              </a:lnSpc>
            </a:pPr>
            <a:endParaRPr/>
          </a:p>
          <a:p>
            <a:pPr algn="l">
              <a:lnSpc>
                <a:spcPts val="1535"/>
              </a:lnSpc>
            </a:pPr>
            <a:r>
              <a:rPr lang="en-US" sz="1279">
                <a:solidFill>
                  <a:srgbClr val="000000"/>
                </a:solidFill>
                <a:latin typeface="Calibri (MS)"/>
                <a:ea typeface="Calibri (MS)"/>
                <a:cs typeface="Calibri (MS)"/>
                <a:sym typeface="Calibri (MS)"/>
              </a:rPr>
              <a:t>	    NCAA</a:t>
            </a:r>
          </a:p>
        </p:txBody>
      </p:sp>
      <p:grpSp>
        <p:nvGrpSpPr>
          <p:cNvPr id="12" name="Group 12"/>
          <p:cNvGrpSpPr/>
          <p:nvPr/>
        </p:nvGrpSpPr>
        <p:grpSpPr>
          <a:xfrm>
            <a:off x="7089515" y="203118"/>
            <a:ext cx="2287945" cy="3209340"/>
            <a:chOff x="0" y="0"/>
            <a:chExt cx="2844305" cy="3989756"/>
          </a:xfrm>
        </p:grpSpPr>
        <p:sp>
          <p:nvSpPr>
            <p:cNvPr id="13" name="Freeform 13" descr="Free I Wonder Cliparts, Download Free Clip Art, Free Clip Art on Clipart  Library"/>
            <p:cNvSpPr/>
            <p:nvPr/>
          </p:nvSpPr>
          <p:spPr>
            <a:xfrm>
              <a:off x="0" y="0"/>
              <a:ext cx="2844292" cy="3989705"/>
            </a:xfrm>
            <a:custGeom>
              <a:avLst/>
              <a:gdLst/>
              <a:ahLst/>
              <a:cxnLst/>
              <a:rect l="l" t="t" r="r" b="b"/>
              <a:pathLst>
                <a:path w="2844292" h="3989705">
                  <a:moveTo>
                    <a:pt x="0" y="0"/>
                  </a:moveTo>
                  <a:lnTo>
                    <a:pt x="2844292" y="0"/>
                  </a:lnTo>
                  <a:lnTo>
                    <a:pt x="2844292" y="3989705"/>
                  </a:lnTo>
                  <a:lnTo>
                    <a:pt x="0" y="3989705"/>
                  </a:lnTo>
                  <a:lnTo>
                    <a:pt x="0" y="0"/>
                  </a:lnTo>
                  <a:close/>
                </a:path>
              </a:pathLst>
            </a:custGeom>
            <a:blipFill>
              <a:blip r:embed="rId5"/>
              <a:stretch>
                <a:fillRect l="-1202" r="-1202" b="-1"/>
              </a:stretch>
            </a:blipFill>
          </p:spPr>
          <p:txBody>
            <a:bodyPr/>
            <a:lstStyle/>
            <a:p>
              <a:endParaRPr lang="en-US"/>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293052" y="1869443"/>
            <a:ext cx="6025482" cy="5109677"/>
            <a:chOff x="0" y="0"/>
            <a:chExt cx="8033976" cy="6812902"/>
          </a:xfrm>
        </p:grpSpPr>
        <p:sp>
          <p:nvSpPr>
            <p:cNvPr id="3" name="Freeform 3"/>
            <p:cNvSpPr/>
            <p:nvPr/>
          </p:nvSpPr>
          <p:spPr>
            <a:xfrm>
              <a:off x="0" y="0"/>
              <a:ext cx="8033976" cy="6812728"/>
            </a:xfrm>
            <a:custGeom>
              <a:avLst/>
              <a:gdLst/>
              <a:ahLst/>
              <a:cxnLst/>
              <a:rect l="l" t="t" r="r" b="b"/>
              <a:pathLst>
                <a:path w="8033976" h="6812728">
                  <a:moveTo>
                    <a:pt x="0" y="1135382"/>
                  </a:moveTo>
                  <a:cubicBezTo>
                    <a:pt x="0" y="508529"/>
                    <a:pt x="101907" y="0"/>
                    <a:pt x="227525" y="0"/>
                  </a:cubicBezTo>
                  <a:lnTo>
                    <a:pt x="7806451" y="0"/>
                  </a:lnTo>
                  <a:cubicBezTo>
                    <a:pt x="7932156" y="0"/>
                    <a:pt x="8033976" y="508529"/>
                    <a:pt x="8033976" y="1135382"/>
                  </a:cubicBezTo>
                  <a:lnTo>
                    <a:pt x="8033976" y="5677346"/>
                  </a:lnTo>
                  <a:cubicBezTo>
                    <a:pt x="8033976" y="6304633"/>
                    <a:pt x="7932069" y="6812728"/>
                    <a:pt x="7806451" y="6812728"/>
                  </a:cubicBezTo>
                  <a:lnTo>
                    <a:pt x="227525" y="6812728"/>
                  </a:lnTo>
                  <a:cubicBezTo>
                    <a:pt x="101819" y="6812728"/>
                    <a:pt x="0" y="6304199"/>
                    <a:pt x="0" y="5677346"/>
                  </a:cubicBezTo>
                  <a:close/>
                </a:path>
              </a:pathLst>
            </a:custGeom>
            <a:solidFill>
              <a:srgbClr val="AACBDE"/>
            </a:solidFill>
          </p:spPr>
          <p:txBody>
            <a:bodyPr/>
            <a:lstStyle/>
            <a:p>
              <a:endParaRPr lang="en-US"/>
            </a:p>
          </p:txBody>
        </p:sp>
      </p:grpSp>
      <p:grpSp>
        <p:nvGrpSpPr>
          <p:cNvPr id="4" name="Group 4"/>
          <p:cNvGrpSpPr/>
          <p:nvPr/>
        </p:nvGrpSpPr>
        <p:grpSpPr>
          <a:xfrm>
            <a:off x="487680" y="2000283"/>
            <a:ext cx="5530952" cy="2033465"/>
            <a:chOff x="0" y="0"/>
            <a:chExt cx="7866221" cy="2892031"/>
          </a:xfrm>
        </p:grpSpPr>
        <p:sp>
          <p:nvSpPr>
            <p:cNvPr id="5" name="Freeform 5"/>
            <p:cNvSpPr/>
            <p:nvPr/>
          </p:nvSpPr>
          <p:spPr>
            <a:xfrm>
              <a:off x="0" y="0"/>
              <a:ext cx="7866218" cy="2892026"/>
            </a:xfrm>
            <a:custGeom>
              <a:avLst/>
              <a:gdLst/>
              <a:ahLst/>
              <a:cxnLst/>
              <a:rect l="l" t="t" r="r" b="b"/>
              <a:pathLst>
                <a:path w="7866218" h="2892026">
                  <a:moveTo>
                    <a:pt x="0" y="0"/>
                  </a:moveTo>
                  <a:lnTo>
                    <a:pt x="7866218" y="0"/>
                  </a:lnTo>
                  <a:lnTo>
                    <a:pt x="7866218" y="2892026"/>
                  </a:lnTo>
                  <a:lnTo>
                    <a:pt x="0" y="2892026"/>
                  </a:lnTo>
                  <a:close/>
                </a:path>
              </a:pathLst>
            </a:custGeom>
            <a:blipFill>
              <a:blip r:embed="rId3">
                <a:alphaModFix amt="0"/>
              </a:blip>
              <a:stretch>
                <a:fillRect t="-46328" r="-46553" b="-9013"/>
              </a:stretch>
            </a:blipFill>
          </p:spPr>
          <p:txBody>
            <a:bodyPr/>
            <a:lstStyle/>
            <a:p>
              <a:endParaRPr lang="en-US"/>
            </a:p>
          </p:txBody>
        </p:sp>
        <p:sp>
          <p:nvSpPr>
            <p:cNvPr id="6" name="TextBox 6"/>
            <p:cNvSpPr txBox="1"/>
            <p:nvPr/>
          </p:nvSpPr>
          <p:spPr>
            <a:xfrm>
              <a:off x="0" y="-28575"/>
              <a:ext cx="7866221" cy="2920606"/>
            </a:xfrm>
            <a:prstGeom prst="rect">
              <a:avLst/>
            </a:prstGeom>
          </p:spPr>
          <p:txBody>
            <a:bodyPr lIns="0" tIns="0" rIns="0" bIns="0" rtlCol="0" anchor="ctr"/>
            <a:lstStyle/>
            <a:p>
              <a:pPr algn="ctr">
                <a:lnSpc>
                  <a:spcPts val="3527"/>
                </a:lnSpc>
              </a:pPr>
              <a:r>
                <a:rPr lang="en-US" sz="3266">
                  <a:solidFill>
                    <a:srgbClr val="000000"/>
                  </a:solidFill>
                  <a:latin typeface="Calibri (MS)"/>
                  <a:ea typeface="Calibri (MS)"/>
                  <a:cs typeface="Calibri (MS)"/>
                  <a:sym typeface="Calibri (MS)"/>
                </a:rPr>
                <a:t>Regular use of marijuana (THC/cannabis) significantly increases a teen’s risk of </a:t>
              </a:r>
              <a:r>
                <a:rPr lang="en-US" sz="3266" b="1">
                  <a:solidFill>
                    <a:srgbClr val="FFFFFF"/>
                  </a:solidFill>
                  <a:latin typeface="Calibri (MS) Bold"/>
                  <a:ea typeface="Calibri (MS) Bold"/>
                  <a:cs typeface="Calibri (MS) Bold"/>
                  <a:sym typeface="Calibri (MS) Bold"/>
                </a:rPr>
                <a:t>depression and anxiety. </a:t>
              </a:r>
            </a:p>
          </p:txBody>
        </p:sp>
      </p:grpSp>
      <p:grpSp>
        <p:nvGrpSpPr>
          <p:cNvPr id="7" name="Group 7"/>
          <p:cNvGrpSpPr/>
          <p:nvPr/>
        </p:nvGrpSpPr>
        <p:grpSpPr>
          <a:xfrm>
            <a:off x="294158" y="4090004"/>
            <a:ext cx="6069278" cy="2879117"/>
            <a:chOff x="0" y="-17653"/>
            <a:chExt cx="7969684" cy="3716138"/>
          </a:xfrm>
        </p:grpSpPr>
        <p:sp>
          <p:nvSpPr>
            <p:cNvPr id="8" name="Freeform 8"/>
            <p:cNvSpPr/>
            <p:nvPr/>
          </p:nvSpPr>
          <p:spPr>
            <a:xfrm>
              <a:off x="0" y="0"/>
              <a:ext cx="7622069" cy="3616687"/>
            </a:xfrm>
            <a:custGeom>
              <a:avLst/>
              <a:gdLst/>
              <a:ahLst/>
              <a:cxnLst/>
              <a:rect l="l" t="t" r="r" b="b"/>
              <a:pathLst>
                <a:path w="7622069" h="3616687">
                  <a:moveTo>
                    <a:pt x="0" y="0"/>
                  </a:moveTo>
                  <a:lnTo>
                    <a:pt x="7622069" y="0"/>
                  </a:lnTo>
                  <a:lnTo>
                    <a:pt x="7622069" y="3616687"/>
                  </a:lnTo>
                  <a:lnTo>
                    <a:pt x="0" y="3616687"/>
                  </a:lnTo>
                  <a:close/>
                </a:path>
              </a:pathLst>
            </a:custGeom>
            <a:blipFill>
              <a:blip r:embed="rId3">
                <a:alphaModFix amt="0"/>
              </a:blip>
              <a:stretch>
                <a:fillRect t="-37045" r="-51247" b="12828"/>
              </a:stretch>
            </a:blipFill>
          </p:spPr>
          <p:txBody>
            <a:bodyPr/>
            <a:lstStyle/>
            <a:p>
              <a:endParaRPr lang="en-US"/>
            </a:p>
          </p:txBody>
        </p:sp>
        <p:sp>
          <p:nvSpPr>
            <p:cNvPr id="9" name="TextBox 9"/>
            <p:cNvSpPr txBox="1"/>
            <p:nvPr/>
          </p:nvSpPr>
          <p:spPr>
            <a:xfrm>
              <a:off x="40895" y="-17653"/>
              <a:ext cx="7928789" cy="3716138"/>
            </a:xfrm>
            <a:prstGeom prst="rect">
              <a:avLst/>
            </a:prstGeom>
          </p:spPr>
          <p:txBody>
            <a:bodyPr lIns="0" tIns="0" rIns="0" bIns="0" rtlCol="0" anchor="ctr"/>
            <a:lstStyle/>
            <a:p>
              <a:pPr algn="ctr">
                <a:lnSpc>
                  <a:spcPts val="3311"/>
                </a:lnSpc>
              </a:pPr>
              <a:r>
                <a:rPr lang="en-US" sz="3066">
                  <a:solidFill>
                    <a:srgbClr val="000000"/>
                  </a:solidFill>
                  <a:latin typeface="Calibri (MS)"/>
                  <a:ea typeface="Calibri (MS)"/>
                  <a:cs typeface="Calibri (MS)"/>
                  <a:sym typeface="Calibri (MS)"/>
                </a:rPr>
                <a:t>Marijuana (THC/cannabis) use can make depression, anxiety, and other emotional problems worse and has been linked to </a:t>
              </a:r>
            </a:p>
            <a:p>
              <a:pPr algn="ctr">
                <a:lnSpc>
                  <a:spcPts val="3311"/>
                </a:lnSpc>
              </a:pPr>
              <a:r>
                <a:rPr lang="en-US" sz="3050" b="1">
                  <a:solidFill>
                    <a:srgbClr val="FFFFFF"/>
                  </a:solidFill>
                  <a:latin typeface="Calibri (MS) Bold"/>
                  <a:ea typeface="Calibri (MS) Bold"/>
                  <a:cs typeface="Calibri (MS) Bold"/>
                  <a:sym typeface="Calibri (MS) Bold"/>
                </a:rPr>
                <a:t>suicidal thoughts and psychosis</a:t>
              </a:r>
              <a:r>
                <a:rPr lang="en-US" sz="3050">
                  <a:solidFill>
                    <a:srgbClr val="000000"/>
                  </a:solidFill>
                  <a:latin typeface="Calibri (MS)"/>
                  <a:ea typeface="Calibri (MS)"/>
                  <a:cs typeface="Calibri (MS)"/>
                  <a:sym typeface="Calibri (MS)"/>
                </a:rPr>
                <a:t> (loss of touch with reality).</a:t>
              </a:r>
              <a:endParaRPr lang="en-US" sz="3050">
                <a:solidFill>
                  <a:srgbClr val="000000"/>
                </a:solidFill>
                <a:latin typeface="Calibri (MS)"/>
                <a:ea typeface="Calibri (MS)"/>
                <a:cs typeface="Calibri (MS)"/>
              </a:endParaRPr>
            </a:p>
          </p:txBody>
        </p:sp>
      </p:grpSp>
      <p:grpSp>
        <p:nvGrpSpPr>
          <p:cNvPr id="10" name="Group 10"/>
          <p:cNvGrpSpPr/>
          <p:nvPr/>
        </p:nvGrpSpPr>
        <p:grpSpPr>
          <a:xfrm>
            <a:off x="487680" y="243840"/>
            <a:ext cx="8778240" cy="1625603"/>
            <a:chOff x="0" y="0"/>
            <a:chExt cx="11704320" cy="2167471"/>
          </a:xfrm>
        </p:grpSpPr>
        <p:sp>
          <p:nvSpPr>
            <p:cNvPr id="11" name="Freeform 11"/>
            <p:cNvSpPr/>
            <p:nvPr/>
          </p:nvSpPr>
          <p:spPr>
            <a:xfrm>
              <a:off x="0" y="0"/>
              <a:ext cx="11704320" cy="2167467"/>
            </a:xfrm>
            <a:custGeom>
              <a:avLst/>
              <a:gdLst/>
              <a:ahLst/>
              <a:cxnLst/>
              <a:rect l="l" t="t" r="r" b="b"/>
              <a:pathLst>
                <a:path w="11704320" h="2167467">
                  <a:moveTo>
                    <a:pt x="0" y="0"/>
                  </a:moveTo>
                  <a:lnTo>
                    <a:pt x="11704320" y="0"/>
                  </a:lnTo>
                  <a:lnTo>
                    <a:pt x="11704320" y="2167467"/>
                  </a:lnTo>
                  <a:lnTo>
                    <a:pt x="0" y="2167467"/>
                  </a:lnTo>
                  <a:close/>
                </a:path>
              </a:pathLst>
            </a:custGeom>
            <a:blipFill>
              <a:blip r:embed="rId3">
                <a:alphaModFix amt="0"/>
              </a:blip>
              <a:stretch>
                <a:fillRect t="-55219" b="-55219"/>
              </a:stretch>
            </a:blipFill>
          </p:spPr>
          <p:txBody>
            <a:bodyPr/>
            <a:lstStyle/>
            <a:p>
              <a:endParaRPr lang="en-US"/>
            </a:p>
          </p:txBody>
        </p:sp>
        <p:sp>
          <p:nvSpPr>
            <p:cNvPr id="12" name="TextBox 12"/>
            <p:cNvSpPr txBox="1"/>
            <p:nvPr/>
          </p:nvSpPr>
          <p:spPr>
            <a:xfrm>
              <a:off x="0" y="-95250"/>
              <a:ext cx="11704320" cy="2262721"/>
            </a:xfrm>
            <a:prstGeom prst="rect">
              <a:avLst/>
            </a:prstGeom>
          </p:spPr>
          <p:txBody>
            <a:bodyPr lIns="0" tIns="0" rIns="0" bIns="0" rtlCol="0" anchor="b"/>
            <a:lstStyle/>
            <a:p>
              <a:pPr algn="ctr">
                <a:lnSpc>
                  <a:spcPts val="5120"/>
                </a:lnSpc>
              </a:pPr>
              <a:r>
                <a:rPr lang="en-US" sz="4266" b="1" spc="-106">
                  <a:solidFill>
                    <a:srgbClr val="000000"/>
                  </a:solidFill>
                  <a:latin typeface="Calibri (MS) Bold"/>
                  <a:ea typeface="Calibri (MS) Bold"/>
                  <a:cs typeface="Calibri (MS) Bold"/>
                  <a:sym typeface="Calibri (MS) Bold"/>
                </a:rPr>
                <a:t>Marijuana (Cannabis/THC) </a:t>
              </a:r>
            </a:p>
            <a:p>
              <a:pPr algn="ctr">
                <a:lnSpc>
                  <a:spcPts val="5631"/>
                </a:lnSpc>
              </a:pPr>
              <a:r>
                <a:rPr lang="en-US" sz="4693" b="1" spc="-106">
                  <a:solidFill>
                    <a:srgbClr val="000000"/>
                  </a:solidFill>
                  <a:latin typeface="Calibri (MS) Bold"/>
                  <a:ea typeface="Calibri (MS) Bold"/>
                  <a:cs typeface="Calibri (MS) Bold"/>
                  <a:sym typeface="Calibri (MS) Bold"/>
                </a:rPr>
                <a:t>&amp; Emotions</a:t>
              </a:r>
            </a:p>
          </p:txBody>
        </p:sp>
      </p:grpSp>
      <p:sp>
        <p:nvSpPr>
          <p:cNvPr id="13" name="Freeform 13"/>
          <p:cNvSpPr/>
          <p:nvPr/>
        </p:nvSpPr>
        <p:spPr>
          <a:xfrm>
            <a:off x="6544653" y="2859229"/>
            <a:ext cx="3096381" cy="2926080"/>
          </a:xfrm>
          <a:custGeom>
            <a:avLst/>
            <a:gdLst/>
            <a:ahLst/>
            <a:cxnLst/>
            <a:rect l="l" t="t" r="r" b="b"/>
            <a:pathLst>
              <a:path w="3096381" h="2926080">
                <a:moveTo>
                  <a:pt x="0" y="0"/>
                </a:moveTo>
                <a:lnTo>
                  <a:pt x="3096381" y="0"/>
                </a:lnTo>
                <a:lnTo>
                  <a:pt x="3096381" y="2926080"/>
                </a:lnTo>
                <a:lnTo>
                  <a:pt x="0" y="2926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TextBox 14"/>
          <p:cNvSpPr txBox="1"/>
          <p:nvPr/>
        </p:nvSpPr>
        <p:spPr>
          <a:xfrm>
            <a:off x="8092844" y="6746519"/>
            <a:ext cx="2824477"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		CDC</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extBox 2"/>
          <p:cNvSpPr txBox="1"/>
          <p:nvPr/>
        </p:nvSpPr>
        <p:spPr>
          <a:xfrm>
            <a:off x="423843" y="979128"/>
            <a:ext cx="8843801" cy="5553075"/>
          </a:xfrm>
          <a:prstGeom prst="rect">
            <a:avLst/>
          </a:prstGeom>
        </p:spPr>
        <p:txBody>
          <a:bodyPr lIns="0" tIns="0" rIns="0" bIns="0" rtlCol="0" anchor="t">
            <a:spAutoFit/>
          </a:bodyPr>
          <a:lstStyle/>
          <a:p>
            <a:pPr algn="ctr">
              <a:lnSpc>
                <a:spcPts val="4303"/>
              </a:lnSpc>
            </a:pPr>
            <a:r>
              <a:rPr lang="en-US" sz="3586" b="1">
                <a:solidFill>
                  <a:srgbClr val="1C1D1F"/>
                </a:solidFill>
                <a:latin typeface="Calibri (MS) Bold"/>
                <a:ea typeface="Calibri (MS) Bold"/>
                <a:cs typeface="Calibri (MS) Bold"/>
                <a:sym typeface="Calibri (MS) Bold"/>
              </a:rPr>
              <a:t>Safe driving requires skills and full attention.</a:t>
            </a:r>
          </a:p>
          <a:p>
            <a:pPr algn="l">
              <a:lnSpc>
                <a:spcPts val="3583"/>
              </a:lnSpc>
            </a:pPr>
            <a:endParaRPr lang="en-US" sz="3586" b="1">
              <a:solidFill>
                <a:srgbClr val="1C1D1F"/>
              </a:solidFill>
              <a:latin typeface="Calibri (MS) Bold"/>
              <a:ea typeface="Calibri (MS) Bold"/>
              <a:cs typeface="Calibri (MS) Bold"/>
              <a:sym typeface="Calibri (MS) Bold"/>
            </a:endParaRPr>
          </a:p>
          <a:p>
            <a:pPr algn="l">
              <a:lnSpc>
                <a:spcPts val="3583"/>
              </a:lnSpc>
            </a:pPr>
            <a:r>
              <a:rPr lang="en-US" sz="2986">
                <a:solidFill>
                  <a:srgbClr val="000000"/>
                </a:solidFill>
                <a:latin typeface="Calibri (MS)"/>
                <a:ea typeface="Calibri (MS)"/>
                <a:cs typeface="Calibri (MS)"/>
                <a:sym typeface="Calibri (MS)"/>
              </a:rPr>
              <a:t>Marijuana use negatively affects skills needed to drive safely - alertness, concentration, coordination, and reaction time.</a:t>
            </a:r>
          </a:p>
          <a:p>
            <a:pPr algn="l">
              <a:lnSpc>
                <a:spcPts val="3583"/>
              </a:lnSpc>
            </a:pPr>
            <a:endParaRPr lang="en-US" sz="2986">
              <a:solidFill>
                <a:srgbClr val="000000"/>
              </a:solidFill>
              <a:latin typeface="Calibri (MS)"/>
              <a:ea typeface="Calibri (MS)"/>
              <a:cs typeface="Calibri (MS)"/>
              <a:sym typeface="Calibri (MS)"/>
            </a:endParaRPr>
          </a:p>
          <a:p>
            <a:pPr algn="l">
              <a:lnSpc>
                <a:spcPts val="3583"/>
              </a:lnSpc>
            </a:pPr>
            <a:r>
              <a:rPr lang="en-US" sz="2986">
                <a:solidFill>
                  <a:srgbClr val="000000"/>
                </a:solidFill>
                <a:latin typeface="Calibri (MS)"/>
                <a:ea typeface="Calibri (MS)"/>
                <a:cs typeface="Calibri (MS)"/>
                <a:sym typeface="Calibri (MS)"/>
              </a:rPr>
              <a:t>Marijuana use makes it is hard to judge distances </a:t>
            </a:r>
          </a:p>
          <a:p>
            <a:pPr algn="l">
              <a:lnSpc>
                <a:spcPts val="3583"/>
              </a:lnSpc>
            </a:pPr>
            <a:r>
              <a:rPr lang="en-US" sz="2986">
                <a:solidFill>
                  <a:srgbClr val="000000"/>
                </a:solidFill>
                <a:latin typeface="Calibri (MS)"/>
                <a:ea typeface="Calibri (MS)"/>
                <a:cs typeface="Calibri (MS)"/>
                <a:sym typeface="Calibri (MS)"/>
              </a:rPr>
              <a:t>and react to signals and sounds on the road.</a:t>
            </a:r>
          </a:p>
          <a:p>
            <a:pPr algn="l">
              <a:lnSpc>
                <a:spcPts val="3583"/>
              </a:lnSpc>
            </a:pPr>
            <a:endParaRPr lang="en-US" sz="2986">
              <a:solidFill>
                <a:srgbClr val="000000"/>
              </a:solidFill>
              <a:latin typeface="Calibri (MS)"/>
              <a:ea typeface="Calibri (MS)"/>
              <a:cs typeface="Calibri (MS)"/>
              <a:sym typeface="Calibri (MS)"/>
            </a:endParaRPr>
          </a:p>
          <a:p>
            <a:pPr algn="l">
              <a:lnSpc>
                <a:spcPts val="3583"/>
              </a:lnSpc>
            </a:pPr>
            <a:r>
              <a:rPr lang="en-US" sz="2986">
                <a:solidFill>
                  <a:srgbClr val="000000"/>
                </a:solidFill>
                <a:latin typeface="Calibri (MS)"/>
                <a:ea typeface="Calibri (MS)"/>
                <a:cs typeface="Calibri (MS)"/>
                <a:sym typeface="Calibri (MS)"/>
              </a:rPr>
              <a:t>It is NOT safe to ride with </a:t>
            </a:r>
          </a:p>
          <a:p>
            <a:pPr algn="l">
              <a:lnSpc>
                <a:spcPts val="3583"/>
              </a:lnSpc>
            </a:pPr>
            <a:r>
              <a:rPr lang="en-US" sz="2986">
                <a:solidFill>
                  <a:srgbClr val="000000"/>
                </a:solidFill>
                <a:latin typeface="Calibri (MS)"/>
                <a:ea typeface="Calibri (MS)"/>
                <a:cs typeface="Calibri (MS)"/>
                <a:sym typeface="Calibri (MS)"/>
              </a:rPr>
              <a:t>someone who’s been using </a:t>
            </a:r>
          </a:p>
          <a:p>
            <a:pPr algn="l">
              <a:lnSpc>
                <a:spcPts val="3583"/>
              </a:lnSpc>
            </a:pPr>
            <a:r>
              <a:rPr lang="en-US" sz="2986">
                <a:solidFill>
                  <a:srgbClr val="000000"/>
                </a:solidFill>
                <a:latin typeface="Calibri (MS)"/>
                <a:ea typeface="Calibri (MS)"/>
                <a:cs typeface="Calibri (MS)"/>
                <a:sym typeface="Calibri (MS)"/>
              </a:rPr>
              <a:t>marijuana in any form.					 </a:t>
            </a:r>
          </a:p>
        </p:txBody>
      </p:sp>
      <p:grpSp>
        <p:nvGrpSpPr>
          <p:cNvPr id="3" name="Group 3"/>
          <p:cNvGrpSpPr/>
          <p:nvPr/>
        </p:nvGrpSpPr>
        <p:grpSpPr>
          <a:xfrm>
            <a:off x="568957" y="0"/>
            <a:ext cx="8778240" cy="1064853"/>
            <a:chOff x="0" y="0"/>
            <a:chExt cx="11704320" cy="1419804"/>
          </a:xfrm>
        </p:grpSpPr>
        <p:sp>
          <p:nvSpPr>
            <p:cNvPr id="4" name="Freeform 4"/>
            <p:cNvSpPr/>
            <p:nvPr/>
          </p:nvSpPr>
          <p:spPr>
            <a:xfrm>
              <a:off x="0" y="0"/>
              <a:ext cx="11704320" cy="1419801"/>
            </a:xfrm>
            <a:custGeom>
              <a:avLst/>
              <a:gdLst/>
              <a:ahLst/>
              <a:cxnLst/>
              <a:rect l="l" t="t" r="r" b="b"/>
              <a:pathLst>
                <a:path w="11704320" h="1419801">
                  <a:moveTo>
                    <a:pt x="0" y="0"/>
                  </a:moveTo>
                  <a:lnTo>
                    <a:pt x="11704320" y="0"/>
                  </a:lnTo>
                  <a:lnTo>
                    <a:pt x="11704320" y="1419801"/>
                  </a:lnTo>
                  <a:lnTo>
                    <a:pt x="0" y="1419801"/>
                  </a:lnTo>
                  <a:close/>
                </a:path>
              </a:pathLst>
            </a:custGeom>
            <a:blipFill>
              <a:blip r:embed="rId3">
                <a:alphaModFix amt="0"/>
              </a:blip>
              <a:stretch>
                <a:fillRect t="-84297" b="-136957"/>
              </a:stretch>
            </a:blipFill>
          </p:spPr>
          <p:txBody>
            <a:bodyPr/>
            <a:lstStyle/>
            <a:p>
              <a:endParaRPr lang="en-US"/>
            </a:p>
          </p:txBody>
        </p:sp>
        <p:sp>
          <p:nvSpPr>
            <p:cNvPr id="5" name="TextBox 5"/>
            <p:cNvSpPr txBox="1"/>
            <p:nvPr/>
          </p:nvSpPr>
          <p:spPr>
            <a:xfrm>
              <a:off x="0" y="-95250"/>
              <a:ext cx="11704320" cy="1515054"/>
            </a:xfrm>
            <a:prstGeom prst="rect">
              <a:avLst/>
            </a:prstGeom>
          </p:spPr>
          <p:txBody>
            <a:bodyPr lIns="0" tIns="0" rIns="0" bIns="0" rtlCol="0" anchor="b"/>
            <a:lstStyle/>
            <a:p>
              <a:pPr algn="ctr">
                <a:lnSpc>
                  <a:spcPts val="5631"/>
                </a:lnSpc>
              </a:pPr>
              <a:r>
                <a:rPr lang="en-US" sz="4000" b="1" spc="-106">
                  <a:solidFill>
                    <a:srgbClr val="000000"/>
                  </a:solidFill>
                  <a:latin typeface="Calibri (MS) Bold"/>
                  <a:ea typeface="Calibri (MS) Bold"/>
                  <a:cs typeface="Calibri (MS) Bold"/>
                  <a:sym typeface="Calibri (MS) Bold"/>
                </a:rPr>
                <a:t>Marijuana (Cannabis/THC) &amp; Driving</a:t>
              </a:r>
              <a:endParaRPr lang="en-US" sz="4000" b="1" spc="-106">
                <a:solidFill>
                  <a:srgbClr val="000000"/>
                </a:solidFill>
                <a:latin typeface="Calibri (MS) Bold"/>
                <a:ea typeface="Calibri (MS) Bold"/>
                <a:cs typeface="Calibri (MS) Bold"/>
              </a:endParaRPr>
            </a:p>
          </p:txBody>
        </p:sp>
      </p:grpSp>
      <p:sp>
        <p:nvSpPr>
          <p:cNvPr id="6" name="Freeform 6"/>
          <p:cNvSpPr/>
          <p:nvPr/>
        </p:nvSpPr>
        <p:spPr>
          <a:xfrm>
            <a:off x="5562490" y="4737691"/>
            <a:ext cx="3705154" cy="2278519"/>
          </a:xfrm>
          <a:custGeom>
            <a:avLst/>
            <a:gdLst/>
            <a:ahLst/>
            <a:cxnLst/>
            <a:rect l="l" t="t" r="r" b="b"/>
            <a:pathLst>
              <a:path w="3705154" h="2278519">
                <a:moveTo>
                  <a:pt x="0" y="0"/>
                </a:moveTo>
                <a:lnTo>
                  <a:pt x="3705154" y="0"/>
                </a:lnTo>
                <a:lnTo>
                  <a:pt x="3705154" y="2278519"/>
                </a:lnTo>
                <a:lnTo>
                  <a:pt x="0" y="2278519"/>
                </a:lnTo>
                <a:lnTo>
                  <a:pt x="0" y="0"/>
                </a:lnTo>
                <a:close/>
              </a:path>
            </a:pathLst>
          </a:custGeom>
          <a:blipFill>
            <a:blip r:embed="rId4"/>
            <a:stretch>
              <a:fillRect t="-153" b="-7983"/>
            </a:stretch>
          </a:blipFill>
        </p:spPr>
        <p:txBody>
          <a:bodyPr/>
          <a:lstStyle/>
          <a:p>
            <a:endParaRPr lang="en-US"/>
          </a:p>
        </p:txBody>
      </p:sp>
      <p:sp>
        <p:nvSpPr>
          <p:cNvPr id="7" name="TextBox 7"/>
          <p:cNvSpPr txBox="1"/>
          <p:nvPr/>
        </p:nvSpPr>
        <p:spPr>
          <a:xfrm>
            <a:off x="8398288" y="6688645"/>
            <a:ext cx="948909" cy="626555"/>
          </a:xfrm>
          <a:prstGeom prst="rect">
            <a:avLst/>
          </a:prstGeom>
        </p:spPr>
        <p:txBody>
          <a:bodyPr lIns="0" tIns="0" rIns="0" bIns="0" rtlCol="0" anchor="t">
            <a:spAutoFit/>
          </a:bodyPr>
          <a:lstStyle/>
          <a:p>
            <a:pPr algn="l">
              <a:lnSpc>
                <a:spcPts val="1535"/>
              </a:lnSpc>
            </a:pPr>
            <a:endParaRPr/>
          </a:p>
          <a:p>
            <a:pPr algn="l">
              <a:lnSpc>
                <a:spcPts val="1535"/>
              </a:lnSpc>
            </a:pPr>
            <a:endParaRPr/>
          </a:p>
          <a:p>
            <a:pPr algn="l">
              <a:lnSpc>
                <a:spcPts val="1535"/>
              </a:lnSpc>
            </a:pPr>
            <a:r>
              <a:rPr lang="en-US" sz="1279">
                <a:solidFill>
                  <a:srgbClr val="000000"/>
                </a:solidFill>
                <a:latin typeface="Calibri (MS)"/>
                <a:ea typeface="Calibri (MS)"/>
                <a:cs typeface="Calibri (MS)"/>
                <a:sym typeface="Calibri (MS)"/>
              </a:rPr>
              <a:t>CDC</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403527" y="298411"/>
            <a:ext cx="8983515" cy="1347991"/>
            <a:chOff x="0" y="0"/>
            <a:chExt cx="11978020" cy="1797322"/>
          </a:xfrm>
        </p:grpSpPr>
        <p:sp>
          <p:nvSpPr>
            <p:cNvPr id="3" name="Freeform 3"/>
            <p:cNvSpPr/>
            <p:nvPr/>
          </p:nvSpPr>
          <p:spPr>
            <a:xfrm>
              <a:off x="0" y="0"/>
              <a:ext cx="11978018" cy="1797327"/>
            </a:xfrm>
            <a:custGeom>
              <a:avLst/>
              <a:gdLst/>
              <a:ahLst/>
              <a:cxnLst/>
              <a:rect l="l" t="t" r="r" b="b"/>
              <a:pathLst>
                <a:path w="11978018" h="1797327">
                  <a:moveTo>
                    <a:pt x="0" y="0"/>
                  </a:moveTo>
                  <a:lnTo>
                    <a:pt x="11978018" y="0"/>
                  </a:lnTo>
                  <a:lnTo>
                    <a:pt x="11978018" y="1797327"/>
                  </a:lnTo>
                  <a:lnTo>
                    <a:pt x="0" y="1797327"/>
                  </a:lnTo>
                  <a:close/>
                </a:path>
              </a:pathLst>
            </a:custGeom>
            <a:blipFill>
              <a:blip r:embed="rId3">
                <a:alphaModFix amt="0"/>
              </a:blip>
              <a:stretch>
                <a:fillRect t="-20169" r="45963" b="-20168"/>
              </a:stretch>
            </a:blipFill>
          </p:spPr>
          <p:txBody>
            <a:bodyPr/>
            <a:lstStyle/>
            <a:p>
              <a:endParaRPr lang="en-US"/>
            </a:p>
          </p:txBody>
        </p:sp>
        <p:sp>
          <p:nvSpPr>
            <p:cNvPr id="4" name="TextBox 4"/>
            <p:cNvSpPr txBox="1"/>
            <p:nvPr/>
          </p:nvSpPr>
          <p:spPr>
            <a:xfrm>
              <a:off x="0" y="-28575"/>
              <a:ext cx="11978020" cy="1825897"/>
            </a:xfrm>
            <a:prstGeom prst="rect">
              <a:avLst/>
            </a:prstGeom>
          </p:spPr>
          <p:txBody>
            <a:bodyPr lIns="0" tIns="0" rIns="0" bIns="0" rtlCol="0" anchor="ctr"/>
            <a:lstStyle/>
            <a:p>
              <a:pPr algn="ctr">
                <a:lnSpc>
                  <a:spcPts val="5120"/>
                </a:lnSpc>
              </a:pPr>
              <a:r>
                <a:rPr lang="en-US" sz="4000" b="1" spc="-106">
                  <a:solidFill>
                    <a:srgbClr val="000000"/>
                  </a:solidFill>
                  <a:latin typeface="Calibri (MS) Bold"/>
                  <a:ea typeface="Calibri (MS) Bold"/>
                  <a:cs typeface="Calibri (MS) Bold"/>
                  <a:sym typeface="Calibri (MS) Bold"/>
                </a:rPr>
                <a:t>Marijuana (Cannabis/THC) </a:t>
              </a:r>
            </a:p>
            <a:p>
              <a:pPr algn="ctr">
                <a:lnSpc>
                  <a:spcPts val="6143"/>
                </a:lnSpc>
              </a:pPr>
              <a:r>
                <a:rPr lang="en-US" sz="4800" b="1" spc="-106">
                  <a:solidFill>
                    <a:srgbClr val="000000"/>
                  </a:solidFill>
                  <a:latin typeface="Calibri (MS) Bold"/>
                  <a:ea typeface="Calibri (MS) Bold"/>
                  <a:cs typeface="Calibri (MS) Bold"/>
                  <a:sym typeface="Calibri (MS) Bold"/>
                </a:rPr>
                <a:t>&amp; School</a:t>
              </a:r>
            </a:p>
          </p:txBody>
        </p:sp>
      </p:grpSp>
      <p:grpSp>
        <p:nvGrpSpPr>
          <p:cNvPr id="5" name="Group 5"/>
          <p:cNvGrpSpPr/>
          <p:nvPr/>
        </p:nvGrpSpPr>
        <p:grpSpPr>
          <a:xfrm>
            <a:off x="403527" y="1646402"/>
            <a:ext cx="5440614" cy="4790608"/>
            <a:chOff x="0" y="0"/>
            <a:chExt cx="7254152" cy="6387477"/>
          </a:xfrm>
        </p:grpSpPr>
        <p:sp>
          <p:nvSpPr>
            <p:cNvPr id="6" name="Freeform 6"/>
            <p:cNvSpPr/>
            <p:nvPr/>
          </p:nvSpPr>
          <p:spPr>
            <a:xfrm>
              <a:off x="0" y="0"/>
              <a:ext cx="7254155" cy="6387477"/>
            </a:xfrm>
            <a:custGeom>
              <a:avLst/>
              <a:gdLst/>
              <a:ahLst/>
              <a:cxnLst/>
              <a:rect l="l" t="t" r="r" b="b"/>
              <a:pathLst>
                <a:path w="7254155" h="6387477">
                  <a:moveTo>
                    <a:pt x="0" y="0"/>
                  </a:moveTo>
                  <a:lnTo>
                    <a:pt x="7254155" y="0"/>
                  </a:lnTo>
                  <a:lnTo>
                    <a:pt x="7254155" y="6387477"/>
                  </a:lnTo>
                  <a:lnTo>
                    <a:pt x="0" y="6387477"/>
                  </a:lnTo>
                  <a:close/>
                </a:path>
              </a:pathLst>
            </a:custGeom>
            <a:blipFill>
              <a:blip r:embed="rId3">
                <a:alphaModFix amt="0"/>
              </a:blip>
              <a:stretch>
                <a:fillRect l="-71864" r="-54084"/>
              </a:stretch>
            </a:blipFill>
          </p:spPr>
          <p:txBody>
            <a:bodyPr/>
            <a:lstStyle/>
            <a:p>
              <a:endParaRPr lang="en-US"/>
            </a:p>
          </p:txBody>
        </p:sp>
        <p:sp>
          <p:nvSpPr>
            <p:cNvPr id="7" name="TextBox 7"/>
            <p:cNvSpPr txBox="1"/>
            <p:nvPr/>
          </p:nvSpPr>
          <p:spPr>
            <a:xfrm>
              <a:off x="0" y="38100"/>
              <a:ext cx="7254152" cy="6349377"/>
            </a:xfrm>
            <a:prstGeom prst="rect">
              <a:avLst/>
            </a:prstGeom>
          </p:spPr>
          <p:txBody>
            <a:bodyPr lIns="0" tIns="0" rIns="0" bIns="0" rtlCol="0" anchor="ctr"/>
            <a:lstStyle/>
            <a:p>
              <a:pPr algn="l">
                <a:lnSpc>
                  <a:spcPts val="2987"/>
                </a:lnSpc>
              </a:pPr>
              <a:r>
                <a:rPr lang="en-US" sz="3457">
                  <a:solidFill>
                    <a:srgbClr val="000000"/>
                  </a:solidFill>
                  <a:latin typeface="Calibri (MS)"/>
                  <a:ea typeface="Calibri (MS)"/>
                  <a:cs typeface="Calibri (MS)"/>
                  <a:sym typeface="Calibri (MS)"/>
                </a:rPr>
                <a:t>Because of the effects on the developing brain, marijuana (THC/cannabis) users:</a:t>
              </a:r>
            </a:p>
            <a:p>
              <a:pPr algn="l">
                <a:lnSpc>
                  <a:spcPts val="2987"/>
                </a:lnSpc>
              </a:pPr>
              <a:endParaRPr lang="en-US" sz="3457">
                <a:solidFill>
                  <a:srgbClr val="000000"/>
                </a:solidFill>
                <a:latin typeface="Calibri (MS)"/>
                <a:ea typeface="Calibri (MS)"/>
                <a:cs typeface="Calibri (MS)"/>
                <a:sym typeface="Calibri (MS)"/>
              </a:endParaRPr>
            </a:p>
            <a:p>
              <a:pPr algn="l">
                <a:lnSpc>
                  <a:spcPts val="2987"/>
                </a:lnSpc>
              </a:pPr>
              <a:r>
                <a:rPr lang="en-US" sz="3457">
                  <a:solidFill>
                    <a:srgbClr val="000000"/>
                  </a:solidFill>
                  <a:latin typeface="Calibri (MS)"/>
                  <a:ea typeface="Calibri (MS)"/>
                  <a:cs typeface="Calibri (MS)"/>
                  <a:sym typeface="Calibri (MS)"/>
                </a:rPr>
                <a:t>Are more likely to get lower grades</a:t>
              </a:r>
            </a:p>
            <a:p>
              <a:pPr algn="l">
                <a:lnSpc>
                  <a:spcPts val="2987"/>
                </a:lnSpc>
              </a:pPr>
              <a:endParaRPr lang="en-US" sz="3457">
                <a:solidFill>
                  <a:srgbClr val="000000"/>
                </a:solidFill>
                <a:latin typeface="Calibri (MS)"/>
                <a:ea typeface="Calibri (MS)"/>
                <a:cs typeface="Calibri (MS)"/>
                <a:sym typeface="Calibri (MS)"/>
              </a:endParaRPr>
            </a:p>
            <a:p>
              <a:pPr algn="l">
                <a:lnSpc>
                  <a:spcPts val="2987"/>
                </a:lnSpc>
              </a:pPr>
              <a:r>
                <a:rPr lang="en-US" sz="3457">
                  <a:solidFill>
                    <a:srgbClr val="000000"/>
                  </a:solidFill>
                  <a:latin typeface="Calibri (MS)"/>
                  <a:ea typeface="Calibri (MS)"/>
                  <a:cs typeface="Calibri (MS)"/>
                  <a:sym typeface="Calibri (MS)"/>
                </a:rPr>
                <a:t>Are more likely to drop out of school than non-users.</a:t>
              </a:r>
            </a:p>
          </p:txBody>
        </p:sp>
      </p:grpSp>
      <p:grpSp>
        <p:nvGrpSpPr>
          <p:cNvPr id="8" name="Group 8"/>
          <p:cNvGrpSpPr/>
          <p:nvPr/>
        </p:nvGrpSpPr>
        <p:grpSpPr>
          <a:xfrm>
            <a:off x="0" y="6827520"/>
            <a:ext cx="9753600" cy="487680"/>
            <a:chOff x="0" y="0"/>
            <a:chExt cx="13004800" cy="650240"/>
          </a:xfrm>
        </p:grpSpPr>
        <p:sp>
          <p:nvSpPr>
            <p:cNvPr id="9" name="Freeform 9"/>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3A447"/>
            </a:solidFill>
          </p:spPr>
          <p:txBody>
            <a:bodyPr/>
            <a:lstStyle/>
            <a:p>
              <a:endParaRPr lang="en-US"/>
            </a:p>
          </p:txBody>
        </p:sp>
      </p:grpSp>
      <p:sp>
        <p:nvSpPr>
          <p:cNvPr id="10" name="Freeform 10"/>
          <p:cNvSpPr/>
          <p:nvPr/>
        </p:nvSpPr>
        <p:spPr>
          <a:xfrm>
            <a:off x="6068032" y="2810171"/>
            <a:ext cx="3157425" cy="2099688"/>
          </a:xfrm>
          <a:custGeom>
            <a:avLst/>
            <a:gdLst/>
            <a:ahLst/>
            <a:cxnLst/>
            <a:rect l="l" t="t" r="r" b="b"/>
            <a:pathLst>
              <a:path w="3157425" h="2099688">
                <a:moveTo>
                  <a:pt x="0" y="0"/>
                </a:moveTo>
                <a:lnTo>
                  <a:pt x="3157425" y="0"/>
                </a:lnTo>
                <a:lnTo>
                  <a:pt x="3157425" y="2099688"/>
                </a:lnTo>
                <a:lnTo>
                  <a:pt x="0" y="2099688"/>
                </a:lnTo>
                <a:lnTo>
                  <a:pt x="0" y="0"/>
                </a:lnTo>
                <a:close/>
              </a:path>
            </a:pathLst>
          </a:custGeom>
          <a:blipFill>
            <a:blip r:embed="rId4"/>
            <a:stretch>
              <a:fillRect/>
            </a:stretch>
          </a:blipFill>
        </p:spPr>
        <p:txBody>
          <a:bodyPr/>
          <a:lstStyle/>
          <a:p>
            <a:endParaRPr lang="en-US"/>
          </a:p>
        </p:txBody>
      </p:sp>
      <p:sp>
        <p:nvSpPr>
          <p:cNvPr id="11" name="TextBox 11"/>
          <p:cNvSpPr txBox="1"/>
          <p:nvPr/>
        </p:nvSpPr>
        <p:spPr>
          <a:xfrm>
            <a:off x="8430768" y="6351079"/>
            <a:ext cx="1182624" cy="232601"/>
          </a:xfrm>
          <a:prstGeom prst="rect">
            <a:avLst/>
          </a:prstGeom>
        </p:spPr>
        <p:txBody>
          <a:bodyPr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CDC</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alphaModFix amt="19999"/>
            </a:blip>
            <a:stretch>
              <a:fillRect l="-6000" r="-6000"/>
            </a:stretch>
          </a:blipFill>
        </p:spPr>
        <p:txBody>
          <a:bodyPr/>
          <a:lstStyle/>
          <a:p>
            <a:endParaRPr lang="en-US"/>
          </a:p>
        </p:txBody>
      </p:sp>
      <p:sp>
        <p:nvSpPr>
          <p:cNvPr id="3" name="TextBox 3"/>
          <p:cNvSpPr txBox="1"/>
          <p:nvPr/>
        </p:nvSpPr>
        <p:spPr>
          <a:xfrm>
            <a:off x="491495" y="2015709"/>
            <a:ext cx="8770610" cy="4667250"/>
          </a:xfrm>
          <a:prstGeom prst="rect">
            <a:avLst/>
          </a:prstGeom>
        </p:spPr>
        <p:txBody>
          <a:bodyPr lIns="0" tIns="0" rIns="0" bIns="0" rtlCol="0" anchor="t">
            <a:spAutoFit/>
          </a:bodyPr>
          <a:lstStyle/>
          <a:p>
            <a:pPr algn="l">
              <a:lnSpc>
                <a:spcPts val="4563"/>
              </a:lnSpc>
            </a:pPr>
            <a:r>
              <a:rPr lang="en-US" sz="3802" b="1">
                <a:solidFill>
                  <a:srgbClr val="1C1D1F"/>
                </a:solidFill>
                <a:latin typeface="Calibri (MS) Bold"/>
                <a:ea typeface="Calibri (MS) Bold"/>
                <a:cs typeface="Calibri (MS) Bold"/>
                <a:sym typeface="Calibri (MS) Bold"/>
              </a:rPr>
              <a:t>Operating under the influence (OUI) laws are not just for alcohol. Driving under the influence of any drugs, including marijuana, is dangerous and illegal.</a:t>
            </a:r>
          </a:p>
          <a:p>
            <a:pPr algn="l">
              <a:lnSpc>
                <a:spcPts val="4563"/>
              </a:lnSpc>
            </a:pPr>
            <a:endParaRPr lang="en-US" sz="3802" b="1">
              <a:solidFill>
                <a:srgbClr val="1C1D1F"/>
              </a:solidFill>
              <a:latin typeface="Calibri (MS) Bold"/>
              <a:ea typeface="Calibri (MS) Bold"/>
              <a:cs typeface="Calibri (MS) Bold"/>
              <a:sym typeface="Calibri (MS) Bold"/>
            </a:endParaRPr>
          </a:p>
          <a:p>
            <a:pPr algn="l">
              <a:lnSpc>
                <a:spcPts val="4563"/>
              </a:lnSpc>
            </a:pPr>
            <a:r>
              <a:rPr lang="en-US" sz="3802" b="1">
                <a:solidFill>
                  <a:srgbClr val="000000"/>
                </a:solidFill>
                <a:latin typeface="Calibri (MS) Bold"/>
                <a:ea typeface="Calibri (MS) Bold"/>
                <a:cs typeface="Calibri (MS) Bold"/>
                <a:sym typeface="Calibri (MS) Bold"/>
              </a:rPr>
              <a:t>Marijuana use before driving has resulted in serious auto accidents across Michigan.</a:t>
            </a:r>
          </a:p>
          <a:p>
            <a:pPr algn="l">
              <a:lnSpc>
                <a:spcPts val="2380"/>
              </a:lnSpc>
            </a:pPr>
            <a:r>
              <a:rPr lang="en-US" sz="1984">
                <a:solidFill>
                  <a:srgbClr val="000000"/>
                </a:solidFill>
                <a:latin typeface="ITC Franklin Gothic LT"/>
                <a:ea typeface="ITC Franklin Gothic LT"/>
                <a:cs typeface="ITC Franklin Gothic LT"/>
                <a:sym typeface="ITC Franklin Gothic LT"/>
              </a:rPr>
              <a:t>		</a:t>
            </a:r>
          </a:p>
          <a:p>
            <a:pPr algn="l">
              <a:lnSpc>
                <a:spcPts val="2380"/>
              </a:lnSpc>
            </a:pPr>
            <a:r>
              <a:rPr lang="en-US" sz="1984" spc="-4">
                <a:solidFill>
                  <a:srgbClr val="000000"/>
                </a:solidFill>
                <a:latin typeface="Vollkorn"/>
                <a:ea typeface="Vollkorn"/>
                <a:cs typeface="Vollkorn"/>
                <a:sym typeface="Vollkorn"/>
              </a:rPr>
              <a:t>													 </a:t>
            </a:r>
          </a:p>
        </p:txBody>
      </p:sp>
      <p:grpSp>
        <p:nvGrpSpPr>
          <p:cNvPr id="4" name="Group 4"/>
          <p:cNvGrpSpPr/>
          <p:nvPr/>
        </p:nvGrpSpPr>
        <p:grpSpPr>
          <a:xfrm>
            <a:off x="522950" y="357065"/>
            <a:ext cx="8824247" cy="1702029"/>
            <a:chOff x="-61343" y="-33907"/>
            <a:chExt cx="11765663" cy="2269373"/>
          </a:xfrm>
        </p:grpSpPr>
        <p:sp>
          <p:nvSpPr>
            <p:cNvPr id="5" name="Freeform 5"/>
            <p:cNvSpPr/>
            <p:nvPr/>
          </p:nvSpPr>
          <p:spPr>
            <a:xfrm>
              <a:off x="0" y="0"/>
              <a:ext cx="11704320" cy="2235466"/>
            </a:xfrm>
            <a:custGeom>
              <a:avLst/>
              <a:gdLst/>
              <a:ahLst/>
              <a:cxnLst/>
              <a:rect l="l" t="t" r="r" b="b"/>
              <a:pathLst>
                <a:path w="11704320" h="2235466">
                  <a:moveTo>
                    <a:pt x="0" y="0"/>
                  </a:moveTo>
                  <a:lnTo>
                    <a:pt x="11704320" y="0"/>
                  </a:lnTo>
                  <a:lnTo>
                    <a:pt x="11704320" y="2235466"/>
                  </a:lnTo>
                  <a:lnTo>
                    <a:pt x="0" y="2235466"/>
                  </a:lnTo>
                  <a:close/>
                </a:path>
              </a:pathLst>
            </a:custGeom>
            <a:blipFill>
              <a:blip r:embed="rId4">
                <a:alphaModFix amt="0"/>
              </a:blip>
              <a:stretch>
                <a:fillRect t="-52018" b="-52018"/>
              </a:stretch>
            </a:blipFill>
          </p:spPr>
          <p:txBody>
            <a:bodyPr/>
            <a:lstStyle/>
            <a:p>
              <a:endParaRPr lang="en-US"/>
            </a:p>
          </p:txBody>
        </p:sp>
        <p:sp>
          <p:nvSpPr>
            <p:cNvPr id="6" name="TextBox 6"/>
            <p:cNvSpPr txBox="1"/>
            <p:nvPr/>
          </p:nvSpPr>
          <p:spPr>
            <a:xfrm>
              <a:off x="-61343" y="-33907"/>
              <a:ext cx="11724768" cy="1901314"/>
            </a:xfrm>
            <a:prstGeom prst="rect">
              <a:avLst/>
            </a:prstGeom>
          </p:spPr>
          <p:txBody>
            <a:bodyPr lIns="0" tIns="0" rIns="0" bIns="0" rtlCol="0" anchor="b"/>
            <a:lstStyle/>
            <a:p>
              <a:pPr algn="ctr">
                <a:lnSpc>
                  <a:spcPts val="5120"/>
                </a:lnSpc>
              </a:pPr>
              <a:r>
                <a:rPr lang="en-US" sz="4266" b="1" spc="-106">
                  <a:solidFill>
                    <a:srgbClr val="000000"/>
                  </a:solidFill>
                  <a:latin typeface="Calibri (MS) Bold"/>
                  <a:ea typeface="Calibri (MS) Bold"/>
                  <a:cs typeface="Calibri (MS) Bold"/>
                  <a:sym typeface="Calibri (MS) Bold"/>
                </a:rPr>
                <a:t>Marijuana (Cannabis/THC)    </a:t>
              </a:r>
            </a:p>
            <a:p>
              <a:pPr algn="ctr">
                <a:lnSpc>
                  <a:spcPts val="5631"/>
                </a:lnSpc>
              </a:pPr>
              <a:r>
                <a:rPr lang="en-US" sz="4693" b="1" spc="-106">
                  <a:solidFill>
                    <a:srgbClr val="000000"/>
                  </a:solidFill>
                  <a:latin typeface="Calibri (MS) Bold"/>
                  <a:ea typeface="Calibri (MS) Bold"/>
                  <a:cs typeface="Calibri (MS) Bold"/>
                  <a:sym typeface="Calibri (MS) Bold"/>
                </a:rPr>
                <a:t>&amp; Driving</a:t>
              </a:r>
            </a:p>
          </p:txBody>
        </p:sp>
      </p:grpSp>
      <p:sp>
        <p:nvSpPr>
          <p:cNvPr id="7" name="TextBox 7"/>
          <p:cNvSpPr txBox="1"/>
          <p:nvPr/>
        </p:nvSpPr>
        <p:spPr>
          <a:xfrm>
            <a:off x="5298386" y="6669719"/>
            <a:ext cx="3954733" cy="192360"/>
          </a:xfrm>
          <a:prstGeom prst="rect">
            <a:avLst/>
          </a:prstGeom>
        </p:spPr>
        <p:txBody>
          <a:bodyPr wrap="square" lIns="0" tIns="0" rIns="0" bIns="0" rtlCol="0" anchor="t">
            <a:spAutoFit/>
          </a:bodyPr>
          <a:lstStyle/>
          <a:p>
            <a:pPr algn="l">
              <a:lnSpc>
                <a:spcPts val="1535"/>
              </a:lnSpc>
            </a:pPr>
            <a:r>
              <a:rPr lang="en-US" sz="1279">
                <a:solidFill>
                  <a:srgbClr val="000000"/>
                </a:solidFill>
                <a:latin typeface="Calibri (MS)"/>
                <a:ea typeface="Calibri (MS)"/>
                <a:cs typeface="Calibri (MS)"/>
                <a:sym typeface="Calibri (MS)"/>
              </a:rPr>
              <a:t>University of Michigan Injury Prevention Center, 2020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85772" y="325117"/>
            <a:ext cx="9115863" cy="1539587"/>
            <a:chOff x="0" y="0"/>
            <a:chExt cx="12154484" cy="2052783"/>
          </a:xfrm>
        </p:grpSpPr>
        <p:sp>
          <p:nvSpPr>
            <p:cNvPr id="8" name="Freeform 8"/>
            <p:cNvSpPr/>
            <p:nvPr/>
          </p:nvSpPr>
          <p:spPr>
            <a:xfrm>
              <a:off x="0" y="0"/>
              <a:ext cx="12154486" cy="2052779"/>
            </a:xfrm>
            <a:custGeom>
              <a:avLst/>
              <a:gdLst/>
              <a:ahLst/>
              <a:cxnLst/>
              <a:rect l="l" t="t" r="r" b="b"/>
              <a:pathLst>
                <a:path w="12154486" h="2052779">
                  <a:moveTo>
                    <a:pt x="0" y="0"/>
                  </a:moveTo>
                  <a:lnTo>
                    <a:pt x="12154486" y="0"/>
                  </a:lnTo>
                  <a:lnTo>
                    <a:pt x="12154486" y="2052779"/>
                  </a:lnTo>
                  <a:lnTo>
                    <a:pt x="0" y="2052779"/>
                  </a:lnTo>
                  <a:close/>
                </a:path>
              </a:pathLst>
            </a:custGeom>
            <a:blipFill>
              <a:blip r:embed="rId3">
                <a:alphaModFix amt="0"/>
              </a:blip>
              <a:stretch>
                <a:fillRect t="-70496" b="-60245"/>
              </a:stretch>
            </a:blipFill>
          </p:spPr>
          <p:txBody>
            <a:bodyPr/>
            <a:lstStyle/>
            <a:p>
              <a:endParaRPr lang="en-US"/>
            </a:p>
          </p:txBody>
        </p:sp>
        <p:sp>
          <p:nvSpPr>
            <p:cNvPr id="9" name="TextBox 9"/>
            <p:cNvSpPr txBox="1"/>
            <p:nvPr/>
          </p:nvSpPr>
          <p:spPr>
            <a:xfrm>
              <a:off x="0" y="-9525"/>
              <a:ext cx="12154484" cy="2062308"/>
            </a:xfrm>
            <a:prstGeom prst="rect">
              <a:avLst/>
            </a:prstGeom>
          </p:spPr>
          <p:txBody>
            <a:bodyPr lIns="0" tIns="0" rIns="0" bIns="0" rtlCol="0" anchor="ctr"/>
            <a:lstStyle/>
            <a:p>
              <a:pPr algn="ctr">
                <a:lnSpc>
                  <a:spcPts val="4798"/>
                </a:lnSpc>
              </a:pPr>
              <a:r>
                <a:rPr lang="en-US" sz="4703" b="1" spc="-53">
                  <a:solidFill>
                    <a:srgbClr val="000000"/>
                  </a:solidFill>
                  <a:latin typeface="Calibri (MS) Bold"/>
                  <a:ea typeface="Calibri (MS) Bold"/>
                  <a:cs typeface="Calibri (MS) Bold"/>
                  <a:sym typeface="Calibri (MS) Bold"/>
                </a:rPr>
                <a:t>Marijuana (Cannabis/THC) </a:t>
              </a:r>
            </a:p>
            <a:p>
              <a:pPr algn="ctr">
                <a:lnSpc>
                  <a:spcPts val="4798"/>
                </a:lnSpc>
              </a:pPr>
              <a:r>
                <a:rPr lang="en-US" sz="4703" b="1" spc="-53">
                  <a:solidFill>
                    <a:srgbClr val="000000"/>
                  </a:solidFill>
                  <a:latin typeface="Calibri (MS) Bold"/>
                  <a:ea typeface="Calibri (MS) Bold"/>
                  <a:cs typeface="Calibri (MS) Bold"/>
                  <a:sym typeface="Calibri (MS) Bold"/>
                </a:rPr>
                <a:t>Let’s Sum It Up!</a:t>
              </a:r>
            </a:p>
          </p:txBody>
        </p:sp>
      </p:grpSp>
      <p:grpSp>
        <p:nvGrpSpPr>
          <p:cNvPr id="10" name="Group 10"/>
          <p:cNvGrpSpPr/>
          <p:nvPr/>
        </p:nvGrpSpPr>
        <p:grpSpPr>
          <a:xfrm>
            <a:off x="3901440" y="2073762"/>
            <a:ext cx="5458263" cy="4876800"/>
            <a:chOff x="0" y="0"/>
            <a:chExt cx="7277684" cy="6502400"/>
          </a:xfrm>
        </p:grpSpPr>
        <p:sp>
          <p:nvSpPr>
            <p:cNvPr id="11" name="Freeform 11"/>
            <p:cNvSpPr/>
            <p:nvPr/>
          </p:nvSpPr>
          <p:spPr>
            <a:xfrm>
              <a:off x="0" y="0"/>
              <a:ext cx="7277686" cy="6502400"/>
            </a:xfrm>
            <a:custGeom>
              <a:avLst/>
              <a:gdLst/>
              <a:ahLst/>
              <a:cxnLst/>
              <a:rect l="l" t="t" r="r" b="b"/>
              <a:pathLst>
                <a:path w="7277686" h="6502400">
                  <a:moveTo>
                    <a:pt x="0" y="0"/>
                  </a:moveTo>
                  <a:lnTo>
                    <a:pt x="7277686" y="0"/>
                  </a:lnTo>
                  <a:lnTo>
                    <a:pt x="7277686" y="6502400"/>
                  </a:lnTo>
                  <a:lnTo>
                    <a:pt x="0" y="6502400"/>
                  </a:lnTo>
                  <a:close/>
                </a:path>
              </a:pathLst>
            </a:custGeom>
            <a:blipFill>
              <a:blip r:embed="rId3">
                <a:alphaModFix amt="0"/>
              </a:blip>
              <a:stretch>
                <a:fillRect l="-64635" r="-64635"/>
              </a:stretch>
            </a:blipFill>
          </p:spPr>
          <p:txBody>
            <a:bodyPr/>
            <a:lstStyle/>
            <a:p>
              <a:endParaRPr lang="en-US"/>
            </a:p>
          </p:txBody>
        </p:sp>
        <p:sp>
          <p:nvSpPr>
            <p:cNvPr id="12" name="TextBox 12"/>
            <p:cNvSpPr txBox="1"/>
            <p:nvPr/>
          </p:nvSpPr>
          <p:spPr>
            <a:xfrm>
              <a:off x="0" y="-47625"/>
              <a:ext cx="7277684" cy="6550025"/>
            </a:xfrm>
            <a:prstGeom prst="rect">
              <a:avLst/>
            </a:prstGeom>
          </p:spPr>
          <p:txBody>
            <a:bodyPr lIns="0" tIns="0" rIns="0" bIns="0" rtlCol="0" anchor="ctr"/>
            <a:lstStyle/>
            <a:p>
              <a:pPr algn="ctr">
                <a:lnSpc>
                  <a:spcPts val="3409"/>
                </a:lnSpc>
              </a:pPr>
              <a:r>
                <a:rPr lang="en-US" sz="2959">
                  <a:solidFill>
                    <a:srgbClr val="000000"/>
                  </a:solidFill>
                  <a:latin typeface="Calibri (MS)"/>
                  <a:ea typeface="Calibri (MS)"/>
                  <a:cs typeface="Calibri (MS)"/>
                  <a:sym typeface="Calibri (MS)"/>
                </a:rPr>
                <a:t>Any time someone uses drugs, they risk serious and unpredictable </a:t>
              </a:r>
              <a:r>
                <a:rPr lang="en-US" sz="2959" b="1">
                  <a:solidFill>
                    <a:srgbClr val="000000"/>
                  </a:solidFill>
                  <a:latin typeface="Calibri (MS) Bold"/>
                  <a:ea typeface="Calibri (MS) Bold"/>
                  <a:cs typeface="Calibri (MS) Bold"/>
                  <a:sym typeface="Calibri (MS) Bold"/>
                </a:rPr>
                <a:t>physical and emotional damage</a:t>
              </a:r>
              <a:r>
                <a:rPr lang="en-US" sz="2959">
                  <a:solidFill>
                    <a:srgbClr val="000000"/>
                  </a:solidFill>
                  <a:latin typeface="Calibri (MS)"/>
                  <a:ea typeface="Calibri (MS)"/>
                  <a:cs typeface="Calibri (MS)"/>
                  <a:sym typeface="Calibri (MS)"/>
                </a:rPr>
                <a:t>.</a:t>
              </a:r>
            </a:p>
            <a:p>
              <a:pPr marL="380932" lvl="1" indent="-190466" algn="ctr">
                <a:lnSpc>
                  <a:spcPts val="2557"/>
                </a:lnSpc>
              </a:pPr>
              <a:endParaRPr lang="en-US" sz="2959">
                <a:solidFill>
                  <a:srgbClr val="000000"/>
                </a:solidFill>
                <a:latin typeface="Calibri (MS)"/>
                <a:ea typeface="Calibri (MS)"/>
                <a:cs typeface="Calibri (MS)"/>
                <a:sym typeface="Calibri (MS)"/>
              </a:endParaRPr>
            </a:p>
            <a:p>
              <a:pPr algn="ctr">
                <a:lnSpc>
                  <a:spcPts val="3125"/>
                </a:lnSpc>
              </a:pPr>
              <a:r>
                <a:rPr lang="en-US" sz="2960">
                  <a:solidFill>
                    <a:srgbClr val="000000"/>
                  </a:solidFill>
                  <a:latin typeface="Calibri (MS)"/>
                  <a:ea typeface="Calibri (MS)"/>
                  <a:cs typeface="Calibri (MS)"/>
                  <a:sym typeface="Calibri (MS)"/>
                </a:rPr>
                <a:t>Drug use, including use of marijuana, can have </a:t>
              </a:r>
              <a:r>
                <a:rPr lang="en-US" sz="2960" b="1">
                  <a:solidFill>
                    <a:srgbClr val="000000"/>
                  </a:solidFill>
                  <a:latin typeface="Calibri (MS) Bold"/>
                  <a:ea typeface="Calibri (MS) Bold"/>
                  <a:cs typeface="Calibri (MS) Bold"/>
                  <a:sym typeface="Calibri (MS) Bold"/>
                </a:rPr>
                <a:t>significant negative effects </a:t>
              </a:r>
              <a:r>
                <a:rPr lang="en-US" sz="2960">
                  <a:solidFill>
                    <a:srgbClr val="000000"/>
                  </a:solidFill>
                  <a:latin typeface="Calibri (MS)"/>
                  <a:ea typeface="Calibri (MS)"/>
                  <a:cs typeface="Calibri (MS)"/>
                  <a:sym typeface="Calibri (MS)"/>
                </a:rPr>
                <a:t>on </a:t>
              </a:r>
              <a:r>
                <a:rPr lang="en-US" sz="2960" b="1">
                  <a:solidFill>
                    <a:srgbClr val="000000"/>
                  </a:solidFill>
                  <a:latin typeface="Calibri (MS) Bold"/>
                  <a:ea typeface="Calibri (MS) Bold"/>
                  <a:cs typeface="Calibri (MS) Bold"/>
                  <a:sym typeface="Calibri (MS) Bold"/>
                </a:rPr>
                <a:t>relationships</a:t>
              </a:r>
              <a:r>
                <a:rPr lang="en-US" sz="2960">
                  <a:solidFill>
                    <a:srgbClr val="000000"/>
                  </a:solidFill>
                  <a:latin typeface="Calibri (MS)"/>
                  <a:ea typeface="Calibri (MS)"/>
                  <a:cs typeface="Calibri (MS)"/>
                  <a:sym typeface="Calibri (MS)"/>
                </a:rPr>
                <a:t>, </a:t>
              </a:r>
              <a:r>
                <a:rPr lang="en-US" sz="2960" b="1">
                  <a:solidFill>
                    <a:srgbClr val="000000"/>
                  </a:solidFill>
                  <a:latin typeface="Calibri (MS) Bold"/>
                  <a:ea typeface="Calibri (MS) Bold"/>
                  <a:cs typeface="Calibri (MS) Bold"/>
                  <a:sym typeface="Calibri (MS) Bold"/>
                </a:rPr>
                <a:t>friendships,</a:t>
              </a:r>
              <a:r>
                <a:rPr lang="en-US" sz="2960">
                  <a:solidFill>
                    <a:srgbClr val="000000"/>
                  </a:solidFill>
                  <a:latin typeface="Calibri (MS)"/>
                  <a:ea typeface="Calibri (MS)"/>
                  <a:cs typeface="Calibri (MS)"/>
                  <a:sym typeface="Calibri (MS)"/>
                </a:rPr>
                <a:t> </a:t>
              </a:r>
              <a:r>
                <a:rPr lang="en-US" sz="2960" b="1">
                  <a:solidFill>
                    <a:srgbClr val="000000"/>
                  </a:solidFill>
                  <a:latin typeface="Calibri (MS) Bold"/>
                  <a:ea typeface="Calibri (MS) Bold"/>
                  <a:cs typeface="Calibri (MS) Bold"/>
                  <a:sym typeface="Calibri (MS) Bold"/>
                </a:rPr>
                <a:t>mental health</a:t>
              </a:r>
              <a:r>
                <a:rPr lang="en-US" sz="2960">
                  <a:solidFill>
                    <a:srgbClr val="000000"/>
                  </a:solidFill>
                  <a:latin typeface="Calibri (MS)"/>
                  <a:ea typeface="Calibri (MS)"/>
                  <a:cs typeface="Calibri (MS)"/>
                  <a:sym typeface="Calibri (MS)"/>
                </a:rPr>
                <a:t>, </a:t>
              </a:r>
              <a:r>
                <a:rPr lang="en-US" sz="2960" b="1">
                  <a:solidFill>
                    <a:srgbClr val="000000"/>
                  </a:solidFill>
                  <a:latin typeface="Calibri (MS) Bold"/>
                  <a:ea typeface="Calibri (MS) Bold"/>
                  <a:cs typeface="Calibri (MS) Bold"/>
                  <a:sym typeface="Calibri (MS) Bold"/>
                </a:rPr>
                <a:t> </a:t>
              </a:r>
            </a:p>
            <a:p>
              <a:pPr algn="ctr">
                <a:lnSpc>
                  <a:spcPts val="3125"/>
                </a:lnSpc>
              </a:pPr>
              <a:r>
                <a:rPr lang="en-US" sz="2959" b="1">
                  <a:solidFill>
                    <a:srgbClr val="000000"/>
                  </a:solidFill>
                  <a:latin typeface="Calibri (MS) Bold"/>
                  <a:ea typeface="Calibri (MS) Bold"/>
                  <a:cs typeface="Calibri (MS) Bold"/>
                  <a:sym typeface="Calibri (MS) Bold"/>
                </a:rPr>
                <a:t>school, athletic</a:t>
              </a:r>
              <a:r>
                <a:rPr lang="en-US" sz="2959">
                  <a:solidFill>
                    <a:srgbClr val="000000"/>
                  </a:solidFill>
                  <a:latin typeface="Calibri (MS)"/>
                  <a:ea typeface="Calibri (MS)"/>
                  <a:cs typeface="Calibri (MS)"/>
                  <a:sym typeface="Calibri (MS)"/>
                </a:rPr>
                <a:t> </a:t>
              </a:r>
              <a:r>
                <a:rPr lang="en-US" sz="2959" b="1">
                  <a:solidFill>
                    <a:srgbClr val="000000"/>
                  </a:solidFill>
                  <a:latin typeface="Calibri (MS) Bold"/>
                  <a:ea typeface="Calibri (MS) Bold"/>
                  <a:cs typeface="Calibri (MS) Bold"/>
                  <a:sym typeface="Calibri (MS) Bold"/>
                </a:rPr>
                <a:t>performance</a:t>
              </a:r>
              <a:r>
                <a:rPr lang="en-US" sz="2959">
                  <a:solidFill>
                    <a:srgbClr val="000000"/>
                  </a:solidFill>
                  <a:latin typeface="Calibri (MS)"/>
                  <a:ea typeface="Calibri (MS)"/>
                  <a:cs typeface="Calibri (MS)"/>
                  <a:sym typeface="Calibri (MS)"/>
                </a:rPr>
                <a:t>, </a:t>
              </a:r>
            </a:p>
            <a:p>
              <a:pPr algn="ctr">
                <a:lnSpc>
                  <a:spcPts val="3125"/>
                </a:lnSpc>
              </a:pPr>
              <a:r>
                <a:rPr lang="en-US" sz="2959">
                  <a:solidFill>
                    <a:srgbClr val="000000"/>
                  </a:solidFill>
                  <a:latin typeface="Calibri (MS)"/>
                  <a:ea typeface="Calibri (MS)"/>
                  <a:cs typeface="Calibri (MS)"/>
                  <a:sym typeface="Calibri (MS)"/>
                </a:rPr>
                <a:t>and someone’s </a:t>
              </a:r>
              <a:r>
                <a:rPr lang="en-US" sz="2959" b="1">
                  <a:solidFill>
                    <a:srgbClr val="000000"/>
                  </a:solidFill>
                  <a:latin typeface="Calibri (MS) Bold"/>
                  <a:ea typeface="Calibri (MS) Bold"/>
                  <a:cs typeface="Calibri (MS) Bold"/>
                  <a:sym typeface="Calibri (MS) Bold"/>
                </a:rPr>
                <a:t>future</a:t>
              </a:r>
              <a:r>
                <a:rPr lang="en-US" sz="2959">
                  <a:solidFill>
                    <a:srgbClr val="000000"/>
                  </a:solidFill>
                  <a:latin typeface="Calibri (MS)"/>
                  <a:ea typeface="Calibri (MS)"/>
                  <a:cs typeface="Calibri (MS)"/>
                  <a:sym typeface="Calibri (MS)"/>
                </a:rPr>
                <a:t>.</a:t>
              </a:r>
            </a:p>
            <a:p>
              <a:pPr marL="380932" lvl="1" indent="-190466" algn="l">
                <a:lnSpc>
                  <a:spcPts val="2557"/>
                </a:lnSpc>
              </a:pPr>
              <a:endParaRPr lang="en-US" sz="2959">
                <a:solidFill>
                  <a:srgbClr val="000000"/>
                </a:solidFill>
                <a:latin typeface="Calibri (MS)"/>
                <a:ea typeface="Calibri (MS)"/>
                <a:cs typeface="Calibri (MS)"/>
                <a:sym typeface="Calibri (MS)"/>
              </a:endParaRPr>
            </a:p>
          </p:txBody>
        </p:sp>
      </p:grpSp>
      <p:grpSp>
        <p:nvGrpSpPr>
          <p:cNvPr id="13" name="Group 13"/>
          <p:cNvGrpSpPr/>
          <p:nvPr/>
        </p:nvGrpSpPr>
        <p:grpSpPr>
          <a:xfrm>
            <a:off x="244480" y="2793954"/>
            <a:ext cx="3244984" cy="2742120"/>
            <a:chOff x="0" y="0"/>
            <a:chExt cx="5771134" cy="4876800"/>
          </a:xfrm>
        </p:grpSpPr>
        <p:sp>
          <p:nvSpPr>
            <p:cNvPr id="14" name="Freeform 14"/>
            <p:cNvSpPr/>
            <p:nvPr/>
          </p:nvSpPr>
          <p:spPr>
            <a:xfrm>
              <a:off x="0" y="0"/>
              <a:ext cx="5771086" cy="4876800"/>
            </a:xfrm>
            <a:custGeom>
              <a:avLst/>
              <a:gdLst/>
              <a:ahLst/>
              <a:cxnLst/>
              <a:rect l="l" t="t" r="r" b="b"/>
              <a:pathLst>
                <a:path w="5771086" h="4876800">
                  <a:moveTo>
                    <a:pt x="0" y="0"/>
                  </a:moveTo>
                  <a:lnTo>
                    <a:pt x="5771086" y="0"/>
                  </a:lnTo>
                  <a:lnTo>
                    <a:pt x="5771086" y="4876800"/>
                  </a:lnTo>
                  <a:lnTo>
                    <a:pt x="0" y="4876800"/>
                  </a:lnTo>
                  <a:lnTo>
                    <a:pt x="0" y="0"/>
                  </a:lnTo>
                  <a:close/>
                </a:path>
              </a:pathLst>
            </a:custGeom>
            <a:blipFill>
              <a:blip r:embed="rId4"/>
              <a:stretch>
                <a:fillRect t="-2960" r="-33485" b="-2960"/>
              </a:stretch>
            </a:blipFill>
          </p:spPr>
          <p:txBody>
            <a:bodyPr/>
            <a:lstStyle/>
            <a:p>
              <a:endParaRPr lang="en-US"/>
            </a:p>
          </p:txBody>
        </p:sp>
      </p:gr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sp>
        <p:nvSpPr>
          <p:cNvPr id="6" name="AutoShape 6"/>
          <p:cNvSpPr/>
          <p:nvPr/>
        </p:nvSpPr>
        <p:spPr>
          <a:xfrm rot="2940">
            <a:off x="951433" y="1848936"/>
            <a:ext cx="7980340" cy="0"/>
          </a:xfrm>
          <a:prstGeom prst="line">
            <a:avLst/>
          </a:prstGeom>
          <a:ln w="9525" cap="rnd">
            <a:solidFill>
              <a:srgbClr val="000000"/>
            </a:solidFill>
            <a:prstDash val="solid"/>
            <a:headEnd type="none" w="sm" len="sm"/>
            <a:tailEnd type="none" w="sm" len="sm"/>
          </a:ln>
        </p:spPr>
        <p:txBody>
          <a:bodyPr/>
          <a:lstStyle/>
          <a:p>
            <a:endParaRPr lang="en-US"/>
          </a:p>
        </p:txBody>
      </p:sp>
      <p:grpSp>
        <p:nvGrpSpPr>
          <p:cNvPr id="7" name="Group 7"/>
          <p:cNvGrpSpPr/>
          <p:nvPr/>
        </p:nvGrpSpPr>
        <p:grpSpPr>
          <a:xfrm>
            <a:off x="385772" y="325117"/>
            <a:ext cx="9115863" cy="1539587"/>
            <a:chOff x="0" y="0"/>
            <a:chExt cx="12154484" cy="2052783"/>
          </a:xfrm>
        </p:grpSpPr>
        <p:sp>
          <p:nvSpPr>
            <p:cNvPr id="8" name="Freeform 8"/>
            <p:cNvSpPr/>
            <p:nvPr/>
          </p:nvSpPr>
          <p:spPr>
            <a:xfrm>
              <a:off x="0" y="0"/>
              <a:ext cx="12154486" cy="2052779"/>
            </a:xfrm>
            <a:custGeom>
              <a:avLst/>
              <a:gdLst/>
              <a:ahLst/>
              <a:cxnLst/>
              <a:rect l="l" t="t" r="r" b="b"/>
              <a:pathLst>
                <a:path w="12154486" h="2052779">
                  <a:moveTo>
                    <a:pt x="0" y="0"/>
                  </a:moveTo>
                  <a:lnTo>
                    <a:pt x="12154486" y="0"/>
                  </a:lnTo>
                  <a:lnTo>
                    <a:pt x="12154486" y="2052779"/>
                  </a:lnTo>
                  <a:lnTo>
                    <a:pt x="0" y="2052779"/>
                  </a:lnTo>
                  <a:close/>
                </a:path>
              </a:pathLst>
            </a:custGeom>
            <a:blipFill>
              <a:blip r:embed="rId3">
                <a:alphaModFix amt="0"/>
              </a:blip>
              <a:stretch>
                <a:fillRect t="-70496" b="-60245"/>
              </a:stretch>
            </a:blipFill>
          </p:spPr>
          <p:txBody>
            <a:bodyPr/>
            <a:lstStyle/>
            <a:p>
              <a:endParaRPr lang="en-US"/>
            </a:p>
          </p:txBody>
        </p:sp>
        <p:sp>
          <p:nvSpPr>
            <p:cNvPr id="9" name="TextBox 9"/>
            <p:cNvSpPr txBox="1"/>
            <p:nvPr/>
          </p:nvSpPr>
          <p:spPr>
            <a:xfrm>
              <a:off x="0" y="-9525"/>
              <a:ext cx="12154484" cy="2062308"/>
            </a:xfrm>
            <a:prstGeom prst="rect">
              <a:avLst/>
            </a:prstGeom>
          </p:spPr>
          <p:txBody>
            <a:bodyPr lIns="0" tIns="0" rIns="0" bIns="0" rtlCol="0" anchor="ctr"/>
            <a:lstStyle/>
            <a:p>
              <a:pPr algn="ctr">
                <a:lnSpc>
                  <a:spcPts val="4798"/>
                </a:lnSpc>
              </a:pPr>
              <a:r>
                <a:rPr lang="en-US" sz="4703" b="1" spc="-53">
                  <a:solidFill>
                    <a:srgbClr val="000000"/>
                  </a:solidFill>
                  <a:latin typeface="Calibri (MS) Bold"/>
                  <a:ea typeface="Calibri (MS) Bold"/>
                  <a:cs typeface="Calibri (MS) Bold"/>
                  <a:sym typeface="Calibri (MS) Bold"/>
                </a:rPr>
                <a:t>Marijuana (Cannabis/THC) </a:t>
              </a:r>
            </a:p>
            <a:p>
              <a:pPr algn="ctr">
                <a:lnSpc>
                  <a:spcPts val="4798"/>
                </a:lnSpc>
              </a:pPr>
              <a:r>
                <a:rPr lang="en-US" sz="4703" b="1" spc="-53">
                  <a:solidFill>
                    <a:srgbClr val="000000"/>
                  </a:solidFill>
                  <a:latin typeface="Calibri (MS) Bold"/>
                  <a:ea typeface="Calibri (MS) Bold"/>
                  <a:cs typeface="Calibri (MS) Bold"/>
                  <a:sym typeface="Calibri (MS) Bold"/>
                </a:rPr>
                <a:t>Let’s Sum It Up!</a:t>
              </a:r>
            </a:p>
          </p:txBody>
        </p:sp>
      </p:grpSp>
      <p:grpSp>
        <p:nvGrpSpPr>
          <p:cNvPr id="10" name="Group 10"/>
          <p:cNvGrpSpPr/>
          <p:nvPr/>
        </p:nvGrpSpPr>
        <p:grpSpPr>
          <a:xfrm>
            <a:off x="487680" y="2113283"/>
            <a:ext cx="4958077" cy="4876800"/>
            <a:chOff x="0" y="0"/>
            <a:chExt cx="6610769" cy="6502400"/>
          </a:xfrm>
        </p:grpSpPr>
        <p:sp>
          <p:nvSpPr>
            <p:cNvPr id="11" name="Freeform 11"/>
            <p:cNvSpPr/>
            <p:nvPr/>
          </p:nvSpPr>
          <p:spPr>
            <a:xfrm>
              <a:off x="0" y="0"/>
              <a:ext cx="6610772" cy="6502400"/>
            </a:xfrm>
            <a:custGeom>
              <a:avLst/>
              <a:gdLst/>
              <a:ahLst/>
              <a:cxnLst/>
              <a:rect l="l" t="t" r="r" b="b"/>
              <a:pathLst>
                <a:path w="6610772" h="6502400">
                  <a:moveTo>
                    <a:pt x="0" y="0"/>
                  </a:moveTo>
                  <a:lnTo>
                    <a:pt x="6610772" y="0"/>
                  </a:lnTo>
                  <a:lnTo>
                    <a:pt x="6610772" y="6502400"/>
                  </a:lnTo>
                  <a:lnTo>
                    <a:pt x="0" y="6502400"/>
                  </a:lnTo>
                  <a:close/>
                </a:path>
              </a:pathLst>
            </a:custGeom>
            <a:blipFill>
              <a:blip r:embed="rId3">
                <a:alphaModFix amt="0"/>
              </a:blip>
              <a:stretch>
                <a:fillRect l="-76200" r="-76200"/>
              </a:stretch>
            </a:blipFill>
          </p:spPr>
          <p:txBody>
            <a:bodyPr/>
            <a:lstStyle/>
            <a:p>
              <a:endParaRPr lang="en-US"/>
            </a:p>
          </p:txBody>
        </p:sp>
        <p:sp>
          <p:nvSpPr>
            <p:cNvPr id="12" name="TextBox 12"/>
            <p:cNvSpPr txBox="1"/>
            <p:nvPr/>
          </p:nvSpPr>
          <p:spPr>
            <a:xfrm>
              <a:off x="0" y="-19050"/>
              <a:ext cx="6610769" cy="6521450"/>
            </a:xfrm>
            <a:prstGeom prst="rect">
              <a:avLst/>
            </a:prstGeom>
          </p:spPr>
          <p:txBody>
            <a:bodyPr lIns="0" tIns="0" rIns="0" bIns="0" rtlCol="0" anchor="ctr"/>
            <a:lstStyle/>
            <a:p>
              <a:pPr algn="ctr">
                <a:lnSpc>
                  <a:spcPts val="3456"/>
                </a:lnSpc>
              </a:pPr>
              <a:r>
                <a:rPr lang="en-US" sz="3200">
                  <a:solidFill>
                    <a:srgbClr val="000000"/>
                  </a:solidFill>
                  <a:latin typeface="Calibri (MS)"/>
                  <a:ea typeface="Calibri (MS)"/>
                  <a:cs typeface="Calibri (MS)"/>
                  <a:sym typeface="Calibri (MS)"/>
                </a:rPr>
                <a:t>It’s important to find ways to manage feelings, deal with stress, and have fun </a:t>
              </a:r>
              <a:r>
                <a:rPr lang="en-US" sz="3200" b="1">
                  <a:solidFill>
                    <a:srgbClr val="000000"/>
                  </a:solidFill>
                  <a:latin typeface="Calibri (MS) Bold"/>
                  <a:ea typeface="Calibri (MS) Bold"/>
                  <a:cs typeface="Calibri (MS) Bold"/>
                  <a:sym typeface="Calibri (MS) Bold"/>
                </a:rPr>
                <a:t>without using drugs.</a:t>
              </a:r>
            </a:p>
            <a:p>
              <a:pPr algn="ctr">
                <a:lnSpc>
                  <a:spcPts val="3456"/>
                </a:lnSpc>
              </a:pPr>
              <a:endParaRPr lang="en-US" sz="3200" b="1">
                <a:solidFill>
                  <a:srgbClr val="000000"/>
                </a:solidFill>
                <a:latin typeface="Calibri (MS) Bold"/>
                <a:ea typeface="Calibri (MS) Bold"/>
                <a:cs typeface="Calibri (MS) Bold"/>
                <a:sym typeface="Calibri (MS) Bold"/>
              </a:endParaRPr>
            </a:p>
            <a:p>
              <a:pPr algn="ctr">
                <a:lnSpc>
                  <a:spcPts val="3456"/>
                </a:lnSpc>
              </a:pPr>
              <a:r>
                <a:rPr lang="en-US" sz="3200" b="1">
                  <a:solidFill>
                    <a:srgbClr val="000000"/>
                  </a:solidFill>
                  <a:latin typeface="Calibri (MS) Bold"/>
                  <a:ea typeface="Calibri (MS) Bold"/>
                  <a:cs typeface="Calibri (MS) Bold"/>
                  <a:sym typeface="Calibri (MS) Bold"/>
                </a:rPr>
                <a:t>If you have concerns about yourself or a friend, talk to an adult you trust.</a:t>
              </a:r>
            </a:p>
            <a:p>
              <a:pPr marL="411819" lvl="1" indent="-205909" algn="l">
                <a:lnSpc>
                  <a:spcPts val="3456"/>
                </a:lnSpc>
              </a:pPr>
              <a:endParaRPr lang="en-US" sz="3200" b="1">
                <a:solidFill>
                  <a:srgbClr val="000000"/>
                </a:solidFill>
                <a:latin typeface="Calibri (MS) Bold"/>
                <a:ea typeface="Calibri (MS) Bold"/>
                <a:cs typeface="Calibri (MS) Bold"/>
                <a:sym typeface="Calibri (MS) Bold"/>
              </a:endParaRPr>
            </a:p>
          </p:txBody>
        </p:sp>
      </p:grpSp>
      <p:grpSp>
        <p:nvGrpSpPr>
          <p:cNvPr id="13" name="Group 13"/>
          <p:cNvGrpSpPr/>
          <p:nvPr/>
        </p:nvGrpSpPr>
        <p:grpSpPr>
          <a:xfrm>
            <a:off x="5861180" y="2959951"/>
            <a:ext cx="3632625" cy="2695785"/>
            <a:chOff x="0" y="0"/>
            <a:chExt cx="4843501" cy="3594379"/>
          </a:xfrm>
        </p:grpSpPr>
        <p:sp>
          <p:nvSpPr>
            <p:cNvPr id="14" name="Freeform 14"/>
            <p:cNvSpPr/>
            <p:nvPr/>
          </p:nvSpPr>
          <p:spPr>
            <a:xfrm>
              <a:off x="0" y="0"/>
              <a:ext cx="4843526" cy="3594354"/>
            </a:xfrm>
            <a:custGeom>
              <a:avLst/>
              <a:gdLst/>
              <a:ahLst/>
              <a:cxnLst/>
              <a:rect l="l" t="t" r="r" b="b"/>
              <a:pathLst>
                <a:path w="4843526" h="3594354">
                  <a:moveTo>
                    <a:pt x="0" y="0"/>
                  </a:moveTo>
                  <a:lnTo>
                    <a:pt x="4843526" y="0"/>
                  </a:lnTo>
                  <a:lnTo>
                    <a:pt x="4843526" y="3594354"/>
                  </a:lnTo>
                  <a:lnTo>
                    <a:pt x="0" y="3594354"/>
                  </a:lnTo>
                  <a:lnTo>
                    <a:pt x="0" y="0"/>
                  </a:lnTo>
                  <a:close/>
                </a:path>
              </a:pathLst>
            </a:custGeom>
            <a:blipFill>
              <a:blip r:embed="rId4"/>
              <a:stretch>
                <a:fillRect l="-470" r="-469"/>
              </a:stretch>
            </a:blipFill>
          </p:spPr>
          <p:txBody>
            <a:bodyPr/>
            <a:lstStyle/>
            <a:p>
              <a:endParaRPr lang="en-US"/>
            </a:p>
          </p:txBody>
        </p:sp>
      </p:grpSp>
    </p:spTree>
  </p:cSld>
  <p:clrMapOvr>
    <a:masterClrMapping/>
  </p:clrMapOvr>
  <p:transition>
    <p:cover dir="l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600000" y="305714"/>
            <a:ext cx="8602368" cy="1901543"/>
            <a:chOff x="0" y="0"/>
            <a:chExt cx="11469823" cy="2535390"/>
          </a:xfrm>
        </p:grpSpPr>
        <p:sp>
          <p:nvSpPr>
            <p:cNvPr id="7" name="Freeform 7"/>
            <p:cNvSpPr/>
            <p:nvPr/>
          </p:nvSpPr>
          <p:spPr>
            <a:xfrm>
              <a:off x="0" y="0"/>
              <a:ext cx="11469823" cy="2535390"/>
            </a:xfrm>
            <a:custGeom>
              <a:avLst/>
              <a:gdLst/>
              <a:ahLst/>
              <a:cxnLst/>
              <a:rect l="l" t="t" r="r" b="b"/>
              <a:pathLst>
                <a:path w="11469823" h="2535390">
                  <a:moveTo>
                    <a:pt x="0" y="0"/>
                  </a:moveTo>
                  <a:lnTo>
                    <a:pt x="11469823" y="0"/>
                  </a:lnTo>
                  <a:lnTo>
                    <a:pt x="11469823" y="2535390"/>
                  </a:lnTo>
                  <a:lnTo>
                    <a:pt x="0" y="2535390"/>
                  </a:lnTo>
                  <a:close/>
                </a:path>
              </a:pathLst>
            </a:custGeom>
            <a:blipFill>
              <a:blip r:embed="rId3">
                <a:alphaModFix amt="0"/>
              </a:blip>
              <a:stretch>
                <a:fillRect t="-41764" r="6459" b="-23144"/>
              </a:stretch>
            </a:blipFill>
          </p:spPr>
          <p:txBody>
            <a:bodyPr/>
            <a:lstStyle/>
            <a:p>
              <a:endParaRPr lang="en-US"/>
            </a:p>
          </p:txBody>
        </p:sp>
        <p:sp>
          <p:nvSpPr>
            <p:cNvPr id="8" name="TextBox 8"/>
            <p:cNvSpPr txBox="1"/>
            <p:nvPr/>
          </p:nvSpPr>
          <p:spPr>
            <a:xfrm>
              <a:off x="0" y="1397"/>
              <a:ext cx="11469823" cy="1981899"/>
            </a:xfrm>
            <a:prstGeom prst="rect">
              <a:avLst/>
            </a:prstGeom>
          </p:spPr>
          <p:txBody>
            <a:bodyPr lIns="0" tIns="0" rIns="0" bIns="0" rtlCol="0" anchor="b"/>
            <a:lstStyle/>
            <a:p>
              <a:pPr algn="ctr">
                <a:lnSpc>
                  <a:spcPts val="5875"/>
                </a:lnSpc>
              </a:pPr>
              <a:r>
                <a:rPr lang="en-US" sz="5400" b="1" spc="-53">
                  <a:solidFill>
                    <a:srgbClr val="000000"/>
                  </a:solidFill>
                  <a:latin typeface="Calibri (MS) Bold"/>
                  <a:ea typeface="Calibri (MS) Bold"/>
                  <a:cs typeface="Calibri (MS) Bold"/>
                  <a:sym typeface="Calibri (MS) Bold"/>
                </a:rPr>
                <a:t>Get The Facts…Most teens do not use marijuana.</a:t>
              </a:r>
              <a:endParaRPr lang="en-US" sz="5400" b="1" spc="-53">
                <a:solidFill>
                  <a:srgbClr val="000000"/>
                </a:solidFill>
                <a:latin typeface="Calibri (MS) Bold"/>
                <a:ea typeface="Calibri (MS) Bold"/>
                <a:cs typeface="Calibri (MS) Bold"/>
              </a:endParaRPr>
            </a:p>
          </p:txBody>
        </p:sp>
      </p:grpSp>
      <p:sp>
        <p:nvSpPr>
          <p:cNvPr id="9" name="TextBox 9"/>
          <p:cNvSpPr txBox="1"/>
          <p:nvPr/>
        </p:nvSpPr>
        <p:spPr>
          <a:xfrm>
            <a:off x="384010" y="1833489"/>
            <a:ext cx="8997540" cy="1577355"/>
          </a:xfrm>
          <a:prstGeom prst="rect">
            <a:avLst/>
          </a:prstGeom>
        </p:spPr>
        <p:txBody>
          <a:bodyPr wrap="square" lIns="0" tIns="0" rIns="0" bIns="0" rtlCol="0" anchor="t">
            <a:spAutoFit/>
          </a:bodyPr>
          <a:lstStyle/>
          <a:p>
            <a:pPr algn="ctr">
              <a:lnSpc>
                <a:spcPts val="4147"/>
              </a:lnSpc>
            </a:pPr>
            <a:r>
              <a:rPr lang="en-US" sz="3800" b="1">
                <a:solidFill>
                  <a:srgbClr val="000000"/>
                </a:solidFill>
                <a:latin typeface="Calibri (MS) Bold"/>
                <a:ea typeface="Calibri (MS) Bold"/>
                <a:cs typeface="Calibri (MS) Bold"/>
                <a:sym typeface="Calibri (MS) Bold"/>
              </a:rPr>
              <a:t>For more research-based information</a:t>
            </a:r>
            <a:r>
              <a:rPr lang="en-US" sz="3800">
                <a:solidFill>
                  <a:srgbClr val="000000"/>
                </a:solidFill>
                <a:latin typeface="Calibri (MS)"/>
                <a:ea typeface="Calibri (MS)"/>
                <a:cs typeface="Calibri (MS)"/>
                <a:sym typeface="Calibri (MS)"/>
              </a:rPr>
              <a:t>:</a:t>
            </a:r>
          </a:p>
          <a:p>
            <a:pPr algn="ctr">
              <a:lnSpc>
                <a:spcPts val="4147"/>
              </a:lnSpc>
            </a:pPr>
            <a:endParaRPr lang="en-US" sz="3840">
              <a:solidFill>
                <a:srgbClr val="000000"/>
              </a:solidFill>
              <a:latin typeface="Calibri (MS)"/>
              <a:ea typeface="Calibri (MS)"/>
              <a:cs typeface="Calibri (MS)"/>
              <a:sym typeface="Calibri (MS)"/>
            </a:endParaRPr>
          </a:p>
          <a:p>
            <a:pPr algn="l">
              <a:lnSpc>
                <a:spcPts val="4147"/>
              </a:lnSpc>
            </a:pPr>
            <a:endParaRPr lang="en-US" sz="3840">
              <a:solidFill>
                <a:srgbClr val="000000"/>
              </a:solidFill>
              <a:latin typeface="Calibri (MS)"/>
              <a:ea typeface="Calibri (MS)"/>
              <a:cs typeface="Calibri (MS)"/>
              <a:sym typeface="Calibri (MS)"/>
            </a:endParaRPr>
          </a:p>
        </p:txBody>
      </p:sp>
      <p:sp>
        <p:nvSpPr>
          <p:cNvPr id="10" name="TextBox 10"/>
          <p:cNvSpPr txBox="1"/>
          <p:nvPr/>
        </p:nvSpPr>
        <p:spPr>
          <a:xfrm>
            <a:off x="8631" y="2642148"/>
            <a:ext cx="4835008" cy="4186691"/>
          </a:xfrm>
          <a:prstGeom prst="rect">
            <a:avLst/>
          </a:prstGeom>
        </p:spPr>
        <p:txBody>
          <a:bodyPr wrap="square" lIns="0" tIns="0" rIns="0" bIns="0" rtlCol="0" anchor="t">
            <a:spAutoFit/>
          </a:bodyPr>
          <a:lstStyle/>
          <a:p>
            <a:pPr algn="ctr">
              <a:lnSpc>
                <a:spcPts val="3583"/>
              </a:lnSpc>
            </a:pPr>
            <a:r>
              <a:rPr lang="en-US" sz="2986" u="sng">
                <a:solidFill>
                  <a:srgbClr val="2998E3"/>
                </a:solidFill>
                <a:latin typeface="Calibri (MS)"/>
                <a:ea typeface="Calibri (MS)"/>
                <a:cs typeface="Calibri (MS)"/>
                <a:sym typeface="Calibri (MS)"/>
                <a:hlinkClick r:id="rId4" tooltip="http://www.drugabuse.gov/"/>
              </a:rPr>
              <a:t>www.cvcoalition.org</a:t>
            </a:r>
          </a:p>
          <a:p>
            <a:pPr algn="ctr">
              <a:lnSpc>
                <a:spcPts val="3583"/>
              </a:lnSpc>
            </a:pPr>
            <a:r>
              <a:rPr lang="en-US" sz="2986" u="sng">
                <a:solidFill>
                  <a:srgbClr val="2998E3"/>
                </a:solidFill>
                <a:latin typeface="Calibri (MS)"/>
                <a:ea typeface="Calibri (MS)"/>
                <a:cs typeface="Calibri (MS)"/>
                <a:sym typeface="Calibri (MS)"/>
                <a:hlinkClick r:id="rId4" tooltip="http://www.drugabuse.gov/"/>
              </a:rPr>
              <a:t>www.drugabuse.gov</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5" tooltip="http://www.teens.drugabuse.gov/"/>
              </a:rPr>
              <a:t>www.teens.drugabuse.gov</a:t>
            </a:r>
          </a:p>
          <a:p>
            <a:pPr algn="ctr">
              <a:lnSpc>
                <a:spcPts val="3583"/>
              </a:lnSpc>
            </a:pPr>
            <a:r>
              <a:rPr lang="en-US" sz="2986" u="sng">
                <a:solidFill>
                  <a:srgbClr val="2998E3"/>
                </a:solidFill>
                <a:latin typeface="Calibri (MS)"/>
                <a:ea typeface="Calibri (MS)"/>
                <a:cs typeface="Calibri (MS)"/>
                <a:sym typeface="Calibri (MS)"/>
                <a:hlinkClick r:id="rId6" tooltip="http://www.cadca.org/"/>
              </a:rPr>
              <a:t>www.cadca.org</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7" tooltip="http://www.nimh.nih.gov/"/>
              </a:rPr>
              <a:t>www.nimh.nih.gov</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8" tooltip="http://www.niaaa.nih.gov/"/>
              </a:rPr>
              <a:t>www.niaaa.nih.gov</a:t>
            </a:r>
            <a:r>
              <a:rPr lang="en-US" sz="2986">
                <a:solidFill>
                  <a:srgbClr val="000000"/>
                </a:solidFill>
                <a:latin typeface="Calibri (MS)"/>
                <a:ea typeface="Calibri (MS)"/>
                <a:cs typeface="Calibri (MS)"/>
                <a:sym typeface="Calibri (MS)"/>
              </a:rPr>
              <a:t> </a:t>
            </a:r>
          </a:p>
          <a:p>
            <a:pPr algn="ctr">
              <a:lnSpc>
                <a:spcPts val="3583"/>
              </a:lnSpc>
            </a:pPr>
            <a:r>
              <a:rPr lang="en-US" sz="2986" u="sng">
                <a:solidFill>
                  <a:srgbClr val="2998E3"/>
                </a:solidFill>
                <a:latin typeface="Calibri (MS)"/>
                <a:ea typeface="Calibri (MS)"/>
                <a:cs typeface="Calibri (MS)"/>
                <a:sym typeface="Calibri (MS)"/>
                <a:hlinkClick r:id="rId9" tooltip="http://www.fda.gov/"/>
              </a:rPr>
              <a:t>www.fda.gov</a:t>
            </a:r>
          </a:p>
          <a:p>
            <a:pPr algn="ctr">
              <a:lnSpc>
                <a:spcPts val="3583"/>
              </a:lnSpc>
            </a:pPr>
            <a:r>
              <a:rPr lang="en-US" sz="2986">
                <a:solidFill>
                  <a:srgbClr val="000000"/>
                </a:solidFill>
                <a:latin typeface="Calibri (MS)"/>
                <a:ea typeface="Calibri (MS)"/>
                <a:cs typeface="Calibri (MS)"/>
                <a:sym typeface="Calibri (MS)"/>
              </a:rPr>
              <a:t> </a:t>
            </a:r>
          </a:p>
          <a:p>
            <a:pPr algn="ctr">
              <a:lnSpc>
                <a:spcPts val="3583"/>
              </a:lnSpc>
            </a:pPr>
            <a:endParaRPr lang="en-US" sz="2986">
              <a:solidFill>
                <a:srgbClr val="000000"/>
              </a:solidFill>
              <a:latin typeface="Calibri (MS)"/>
              <a:ea typeface="Calibri (MS)"/>
              <a:cs typeface="Calibri (MS)"/>
              <a:sym typeface="Calibri (MS)"/>
            </a:endParaRPr>
          </a:p>
        </p:txBody>
      </p:sp>
      <p:grpSp>
        <p:nvGrpSpPr>
          <p:cNvPr id="11" name="Group 11"/>
          <p:cNvGrpSpPr/>
          <p:nvPr/>
        </p:nvGrpSpPr>
        <p:grpSpPr>
          <a:xfrm>
            <a:off x="5018339" y="3004032"/>
            <a:ext cx="4164759" cy="2825077"/>
            <a:chOff x="0" y="0"/>
            <a:chExt cx="5553012" cy="3766769"/>
          </a:xfrm>
        </p:grpSpPr>
        <p:sp>
          <p:nvSpPr>
            <p:cNvPr id="12" name="Freeform 12" descr="ENIL – European Network on Independent Living | Introducing ENIL's  Independent Living Research Network - ENIL - European Network on  Independent Living"/>
            <p:cNvSpPr/>
            <p:nvPr/>
          </p:nvSpPr>
          <p:spPr>
            <a:xfrm>
              <a:off x="0" y="0"/>
              <a:ext cx="5553075" cy="3766820"/>
            </a:xfrm>
            <a:custGeom>
              <a:avLst/>
              <a:gdLst/>
              <a:ahLst/>
              <a:cxnLst/>
              <a:rect l="l" t="t" r="r" b="b"/>
              <a:pathLst>
                <a:path w="5553075" h="3766820">
                  <a:moveTo>
                    <a:pt x="0" y="0"/>
                  </a:moveTo>
                  <a:lnTo>
                    <a:pt x="5553075" y="0"/>
                  </a:lnTo>
                  <a:lnTo>
                    <a:pt x="5553075" y="3766820"/>
                  </a:lnTo>
                  <a:lnTo>
                    <a:pt x="0" y="3766820"/>
                  </a:lnTo>
                  <a:lnTo>
                    <a:pt x="0" y="0"/>
                  </a:lnTo>
                  <a:close/>
                </a:path>
              </a:pathLst>
            </a:custGeom>
            <a:blipFill>
              <a:blip r:embed="rId10"/>
              <a:stretch>
                <a:fillRect r="-1748" b="1"/>
              </a:stretch>
            </a:blipFill>
          </p:spPr>
          <p:txBody>
            <a:bodyPr/>
            <a:lstStyle/>
            <a:p>
              <a:endParaRPr lang="en-US"/>
            </a:p>
          </p:txBody>
        </p:sp>
      </p:grpSp>
    </p:spTree>
  </p:cSld>
  <p:clrMapOvr>
    <a:masterClrMapping/>
  </p:clrMapOvr>
  <p:transition>
    <p:cover dir="l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827520"/>
            <a:ext cx="9753600" cy="487680"/>
            <a:chOff x="0" y="0"/>
            <a:chExt cx="13004800" cy="650240"/>
          </a:xfrm>
        </p:grpSpPr>
        <p:sp>
          <p:nvSpPr>
            <p:cNvPr id="3" name="Freeform 3"/>
            <p:cNvSpPr/>
            <p:nvPr/>
          </p:nvSpPr>
          <p:spPr>
            <a:xfrm>
              <a:off x="0" y="0"/>
              <a:ext cx="13004800" cy="650240"/>
            </a:xfrm>
            <a:custGeom>
              <a:avLst/>
              <a:gdLst/>
              <a:ahLst/>
              <a:cxnLst/>
              <a:rect l="l" t="t" r="r" b="b"/>
              <a:pathLst>
                <a:path w="13004800" h="650240">
                  <a:moveTo>
                    <a:pt x="0" y="0"/>
                  </a:moveTo>
                  <a:lnTo>
                    <a:pt x="13004800" y="0"/>
                  </a:lnTo>
                  <a:lnTo>
                    <a:pt x="13004800" y="650240"/>
                  </a:lnTo>
                  <a:lnTo>
                    <a:pt x="0" y="650240"/>
                  </a:lnTo>
                  <a:close/>
                </a:path>
              </a:pathLst>
            </a:custGeom>
            <a:solidFill>
              <a:srgbClr val="F8931D"/>
            </a:solidFill>
          </p:spPr>
          <p:txBody>
            <a:bodyPr/>
            <a:lstStyle/>
            <a:p>
              <a:endParaRPr lang="en-US"/>
            </a:p>
          </p:txBody>
        </p:sp>
      </p:grpSp>
      <p:grpSp>
        <p:nvGrpSpPr>
          <p:cNvPr id="4" name="Group 4"/>
          <p:cNvGrpSpPr/>
          <p:nvPr/>
        </p:nvGrpSpPr>
        <p:grpSpPr>
          <a:xfrm>
            <a:off x="0" y="6756606"/>
            <a:ext cx="9753600" cy="70399"/>
            <a:chOff x="0" y="0"/>
            <a:chExt cx="13004800" cy="93866"/>
          </a:xfrm>
        </p:grpSpPr>
        <p:sp>
          <p:nvSpPr>
            <p:cNvPr id="5" name="Freeform 5"/>
            <p:cNvSpPr/>
            <p:nvPr/>
          </p:nvSpPr>
          <p:spPr>
            <a:xfrm>
              <a:off x="0" y="0"/>
              <a:ext cx="13004800" cy="93853"/>
            </a:xfrm>
            <a:custGeom>
              <a:avLst/>
              <a:gdLst/>
              <a:ahLst/>
              <a:cxnLst/>
              <a:rect l="l" t="t" r="r" b="b"/>
              <a:pathLst>
                <a:path w="13004800" h="93853">
                  <a:moveTo>
                    <a:pt x="0" y="0"/>
                  </a:moveTo>
                  <a:lnTo>
                    <a:pt x="13004800" y="0"/>
                  </a:lnTo>
                  <a:lnTo>
                    <a:pt x="13004800" y="93853"/>
                  </a:lnTo>
                  <a:lnTo>
                    <a:pt x="0" y="93853"/>
                  </a:lnTo>
                  <a:close/>
                </a:path>
              </a:pathLst>
            </a:custGeom>
            <a:solidFill>
              <a:srgbClr val="FFCA08"/>
            </a:solidFill>
          </p:spPr>
          <p:txBody>
            <a:bodyPr/>
            <a:lstStyle/>
            <a:p>
              <a:endParaRPr lang="en-US"/>
            </a:p>
          </p:txBody>
        </p:sp>
      </p:grpSp>
      <p:grpSp>
        <p:nvGrpSpPr>
          <p:cNvPr id="6" name="Group 6"/>
          <p:cNvGrpSpPr/>
          <p:nvPr/>
        </p:nvGrpSpPr>
        <p:grpSpPr>
          <a:xfrm>
            <a:off x="877824" y="305714"/>
            <a:ext cx="8046720" cy="1547470"/>
            <a:chOff x="0" y="0"/>
            <a:chExt cx="10728960" cy="2063293"/>
          </a:xfrm>
        </p:grpSpPr>
        <p:sp>
          <p:nvSpPr>
            <p:cNvPr id="7" name="Freeform 7"/>
            <p:cNvSpPr/>
            <p:nvPr/>
          </p:nvSpPr>
          <p:spPr>
            <a:xfrm>
              <a:off x="0" y="0"/>
              <a:ext cx="10728960" cy="2063299"/>
            </a:xfrm>
            <a:custGeom>
              <a:avLst/>
              <a:gdLst/>
              <a:ahLst/>
              <a:cxnLst/>
              <a:rect l="l" t="t" r="r" b="b"/>
              <a:pathLst>
                <a:path w="10728960" h="2063299">
                  <a:moveTo>
                    <a:pt x="0" y="0"/>
                  </a:moveTo>
                  <a:lnTo>
                    <a:pt x="10728960" y="0"/>
                  </a:lnTo>
                  <a:lnTo>
                    <a:pt x="10728960" y="2063299"/>
                  </a:lnTo>
                  <a:lnTo>
                    <a:pt x="0" y="2063299"/>
                  </a:lnTo>
                  <a:close/>
                </a:path>
              </a:pathLst>
            </a:custGeom>
            <a:blipFill>
              <a:blip r:embed="rId3">
                <a:alphaModFix amt="0"/>
              </a:blip>
              <a:stretch>
                <a:fillRect t="-51320" b="-51320"/>
              </a:stretch>
            </a:blipFill>
          </p:spPr>
          <p:txBody>
            <a:bodyPr/>
            <a:lstStyle/>
            <a:p>
              <a:endParaRPr lang="en-US"/>
            </a:p>
          </p:txBody>
        </p:sp>
        <p:sp>
          <p:nvSpPr>
            <p:cNvPr id="8" name="TextBox 8"/>
            <p:cNvSpPr txBox="1"/>
            <p:nvPr/>
          </p:nvSpPr>
          <p:spPr>
            <a:xfrm>
              <a:off x="0" y="-28575"/>
              <a:ext cx="10728960" cy="2091868"/>
            </a:xfrm>
            <a:prstGeom prst="rect">
              <a:avLst/>
            </a:prstGeom>
          </p:spPr>
          <p:txBody>
            <a:bodyPr lIns="0" tIns="0" rIns="0" bIns="0" rtlCol="0" anchor="b"/>
            <a:lstStyle/>
            <a:p>
              <a:pPr algn="ctr">
                <a:lnSpc>
                  <a:spcPts val="5222"/>
                </a:lnSpc>
              </a:pPr>
              <a:r>
                <a:rPr lang="en-US" sz="5119" b="1" spc="-53">
                  <a:solidFill>
                    <a:srgbClr val="404040"/>
                  </a:solidFill>
                  <a:latin typeface="Calibri (MS) Bold"/>
                  <a:ea typeface="Calibri (MS) Bold"/>
                  <a:cs typeface="Calibri (MS) Bold"/>
                  <a:sym typeface="Calibri (MS) Bold"/>
                </a:rPr>
                <a:t>Information Provided By:</a:t>
              </a:r>
            </a:p>
          </p:txBody>
        </p:sp>
      </p:grpSp>
      <p:grpSp>
        <p:nvGrpSpPr>
          <p:cNvPr id="9" name="Group 9"/>
          <p:cNvGrpSpPr/>
          <p:nvPr/>
        </p:nvGrpSpPr>
        <p:grpSpPr>
          <a:xfrm>
            <a:off x="1455287" y="2357123"/>
            <a:ext cx="6979596" cy="2682240"/>
            <a:chOff x="0" y="0"/>
            <a:chExt cx="9306128" cy="3576320"/>
          </a:xfrm>
        </p:grpSpPr>
        <p:sp>
          <p:nvSpPr>
            <p:cNvPr id="10" name="Freeform 10" descr="Chippewa Valley Coalition for Youth and Families Home"/>
            <p:cNvSpPr/>
            <p:nvPr/>
          </p:nvSpPr>
          <p:spPr>
            <a:xfrm>
              <a:off x="0" y="0"/>
              <a:ext cx="9306179" cy="3576320"/>
            </a:xfrm>
            <a:custGeom>
              <a:avLst/>
              <a:gdLst/>
              <a:ahLst/>
              <a:cxnLst/>
              <a:rect l="l" t="t" r="r" b="b"/>
              <a:pathLst>
                <a:path w="9306179" h="3576320">
                  <a:moveTo>
                    <a:pt x="0" y="0"/>
                  </a:moveTo>
                  <a:lnTo>
                    <a:pt x="9306179" y="0"/>
                  </a:lnTo>
                  <a:lnTo>
                    <a:pt x="9306179" y="3576320"/>
                  </a:lnTo>
                  <a:lnTo>
                    <a:pt x="0" y="3576320"/>
                  </a:lnTo>
                  <a:lnTo>
                    <a:pt x="0" y="0"/>
                  </a:lnTo>
                  <a:close/>
                </a:path>
              </a:pathLst>
            </a:custGeom>
            <a:blipFill>
              <a:blip r:embed="rId4"/>
              <a:stretch>
                <a:fillRect/>
              </a:stretch>
            </a:blipFill>
          </p:spPr>
          <p:txBody>
            <a:bodyPr/>
            <a:lstStyle/>
            <a:p>
              <a:endParaRPr lang="en-US"/>
            </a:p>
          </p:txBody>
        </p:sp>
      </p:grpSp>
      <p:sp>
        <p:nvSpPr>
          <p:cNvPr id="11" name="TextBox 11"/>
          <p:cNvSpPr txBox="1"/>
          <p:nvPr/>
        </p:nvSpPr>
        <p:spPr>
          <a:xfrm>
            <a:off x="2692403" y="5396227"/>
            <a:ext cx="5750557" cy="1415482"/>
          </a:xfrm>
          <a:prstGeom prst="rect">
            <a:avLst/>
          </a:prstGeom>
        </p:spPr>
        <p:txBody>
          <a:bodyPr lIns="0" tIns="0" rIns="0" bIns="0" rtlCol="0" anchor="t">
            <a:spAutoFit/>
          </a:bodyPr>
          <a:lstStyle/>
          <a:p>
            <a:pPr algn="l">
              <a:lnSpc>
                <a:spcPts val="5120"/>
              </a:lnSpc>
            </a:pPr>
            <a:r>
              <a:rPr lang="en-US" sz="4266" u="sng">
                <a:solidFill>
                  <a:srgbClr val="2998E3"/>
                </a:solidFill>
                <a:latin typeface="Calibri (MS)"/>
                <a:ea typeface="Calibri (MS)"/>
                <a:cs typeface="Calibri (MS)"/>
                <a:sym typeface="Calibri (MS)"/>
                <a:hlinkClick r:id="rId5" tooltip="http://www.cvcoalition.org/"/>
              </a:rPr>
              <a:t>www.cvcoalition.org</a:t>
            </a:r>
          </a:p>
          <a:p>
            <a:pPr algn="l">
              <a:lnSpc>
                <a:spcPts val="5120"/>
              </a:lnSpc>
            </a:pPr>
            <a:endParaRPr lang="en-US" sz="4266" u="sng">
              <a:solidFill>
                <a:srgbClr val="2998E3"/>
              </a:solidFill>
              <a:latin typeface="Calibri (MS)"/>
              <a:ea typeface="Calibri (MS)"/>
              <a:cs typeface="Calibri (MS)"/>
              <a:sym typeface="Calibri (MS)"/>
              <a:hlinkClick r:id="rId5" tooltip="http://www.cvcoalition.org/"/>
            </a:endParaRPr>
          </a:p>
        </p:txBody>
      </p:sp>
    </p:spTree>
  </p:cSld>
  <p:clrMapOvr>
    <a:masterClrMapping/>
  </p:clrMapOvr>
  <p:transition>
    <p:cover dir="ld"/>
  </p:transition>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72BE9188E9B76419B88815BD38F8757" ma:contentTypeVersion="18" ma:contentTypeDescription="Create a new document." ma:contentTypeScope="" ma:versionID="887a41f8a74167159bbd7a77de4bd38f">
  <xsd:schema xmlns:xsd="http://www.w3.org/2001/XMLSchema" xmlns:xs="http://www.w3.org/2001/XMLSchema" xmlns:p="http://schemas.microsoft.com/office/2006/metadata/properties" xmlns:ns3="d8830f27-f278-4036-9047-362ae5ca30f1" xmlns:ns4="9ee10742-7755-4a25-af05-fa91b73a494c" targetNamespace="http://schemas.microsoft.com/office/2006/metadata/properties" ma:root="true" ma:fieldsID="05c66f49fe6b7ea20fc25040128d822b" ns3:_="" ns4:_="">
    <xsd:import namespace="d8830f27-f278-4036-9047-362ae5ca30f1"/>
    <xsd:import namespace="9ee10742-7755-4a25-af05-fa91b73a494c"/>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4:SharedWithUsers" minOccurs="0"/>
                <xsd:element ref="ns3:MediaServiceLocation" minOccurs="0"/>
                <xsd:element ref="ns3:MediaServiceOCR" minOccurs="0"/>
                <xsd:element ref="ns3:MediaServiceAutoKeyPoints" minOccurs="0"/>
                <xsd:element ref="ns3:MediaServiceKeyPoint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830f27-f278-4036-9047-362ae5ca30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e10742-7755-4a25-af05-fa91b73a49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d8830f27-f278-4036-9047-362ae5ca30f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07B082-1C4E-4249-953A-81866778DAFF}">
  <ds:schemaRefs>
    <ds:schemaRef ds:uri="9ee10742-7755-4a25-af05-fa91b73a494c"/>
    <ds:schemaRef ds:uri="d8830f27-f278-4036-9047-362ae5ca30f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DCEE3C3-D92B-4F31-B06F-920BAF33A764}">
  <ds:schemaRefs>
    <ds:schemaRef ds:uri="9ee10742-7755-4a25-af05-fa91b73a494c"/>
    <ds:schemaRef ds:uri="d8830f27-f278-4036-9047-362ae5ca30f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9012DEA-3DEA-432F-9366-04A3D25449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5188</Words>
  <Application>Microsoft Office PowerPoint</Application>
  <PresentationFormat>Custom</PresentationFormat>
  <Paragraphs>682</Paragraphs>
  <Slides>38</Slides>
  <Notes>38</Notes>
  <HiddenSlides>0</HiddenSlides>
  <MMClips>3</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38</vt:i4>
      </vt:variant>
    </vt:vector>
  </HeadingPairs>
  <TitlesOfParts>
    <vt:vector size="52" baseType="lpstr">
      <vt:lpstr>Arial</vt:lpstr>
      <vt:lpstr>Wingdings 2</vt:lpstr>
      <vt:lpstr>Calibri (MS) Bold Italics</vt:lpstr>
      <vt:lpstr>ITC Franklin Gothic LT Semi-Bold</vt:lpstr>
      <vt:lpstr>Calibri (MS) Bold</vt:lpstr>
      <vt:lpstr>Calibri (MS) Italics</vt:lpstr>
      <vt:lpstr>Calibri</vt:lpstr>
      <vt:lpstr>Calibri (MS)</vt:lpstr>
      <vt:lpstr>Vollkorn</vt:lpstr>
      <vt:lpstr>Vollkorn Bold</vt:lpstr>
      <vt:lpstr>ITC Franklin Gothic LT</vt:lpstr>
      <vt:lpstr>Constantia</vt:lpstr>
      <vt:lpstr>Office Theme</vt:lpstr>
      <vt:lpstr>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updates Marijuana Information for Middle School Students August 2026</dc:title>
  <dc:creator>Laurie Black</dc:creator>
  <cp:lastModifiedBy>Black, Laurie</cp:lastModifiedBy>
  <cp:revision>2</cp:revision>
  <dcterms:created xsi:type="dcterms:W3CDTF">2006-08-16T00:00:00Z</dcterms:created>
  <dcterms:modified xsi:type="dcterms:W3CDTF">2026-09-15T14:54:47Z</dcterms:modified>
  <dc:identifier>DAHRQ3YWmww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0x010100C72BE9188E9B76419B88815BD38F8757</vt:lpwstr>
  </property>
</Properties>
</file>